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wmf" ContentType="image/x-wmf"/>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handoutMasterIdLst>
    <p:handoutMasterId r:id="rId52"/>
  </p:handoutMasterIdLst>
  <p:sldIdLst>
    <p:sldId id="256" r:id="rId3"/>
    <p:sldId id="1111" r:id="rId4"/>
    <p:sldId id="1210" r:id="rId5"/>
    <p:sldId id="1174" r:id="rId6"/>
    <p:sldId id="1112" r:id="rId7"/>
    <p:sldId id="1175" r:id="rId8"/>
    <p:sldId id="1176" r:id="rId9"/>
    <p:sldId id="1211" r:id="rId10"/>
    <p:sldId id="1212" r:id="rId11"/>
    <p:sldId id="1213" r:id="rId12"/>
    <p:sldId id="1157" r:id="rId13"/>
    <p:sldId id="1158" r:id="rId15"/>
    <p:sldId id="1159" r:id="rId16"/>
    <p:sldId id="1160" r:id="rId17"/>
    <p:sldId id="1161" r:id="rId18"/>
    <p:sldId id="1162" r:id="rId19"/>
    <p:sldId id="1163" r:id="rId20"/>
    <p:sldId id="1164" r:id="rId21"/>
    <p:sldId id="1165" r:id="rId22"/>
    <p:sldId id="1166" r:id="rId23"/>
    <p:sldId id="1167" r:id="rId24"/>
    <p:sldId id="1168" r:id="rId25"/>
    <p:sldId id="1169" r:id="rId26"/>
    <p:sldId id="1170" r:id="rId27"/>
    <p:sldId id="1171" r:id="rId28"/>
    <p:sldId id="1172" r:id="rId29"/>
    <p:sldId id="1173" r:id="rId30"/>
    <p:sldId id="1127" r:id="rId31"/>
    <p:sldId id="1216" r:id="rId32"/>
    <p:sldId id="1128" r:id="rId33"/>
    <p:sldId id="1129" r:id="rId34"/>
    <p:sldId id="1217" r:id="rId35"/>
    <p:sldId id="1218" r:id="rId36"/>
    <p:sldId id="1130" r:id="rId37"/>
    <p:sldId id="1131" r:id="rId38"/>
    <p:sldId id="1219" r:id="rId39"/>
    <p:sldId id="1220" r:id="rId40"/>
    <p:sldId id="1132" r:id="rId41"/>
    <p:sldId id="1133" r:id="rId42"/>
    <p:sldId id="1134" r:id="rId43"/>
    <p:sldId id="1135" r:id="rId44"/>
    <p:sldId id="1136" r:id="rId45"/>
    <p:sldId id="1137" r:id="rId46"/>
    <p:sldId id="1138" r:id="rId47"/>
    <p:sldId id="1139" r:id="rId48"/>
    <p:sldId id="1214" r:id="rId49"/>
    <p:sldId id="1215" r:id="rId50"/>
    <p:sldId id="1124" r:id="rId51"/>
  </p:sldIdLst>
  <p:sldSz cx="9144000" cy="6858000" type="screen4x3"/>
  <p:notesSz cx="7102475" cy="8991600"/>
  <p:custDataLst>
    <p:tags r:id="rId56"/>
  </p:custDataLst>
  <p:defaultTex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06" userDrawn="1">
          <p15:clr>
            <a:srgbClr val="A4A3A4"/>
          </p15:clr>
        </p15:guide>
        <p15:guide id="2" pos="29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000000"/>
    <a:srgbClr val="D60093"/>
    <a:srgbClr val="66FFFF"/>
    <a:srgbClr val="5A9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p:restoredTop sz="95540"/>
  </p:normalViewPr>
  <p:slideViewPr>
    <p:cSldViewPr snapToGrid="0" showGuides="1">
      <p:cViewPr>
        <p:scale>
          <a:sx n="66" d="100"/>
          <a:sy n="66" d="100"/>
        </p:scale>
        <p:origin x="-2094" y="-498"/>
      </p:cViewPr>
      <p:guideLst>
        <p:guide orient="horz" pos="2206"/>
        <p:guide pos="2902"/>
      </p:guideLst>
    </p:cSldViewPr>
  </p:slideViewPr>
  <p:notesTextViewPr>
    <p:cViewPr>
      <p:scale>
        <a:sx n="100" d="100"/>
        <a:sy n="100" d="100"/>
      </p:scale>
      <p:origin x="0" y="0"/>
    </p:cViewPr>
  </p:notesTextViewPr>
  <p:sorterViewPr showFormatting="0">
    <p:cViewPr>
      <p:scale>
        <a:sx n="66" d="100"/>
        <a:sy n="66" d="100"/>
      </p:scale>
      <p:origin x="0" y="708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gs" Target="tags/tag46.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5" Type="http://schemas.openxmlformats.org/officeDocument/2006/relationships/image" Target="../media/image20.wmf"/><Relationship Id="rId4" Type="http://schemas.openxmlformats.org/officeDocument/2006/relationships/image" Target="../media/image19.wmf"/><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5" name="Rectangle 3"/>
          <p:cNvSpPr>
            <a:spLocks noGrp="1" noChangeArrowheads="1"/>
          </p:cNvSpPr>
          <p:nvPr>
            <p:ph type="dt" sz="quarter"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6" name="Rectangle 4"/>
          <p:cNvSpPr>
            <a:spLocks noGrp="1" noChangeArrowheads="1"/>
          </p:cNvSpPr>
          <p:nvPr>
            <p:ph type="ftr" sz="quarter" idx="2"/>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7" name="Rectangle 5"/>
          <p:cNvSpPr>
            <a:spLocks noGrp="1" noChangeArrowheads="1"/>
          </p:cNvSpPr>
          <p:nvPr>
            <p:ph type="sldNum" sz="quarter" idx="3"/>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2450"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1" name="Rectangle 3"/>
          <p:cNvSpPr>
            <a:spLocks noGrp="1" noChangeArrowheads="1"/>
          </p:cNvSpPr>
          <p:nvPr>
            <p:ph type="dt"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65540" name="Rectangle 4"/>
          <p:cNvSpPr>
            <a:spLocks noGrp="1" noRot="1" noChangeAspect="1" noTextEdit="1"/>
          </p:cNvSpPr>
          <p:nvPr>
            <p:ph type="sldImg" idx="2"/>
          </p:nvPr>
        </p:nvSpPr>
        <p:spPr>
          <a:xfrm>
            <a:off x="1303338" y="674688"/>
            <a:ext cx="4495800" cy="3371850"/>
          </a:xfrm>
          <a:prstGeom prst="rect">
            <a:avLst/>
          </a:prstGeom>
          <a:noFill/>
          <a:ln w="9525" cap="flat" cmpd="sng">
            <a:solidFill>
              <a:srgbClr val="000000"/>
            </a:solidFill>
            <a:prstDash val="solid"/>
            <a:miter/>
            <a:headEnd type="none" w="med" len="med"/>
            <a:tailEnd type="none" w="med" len="med"/>
          </a:ln>
        </p:spPr>
      </p:sp>
      <p:sp>
        <p:nvSpPr>
          <p:cNvPr id="232453" name="Rectangle 5"/>
          <p:cNvSpPr>
            <a:spLocks noGrp="1" noChangeArrowheads="1"/>
          </p:cNvSpPr>
          <p:nvPr>
            <p:ph type="body" sz="quarter" idx="3"/>
          </p:nvPr>
        </p:nvSpPr>
        <p:spPr bwMode="auto">
          <a:xfrm>
            <a:off x="709613" y="4270375"/>
            <a:ext cx="5683250" cy="404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32454" name="Rectangle 6"/>
          <p:cNvSpPr>
            <a:spLocks noGrp="1" noChangeArrowheads="1"/>
          </p:cNvSpPr>
          <p:nvPr>
            <p:ph type="ftr" sz="quarter" idx="4"/>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5" name="Rectangle 7"/>
          <p:cNvSpPr>
            <a:spLocks noGrp="1" noChangeArrowheads="1"/>
          </p:cNvSpPr>
          <p:nvPr>
            <p:ph type="sldNum" sz="quarter" idx="5"/>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7"/>
          <p:cNvSpPr txBox="1">
            <a:spLocks noGrp="1" noChangeArrowheads="1"/>
          </p:cNvSpPr>
          <p:nvPr>
            <p:ph type="sldNum" sz="quarter"/>
          </p:nvPr>
        </p:nvSpPr>
        <p:spPr bwMode="auto">
          <a:noFill/>
          <a:ln>
            <a:noFill/>
            <a:miter lim="800000"/>
          </a:ln>
        </p:spPr>
        <p:txBody>
          <a:bodyPr wrap="square" lIns="91440" tIns="45720" rIns="91440" bIns="45720" numCol="1" rtlCol="0" anchor="b" anchorCtr="0" compatLnSpc="1"/>
          <a:p>
            <a:pPr lvl="0" algn="r" eaLnBrk="1" hangingPunct="1"/>
            <a:fld id="{9A0DB2DC-4C9A-4742-B13C-FB6460FD3503}" type="slidenum">
              <a:rPr lang="en-US" altLang="zh-CN" sz="1200" dirty="0">
                <a:latin typeface="Calibri" panose="020F0502020204030204"/>
              </a:rPr>
            </a:fld>
            <a:endParaRPr lang="en-US" altLang="zh-CN" sz="1200" dirty="0">
              <a:latin typeface="Calibri" panose="020F0502020204030204"/>
            </a:endParaRPr>
          </a:p>
        </p:txBody>
      </p:sp>
      <p:sp>
        <p:nvSpPr>
          <p:cNvPr id="41987"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41988"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7"/>
          <p:cNvSpPr txBox="1">
            <a:spLocks noGrp="1" noChangeArrowheads="1"/>
          </p:cNvSpPr>
          <p:nvPr>
            <p:ph type="sldNum" sz="quarter"/>
          </p:nvPr>
        </p:nvSpPr>
        <p:spPr bwMode="auto">
          <a:noFill/>
          <a:ln>
            <a:noFill/>
            <a:miter lim="800000"/>
          </a:ln>
        </p:spPr>
        <p:txBody>
          <a:bodyPr wrap="square" lIns="91440" tIns="45720" rIns="91440" bIns="45720" numCol="1" rtlCol="0" anchor="b" anchorCtr="0" compatLnSpc="1"/>
          <a:p>
            <a:pPr lvl="0" algn="r" eaLnBrk="1" hangingPunct="1"/>
            <a:fld id="{9A0DB2DC-4C9A-4742-B13C-FB6460FD3503}" type="slidenum">
              <a:rPr lang="en-US" altLang="zh-CN" sz="1200" dirty="0">
                <a:latin typeface="Calibri" panose="020F0502020204030204"/>
              </a:rPr>
            </a:fld>
            <a:endParaRPr lang="en-US" altLang="zh-CN" sz="1200" dirty="0">
              <a:latin typeface="Calibri" panose="020F0502020204030204"/>
            </a:endParaRPr>
          </a:p>
        </p:txBody>
      </p:sp>
      <p:sp>
        <p:nvSpPr>
          <p:cNvPr id="43011"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43012"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7"/>
          <p:cNvSpPr txBox="1">
            <a:spLocks noGrp="1" noChangeArrowheads="1"/>
          </p:cNvSpPr>
          <p:nvPr>
            <p:ph type="sldNum" sz="quarter"/>
          </p:nvPr>
        </p:nvSpPr>
        <p:spPr bwMode="auto">
          <a:noFill/>
          <a:ln>
            <a:noFill/>
            <a:miter lim="800000"/>
          </a:ln>
        </p:spPr>
        <p:txBody>
          <a:bodyPr wrap="square" lIns="91440" tIns="45720" rIns="91440" bIns="45720" numCol="1" rtlCol="0" anchor="b" anchorCtr="0" compatLnSpc="1"/>
          <a:p>
            <a:pPr lvl="0" algn="r" eaLnBrk="1" hangingPunct="1"/>
            <a:fld id="{9A0DB2DC-4C9A-4742-B13C-FB6460FD3503}" type="slidenum">
              <a:rPr lang="en-US" altLang="zh-CN" sz="1200" dirty="0">
                <a:latin typeface="Calibri" panose="020F0502020204030204"/>
              </a:rPr>
            </a:fld>
            <a:endParaRPr lang="en-US" altLang="zh-CN" sz="1200" dirty="0">
              <a:latin typeface="Calibri" panose="020F0502020204030204"/>
            </a:endParaRPr>
          </a:p>
        </p:txBody>
      </p:sp>
      <p:sp>
        <p:nvSpPr>
          <p:cNvPr id="44035"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44036"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7"/>
          <p:cNvSpPr txBox="1">
            <a:spLocks noGrp="1" noChangeArrowheads="1"/>
          </p:cNvSpPr>
          <p:nvPr>
            <p:ph type="sldNum" sz="quarter"/>
          </p:nvPr>
        </p:nvSpPr>
        <p:spPr bwMode="auto">
          <a:noFill/>
          <a:ln>
            <a:noFill/>
            <a:miter lim="800000"/>
          </a:ln>
        </p:spPr>
        <p:txBody>
          <a:bodyPr wrap="square" lIns="91440" tIns="45720" rIns="91440" bIns="45720" numCol="1" rtlCol="0" anchor="b" anchorCtr="0" compatLnSpc="1"/>
          <a:p>
            <a:pPr lvl="0" algn="r" eaLnBrk="1" hangingPunct="1"/>
            <a:fld id="{9A0DB2DC-4C9A-4742-B13C-FB6460FD3503}" type="slidenum">
              <a:rPr lang="en-US" altLang="zh-CN" sz="1200" dirty="0">
                <a:latin typeface="Calibri" panose="020F0502020204030204"/>
              </a:rPr>
            </a:fld>
            <a:endParaRPr lang="en-US" altLang="zh-CN" sz="1200" dirty="0">
              <a:latin typeface="Calibri" panose="020F0502020204030204"/>
            </a:endParaRPr>
          </a:p>
        </p:txBody>
      </p:sp>
      <p:sp>
        <p:nvSpPr>
          <p:cNvPr id="45059"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45060"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7"/>
          <p:cNvSpPr txBox="1">
            <a:spLocks noGrp="1" noChangeArrowheads="1"/>
          </p:cNvSpPr>
          <p:nvPr>
            <p:ph type="sldNum" sz="quarter"/>
          </p:nvPr>
        </p:nvSpPr>
        <p:spPr bwMode="auto">
          <a:noFill/>
          <a:ln>
            <a:noFill/>
            <a:miter lim="800000"/>
          </a:ln>
        </p:spPr>
        <p:txBody>
          <a:bodyPr wrap="square" lIns="91440" tIns="45720" rIns="91440" bIns="45720" numCol="1" rtlCol="0" anchor="b" anchorCtr="0" compatLnSpc="1"/>
          <a:p>
            <a:pPr lvl="0" algn="r" eaLnBrk="1" hangingPunct="1"/>
            <a:fld id="{9A0DB2DC-4C9A-4742-B13C-FB6460FD3503}" type="slidenum">
              <a:rPr lang="en-US" altLang="zh-CN" sz="1200" dirty="0">
                <a:latin typeface="Calibri" panose="020F0502020204030204"/>
              </a:rPr>
            </a:fld>
            <a:endParaRPr lang="en-US" altLang="zh-CN" sz="1200" dirty="0">
              <a:latin typeface="Calibri" panose="020F0502020204030204"/>
            </a:endParaRPr>
          </a:p>
        </p:txBody>
      </p:sp>
      <p:sp>
        <p:nvSpPr>
          <p:cNvPr id="46083"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46084"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7"/>
          <p:cNvSpPr txBox="1">
            <a:spLocks noGrp="1" noChangeArrowheads="1"/>
          </p:cNvSpPr>
          <p:nvPr>
            <p:ph type="sldNum" sz="quarter"/>
          </p:nvPr>
        </p:nvSpPr>
        <p:spPr bwMode="auto">
          <a:noFill/>
          <a:ln>
            <a:noFill/>
            <a:miter lim="800000"/>
          </a:ln>
        </p:spPr>
        <p:txBody>
          <a:bodyPr wrap="square" lIns="91440" tIns="45720" rIns="91440" bIns="45720" numCol="1" rtlCol="0" anchor="b" anchorCtr="0" compatLnSpc="1"/>
          <a:p>
            <a:pPr lvl="0" algn="r" eaLnBrk="1" hangingPunct="1"/>
            <a:fld id="{9A0DB2DC-4C9A-4742-B13C-FB6460FD3503}" type="slidenum">
              <a:rPr lang="en-US" altLang="zh-CN" sz="1200" dirty="0">
                <a:latin typeface="Calibri" panose="020F0502020204030204"/>
              </a:rPr>
            </a:fld>
            <a:endParaRPr lang="en-US" altLang="zh-CN" sz="1200" dirty="0">
              <a:latin typeface="Calibri" panose="020F0502020204030204"/>
            </a:endParaRPr>
          </a:p>
        </p:txBody>
      </p:sp>
      <p:sp>
        <p:nvSpPr>
          <p:cNvPr id="47107"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47108"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7"/>
          <p:cNvSpPr txBox="1">
            <a:spLocks noGrp="1" noChangeArrowheads="1"/>
          </p:cNvSpPr>
          <p:nvPr>
            <p:ph type="sldNum" sz="quarter"/>
          </p:nvPr>
        </p:nvSpPr>
        <p:spPr bwMode="auto">
          <a:noFill/>
          <a:ln>
            <a:noFill/>
            <a:miter lim="800000"/>
          </a:ln>
        </p:spPr>
        <p:txBody>
          <a:bodyPr wrap="square" lIns="91440" tIns="45720" rIns="91440" bIns="45720" numCol="1" rtlCol="0" anchor="b" anchorCtr="0" compatLnSpc="1"/>
          <a:p>
            <a:pPr lvl="0" algn="r" eaLnBrk="1" hangingPunct="1"/>
            <a:fld id="{9A0DB2DC-4C9A-4742-B13C-FB6460FD3503}" type="slidenum">
              <a:rPr lang="en-US" altLang="zh-CN" sz="1200" dirty="0">
                <a:latin typeface="Calibri" panose="020F0502020204030204"/>
              </a:rPr>
            </a:fld>
            <a:endParaRPr lang="en-US" altLang="zh-CN" sz="1200" dirty="0">
              <a:latin typeface="Calibri" panose="020F0502020204030204"/>
            </a:endParaRPr>
          </a:p>
        </p:txBody>
      </p:sp>
      <p:sp>
        <p:nvSpPr>
          <p:cNvPr id="48131"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48132"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7"/>
          <p:cNvSpPr txBox="1">
            <a:spLocks noGrp="1" noChangeArrowheads="1"/>
          </p:cNvSpPr>
          <p:nvPr>
            <p:ph type="sldNum" sz="quarter"/>
          </p:nvPr>
        </p:nvSpPr>
        <p:spPr bwMode="auto">
          <a:noFill/>
          <a:ln>
            <a:noFill/>
            <a:miter lim="800000"/>
          </a:ln>
        </p:spPr>
        <p:txBody>
          <a:bodyPr wrap="square" lIns="91440" tIns="45720" rIns="91440" bIns="45720" numCol="1" rtlCol="0" anchor="b" anchorCtr="0" compatLnSpc="1"/>
          <a:p>
            <a:pPr lvl="0" algn="r" eaLnBrk="1" hangingPunct="1"/>
            <a:fld id="{9A0DB2DC-4C9A-4742-B13C-FB6460FD3503}" type="slidenum">
              <a:rPr lang="en-US" altLang="zh-CN" sz="1200" dirty="0">
                <a:latin typeface="Calibri" panose="020F0502020204030204"/>
              </a:rPr>
            </a:fld>
            <a:endParaRPr lang="en-US" altLang="zh-CN" sz="1200" dirty="0">
              <a:latin typeface="Calibri" panose="020F0502020204030204"/>
            </a:endParaRPr>
          </a:p>
        </p:txBody>
      </p:sp>
      <p:sp>
        <p:nvSpPr>
          <p:cNvPr id="40963"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40964"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Rectangle 17"/>
          <p:cNvSpPr>
            <a:spLocks noChangeArrowheads="1"/>
          </p:cNvSpPr>
          <p:nvPr/>
        </p:nvSpPr>
        <p:spPr bwMode="gray">
          <a:xfrm>
            <a:off x="0" y="2971800"/>
            <a:ext cx="9144000" cy="9144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 name="Rectangle 18"/>
          <p:cNvSpPr>
            <a:spLocks noChangeArrowheads="1"/>
          </p:cNvSpPr>
          <p:nvPr/>
        </p:nvSpPr>
        <p:spPr bwMode="gray">
          <a:xfrm>
            <a:off x="0" y="2895600"/>
            <a:ext cx="8229600" cy="9144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3075" name="Rectangle 3"/>
          <p:cNvSpPr>
            <a:spLocks noGrp="1" noChangeArrowheads="1"/>
          </p:cNvSpPr>
          <p:nvPr>
            <p:ph type="subTitle" idx="1"/>
          </p:nvPr>
        </p:nvSpPr>
        <p:spPr bwMode="black">
          <a:xfrm>
            <a:off x="1905000" y="5410200"/>
            <a:ext cx="5181600" cy="533400"/>
          </a:xfrm>
        </p:spPr>
        <p:txBody>
          <a:bodyPr/>
          <a:lstStyle>
            <a:lvl1pPr marL="0" indent="0" algn="ctr">
              <a:buFont typeface="Wingdings" panose="05000000000000000000" pitchFamily="2" charset="2"/>
              <a:buNone/>
              <a:defRPr sz="1600"/>
            </a:lvl1pPr>
          </a:lstStyle>
          <a:p>
            <a:pPr lvl="0"/>
            <a:r>
              <a:rPr lang="en-US" altLang="zh-CN" noProof="0" smtClean="0"/>
              <a:t>Click to edit Master subtitle style</a:t>
            </a:r>
            <a:endParaRPr lang="en-US" altLang="zh-CN" noProof="0" smtClean="0"/>
          </a:p>
        </p:txBody>
      </p:sp>
      <p:sp>
        <p:nvSpPr>
          <p:cNvPr id="3074" name="Rectangle 2"/>
          <p:cNvSpPr>
            <a:spLocks noGrp="1" noChangeArrowheads="1"/>
          </p:cNvSpPr>
          <p:nvPr>
            <p:ph type="ctrTitle"/>
          </p:nvPr>
        </p:nvSpPr>
        <p:spPr>
          <a:xfrm>
            <a:off x="685800" y="3048000"/>
            <a:ext cx="7924800" cy="685800"/>
          </a:xfrm>
        </p:spPr>
        <p:txBody>
          <a:bodyPr/>
          <a:lstStyle>
            <a:lvl1pPr>
              <a:defRPr/>
            </a:lvl1pPr>
          </a:lstStyle>
          <a:p>
            <a:pPr lvl="0"/>
            <a:r>
              <a:rPr lang="en-US" altLang="zh-CN" noProof="0" smtClean="0"/>
              <a:t>Click to edit Master title style</a:t>
            </a:r>
            <a:endParaRPr lang="en-US" altLang="zh-CN" noProof="0" smtClean="0"/>
          </a:p>
        </p:txBody>
      </p:sp>
      <p:sp>
        <p:nvSpPr>
          <p:cNvPr id="11" name="Rectangle 4"/>
          <p:cNvSpPr>
            <a:spLocks noGrp="1" noChangeArrowheads="1"/>
          </p:cNvSpPr>
          <p:nvPr>
            <p:ph type="dt" sz="half" idx="2"/>
          </p:nvPr>
        </p:nvSpPr>
        <p:spPr bwMode="auto">
          <a:xfrm>
            <a:off x="38100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bg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2" name="Rectangle 5"/>
          <p:cNvSpPr>
            <a:spLocks noGrp="1" noChangeArrowheads="1"/>
          </p:cNvSpPr>
          <p:nvPr>
            <p:ph type="ftr" sz="quarter" idx="3"/>
          </p:nvPr>
        </p:nvSpPr>
        <p:spPr bwMode="auto">
          <a:xfrm>
            <a:off x="228600" y="6477000"/>
            <a:ext cx="2895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Rectangle 6"/>
          <p:cNvSpPr>
            <a:spLocks noGrp="1" noChangeArrowheads="1"/>
          </p:cNvSpPr>
          <p:nvPr>
            <p:ph type="sldNum" sz="quarter" idx="4"/>
          </p:nvPr>
        </p:nvSpPr>
        <p:spPr bwMode="auto">
          <a:xfrm>
            <a:off x="65532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ctr"/>
            <a:fld id="{9A0DB2DC-4C9A-4742-B13C-FB6460FD3503}" type="slidenum">
              <a:rPr lang="zh-CN" altLang="en-US" sz="1200" b="0" dirty="0">
                <a:solidFill>
                  <a:schemeClr val="bg1"/>
                </a:solidFill>
                <a:ea typeface="宋体" panose="02010600030101010101" pitchFamily="2" charset="-122"/>
              </a:rPr>
            </a:fld>
            <a:endParaRPr lang="zh-CN" altLang="en-US" sz="1200" b="0" dirty="0">
              <a:solidFill>
                <a:schemeClr val="bg1"/>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547688"/>
            <a:ext cx="2057400" cy="5883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547688"/>
            <a:ext cx="6019800" cy="58832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57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内容占位符 5"/>
          <p:cNvSpPr>
            <a:spLocks noGrp="1"/>
          </p:cNvSpPr>
          <p:nvPr>
            <p:ph sz="quarter" idx="4"/>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150938" y="214313"/>
            <a:ext cx="7804150" cy="5918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9" name="Rectangle 15"/>
          <p:cNvSpPr>
            <a:spLocks noChangeArrowheads="1"/>
          </p:cNvSpPr>
          <p:nvPr/>
        </p:nvSpPr>
        <p:spPr bwMode="gray">
          <a:xfrm>
            <a:off x="0" y="533400"/>
            <a:ext cx="9144000" cy="6858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40" name="Rectangle 16"/>
          <p:cNvSpPr>
            <a:spLocks noChangeArrowheads="1"/>
          </p:cNvSpPr>
          <p:nvPr/>
        </p:nvSpPr>
        <p:spPr bwMode="gray">
          <a:xfrm>
            <a:off x="0" y="457200"/>
            <a:ext cx="8229600" cy="6858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28" name="Rectangle 3"/>
          <p:cNvSpPr>
            <a:spLocks noGrp="1"/>
          </p:cNvSpPr>
          <p:nvPr>
            <p:ph type="body" idx="1"/>
          </p:nvPr>
        </p:nvSpPr>
        <p:spPr>
          <a:xfrm>
            <a:off x="457200" y="1338263"/>
            <a:ext cx="8229600" cy="5092700"/>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 name="Rectangle 4"/>
          <p:cNvSpPr>
            <a:spLocks noGrp="1" noChangeArrowheads="1"/>
          </p:cNvSpPr>
          <p:nvPr>
            <p:ph type="dt" sz="half" idx="2"/>
          </p:nvPr>
        </p:nvSpPr>
        <p:spPr bwMode="auto">
          <a:xfrm>
            <a:off x="6781800" y="269875"/>
            <a:ext cx="21336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3505200" y="6553200"/>
            <a:ext cx="213360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000">
                <a:latin typeface="Verdana" panose="020B0604030504040204" pitchFamily="34"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
        <p:nvSpPr>
          <p:cNvPr id="1032" name="Rectangle 2"/>
          <p:cNvSpPr>
            <a:spLocks noGrp="1"/>
          </p:cNvSpPr>
          <p:nvPr>
            <p:ph type="title"/>
          </p:nvPr>
        </p:nvSpPr>
        <p:spPr>
          <a:xfrm>
            <a:off x="838200" y="547688"/>
            <a:ext cx="7391400" cy="563562"/>
          </a:xfrm>
          <a:prstGeom prst="rect">
            <a:avLst/>
          </a:prstGeom>
          <a:noFill/>
          <a:ln w="9525">
            <a:noFill/>
          </a:ln>
        </p:spPr>
        <p:txBody>
          <a:bodyPr anchor="ctr" anchorCtr="0"/>
          <a:lstStyle/>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rtl="0" fontAlgn="base">
        <a:spcBef>
          <a:spcPct val="0"/>
        </a:spcBef>
        <a:spcAft>
          <a:spcPct val="0"/>
        </a:spcAft>
        <a:defRPr sz="3200" b="1">
          <a:solidFill>
            <a:schemeClr val="bg1"/>
          </a:solidFill>
          <a:latin typeface="+mj-lt"/>
          <a:ea typeface="+mj-ea"/>
          <a:cs typeface="+mj-cs"/>
        </a:defRPr>
      </a:lvl1pPr>
      <a:lvl2pPr algn="ctr" rtl="0" fontAlgn="base">
        <a:spcBef>
          <a:spcPct val="0"/>
        </a:spcBef>
        <a:spcAft>
          <a:spcPct val="0"/>
        </a:spcAft>
        <a:defRPr sz="3200" b="1">
          <a:solidFill>
            <a:schemeClr val="bg1"/>
          </a:solidFill>
          <a:latin typeface="Verdana" panose="020B0604030504040204" pitchFamily="34" charset="0"/>
        </a:defRPr>
      </a:lvl2pPr>
      <a:lvl3pPr algn="ctr" rtl="0" fontAlgn="base">
        <a:spcBef>
          <a:spcPct val="0"/>
        </a:spcBef>
        <a:spcAft>
          <a:spcPct val="0"/>
        </a:spcAft>
        <a:defRPr sz="3200" b="1">
          <a:solidFill>
            <a:schemeClr val="bg1"/>
          </a:solidFill>
          <a:latin typeface="Verdana" panose="020B0604030504040204" pitchFamily="34" charset="0"/>
        </a:defRPr>
      </a:lvl3pPr>
      <a:lvl4pPr algn="ctr" rtl="0" fontAlgn="base">
        <a:spcBef>
          <a:spcPct val="0"/>
        </a:spcBef>
        <a:spcAft>
          <a:spcPct val="0"/>
        </a:spcAft>
        <a:defRPr sz="3200" b="1">
          <a:solidFill>
            <a:schemeClr val="bg1"/>
          </a:solidFill>
          <a:latin typeface="Verdana" panose="020B0604030504040204" pitchFamily="34" charset="0"/>
        </a:defRPr>
      </a:lvl4pPr>
      <a:lvl5pPr algn="ctr" rtl="0" fontAlgn="base">
        <a:spcBef>
          <a:spcPct val="0"/>
        </a:spcBef>
        <a:spcAft>
          <a:spcPct val="0"/>
        </a:spcAft>
        <a:defRPr sz="3200" b="1">
          <a:solidFill>
            <a:schemeClr val="bg1"/>
          </a:solidFill>
          <a:latin typeface="Verdana" panose="020B0604030504040204" pitchFamily="34" charset="0"/>
        </a:defRPr>
      </a:lvl5pPr>
      <a:lvl6pPr marL="457200" algn="ctr" rtl="0" fontAlgn="base">
        <a:spcBef>
          <a:spcPct val="0"/>
        </a:spcBef>
        <a:spcAft>
          <a:spcPct val="0"/>
        </a:spcAft>
        <a:defRPr sz="3200" b="1">
          <a:solidFill>
            <a:schemeClr val="bg1"/>
          </a:solidFill>
          <a:latin typeface="Verdana" panose="020B0604030504040204" pitchFamily="34" charset="0"/>
        </a:defRPr>
      </a:lvl6pPr>
      <a:lvl7pPr marL="914400" algn="ctr" rtl="0" fontAlgn="base">
        <a:spcBef>
          <a:spcPct val="0"/>
        </a:spcBef>
        <a:spcAft>
          <a:spcPct val="0"/>
        </a:spcAft>
        <a:defRPr sz="3200" b="1">
          <a:solidFill>
            <a:schemeClr val="bg1"/>
          </a:solidFill>
          <a:latin typeface="Verdana" panose="020B0604030504040204" pitchFamily="34" charset="0"/>
        </a:defRPr>
      </a:lvl7pPr>
      <a:lvl8pPr marL="1371600" algn="ctr" rtl="0" fontAlgn="base">
        <a:spcBef>
          <a:spcPct val="0"/>
        </a:spcBef>
        <a:spcAft>
          <a:spcPct val="0"/>
        </a:spcAft>
        <a:defRPr sz="3200" b="1">
          <a:solidFill>
            <a:schemeClr val="bg1"/>
          </a:solidFill>
          <a:latin typeface="Verdana" panose="020B0604030504040204" pitchFamily="34" charset="0"/>
        </a:defRPr>
      </a:lvl8pPr>
      <a:lvl9pPr marL="1828800" algn="ctr" rtl="0" fontAlgn="base">
        <a:spcBef>
          <a:spcPct val="0"/>
        </a:spcBef>
        <a:spcAft>
          <a:spcPct val="0"/>
        </a:spcAft>
        <a:defRPr sz="3200" b="1">
          <a:solidFill>
            <a:schemeClr val="bg1"/>
          </a:solidFill>
          <a:latin typeface="Verdana" panose="020B0604030504040204" pitchFamily="34" charset="0"/>
        </a:defRPr>
      </a:lvl9pPr>
    </p:titleStyle>
    <p:bodyStyle>
      <a:lvl1pPr marL="342900" indent="-342900" algn="l" rtl="0" fontAlgn="base">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lgn="l" rtl="0" fontAlgn="base">
        <a:spcBef>
          <a:spcPct val="20000"/>
        </a:spcBef>
        <a:spcAft>
          <a:spcPct val="0"/>
        </a:spcAft>
        <a:buClr>
          <a:schemeClr val="tx1"/>
        </a:buClr>
        <a:buChar char="•"/>
        <a:defRPr sz="2400">
          <a:solidFill>
            <a:schemeClr val="tx1"/>
          </a:solidFill>
          <a:latin typeface="Arial" panose="020B0604020202020204" pitchFamily="34" charset="0"/>
        </a:defRPr>
      </a:lvl3pPr>
      <a:lvl4pPr marL="1600200" indent="-228600" algn="l" rtl="0" fontAlgn="base">
        <a:spcBef>
          <a:spcPct val="20000"/>
        </a:spcBef>
        <a:spcAft>
          <a:spcPct val="0"/>
        </a:spcAft>
        <a:buChar char="–"/>
        <a:defRPr sz="2000">
          <a:solidFill>
            <a:schemeClr val="tx1"/>
          </a:solidFill>
          <a:latin typeface="Arial" panose="020B0604020202020204" pitchFamily="34" charset="0"/>
        </a:defRPr>
      </a:lvl4pPr>
      <a:lvl5pPr marL="2057400" indent="-228600" algn="l" rtl="0" fontAlgn="base">
        <a:spcBef>
          <a:spcPct val="20000"/>
        </a:spcBef>
        <a:spcAft>
          <a:spcPct val="0"/>
        </a:spcAft>
        <a:buChar char="»"/>
        <a:defRPr sz="2000">
          <a:solidFill>
            <a:schemeClr val="tx1"/>
          </a:solidFill>
          <a:latin typeface="Arial" panose="020B0604020202020204" pitchFamily="34" charset="0"/>
        </a:defRPr>
      </a:lvl5pPr>
      <a:lvl6pPr marL="2514600" indent="-228600" algn="l" rtl="0" fontAlgn="base">
        <a:spcBef>
          <a:spcPct val="20000"/>
        </a:spcBef>
        <a:spcAft>
          <a:spcPct val="0"/>
        </a:spcAft>
        <a:buChar char="»"/>
        <a:defRPr sz="2000">
          <a:solidFill>
            <a:schemeClr val="tx1"/>
          </a:solidFill>
          <a:latin typeface="Arial" panose="020B0604020202020204" pitchFamily="34" charset="0"/>
        </a:defRPr>
      </a:lvl6pPr>
      <a:lvl7pPr marL="2971800" indent="-228600" algn="l" rtl="0" fontAlgn="base">
        <a:spcBef>
          <a:spcPct val="20000"/>
        </a:spcBef>
        <a:spcAft>
          <a:spcPct val="0"/>
        </a:spcAft>
        <a:buChar char="»"/>
        <a:defRPr sz="2000">
          <a:solidFill>
            <a:schemeClr val="tx1"/>
          </a:solidFill>
          <a:latin typeface="Arial" panose="020B0604020202020204" pitchFamily="34" charset="0"/>
        </a:defRPr>
      </a:lvl7pPr>
      <a:lvl8pPr marL="3429000" indent="-228600" algn="l" rtl="0" fontAlgn="base">
        <a:spcBef>
          <a:spcPct val="20000"/>
        </a:spcBef>
        <a:spcAft>
          <a:spcPct val="0"/>
        </a:spcAft>
        <a:buChar char="»"/>
        <a:defRPr sz="2000">
          <a:solidFill>
            <a:schemeClr val="tx1"/>
          </a:solidFill>
          <a:latin typeface="Arial" panose="020B0604020202020204" pitchFamily="34" charset="0"/>
        </a:defRPr>
      </a:lvl8pPr>
      <a:lvl9pPr marL="3886200" indent="-228600" algn="l" rtl="0" fontAlgn="base">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tags" Target="../tags/tag14.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1.xml"/><Relationship Id="rId2" Type="http://schemas.openxmlformats.org/officeDocument/2006/relationships/tags" Target="../tags/tag4.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4.wmf"/></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3.xml"/><Relationship Id="rId2" Type="http://schemas.openxmlformats.org/officeDocument/2006/relationships/image" Target="../media/image4.wmf"/><Relationship Id="rId1" Type="http://schemas.openxmlformats.org/officeDocument/2006/relationships/image" Target="../media/image5.wmf"/></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4.xml"/><Relationship Id="rId4" Type="http://schemas.openxmlformats.org/officeDocument/2006/relationships/image" Target="../media/image9.wmf"/><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image" Target="../media/image10.wm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wmf"/><Relationship Id="rId1" Type="http://schemas.openxmlformats.org/officeDocument/2006/relationships/image" Target="../media/image11.wmf"/></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26.xml"/><Relationship Id="rId2" Type="http://schemas.openxmlformats.org/officeDocument/2006/relationships/image" Target="../media/image13.wmf"/><Relationship Id="rId1" Type="http://schemas.openxmlformats.org/officeDocument/2006/relationships/image" Target="../media/image12.wm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image" Target="../media/image14.wmf"/></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8.xml"/><Relationship Id="rId1" Type="http://schemas.openxmlformats.org/officeDocument/2006/relationships/image" Target="../media/image15.w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9.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19.wmf"/><Relationship Id="rId7" Type="http://schemas.openxmlformats.org/officeDocument/2006/relationships/oleObject" Target="../embeddings/oleObject4.bin"/><Relationship Id="rId6" Type="http://schemas.openxmlformats.org/officeDocument/2006/relationships/image" Target="../media/image18.wmf"/><Relationship Id="rId5" Type="http://schemas.openxmlformats.org/officeDocument/2006/relationships/oleObject" Target="../embeddings/oleObject3.bin"/><Relationship Id="rId4" Type="http://schemas.openxmlformats.org/officeDocument/2006/relationships/image" Target="../media/image17.wmf"/><Relationship Id="rId3" Type="http://schemas.openxmlformats.org/officeDocument/2006/relationships/oleObject" Target="../embeddings/oleObject2.bin"/><Relationship Id="rId2" Type="http://schemas.openxmlformats.org/officeDocument/2006/relationships/image" Target="../media/image16.wmf"/><Relationship Id="rId14" Type="http://schemas.openxmlformats.org/officeDocument/2006/relationships/vmlDrawing" Target="../drawings/vmlDrawing1.vml"/><Relationship Id="rId13" Type="http://schemas.openxmlformats.org/officeDocument/2006/relationships/slideLayout" Target="../slideLayouts/slideLayout7.xml"/><Relationship Id="rId12" Type="http://schemas.openxmlformats.org/officeDocument/2006/relationships/tags" Target="../tags/tag29.xml"/><Relationship Id="rId11" Type="http://schemas.openxmlformats.org/officeDocument/2006/relationships/image" Target="../media/image20.wmf"/><Relationship Id="rId10" Type="http://schemas.openxmlformats.org/officeDocument/2006/relationships/oleObject" Target="../embeddings/oleObject6.bin"/><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tags" Target="../tags/tag30.xml"/><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image" Target="../media/image2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3.xml"/><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4.xml"/><Relationship Id="rId3" Type="http://schemas.openxmlformats.org/officeDocument/2006/relationships/image" Target="../media/image25.wmf"/><Relationship Id="rId2" Type="http://schemas.openxmlformats.org/officeDocument/2006/relationships/image" Target="../media/image26.wmf"/><Relationship Id="rId1" Type="http://schemas.openxmlformats.org/officeDocument/2006/relationships/image" Target="../media/image23.wm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5.xml"/><Relationship Id="rId1" Type="http://schemas.openxmlformats.org/officeDocument/2006/relationships/image" Target="../media/image2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tags" Target="../tags/tag36.xml"/><Relationship Id="rId3" Type="http://schemas.openxmlformats.org/officeDocument/2006/relationships/image" Target="../media/image30.png"/><Relationship Id="rId2" Type="http://schemas.openxmlformats.org/officeDocument/2006/relationships/image" Target="../media/image29.wmf"/><Relationship Id="rId1" Type="http://schemas.openxmlformats.org/officeDocument/2006/relationships/image" Target="../media/image28.wm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image" Target="../media/image3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38.xml"/><Relationship Id="rId2" Type="http://schemas.openxmlformats.org/officeDocument/2006/relationships/image" Target="../media/image33.png"/><Relationship Id="rId1" Type="http://schemas.openxmlformats.org/officeDocument/2006/relationships/image" Target="../media/image32.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9.xml"/><Relationship Id="rId2" Type="http://schemas.openxmlformats.org/officeDocument/2006/relationships/image" Target="../media/image29.wmf"/><Relationship Id="rId1" Type="http://schemas.openxmlformats.org/officeDocument/2006/relationships/image" Target="../media/image34.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40.xml"/><Relationship Id="rId1" Type="http://schemas.openxmlformats.org/officeDocument/2006/relationships/image" Target="../media/image35.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37.wmf"/><Relationship Id="rId1" Type="http://schemas.openxmlformats.org/officeDocument/2006/relationships/image" Target="../media/image36.png"/></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1.xml"/><Relationship Id="rId5" Type="http://schemas.openxmlformats.org/officeDocument/2006/relationships/image" Target="../media/image42.wmf"/><Relationship Id="rId4" Type="http://schemas.openxmlformats.org/officeDocument/2006/relationships/image" Target="../media/image41.wmf"/><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2.xml"/><Relationship Id="rId1" Type="http://schemas.openxmlformats.org/officeDocument/2006/relationships/image" Target="../media/image43.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4.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45.xml"/><Relationship Id="rId4" Type="http://schemas.openxmlformats.org/officeDocument/2006/relationships/image" Target="../media/image47.GIF"/><Relationship Id="rId3" Type="http://schemas.openxmlformats.org/officeDocument/2006/relationships/image" Target="../media/image46.GIF"/><Relationship Id="rId2" Type="http://schemas.openxmlformats.org/officeDocument/2006/relationships/image" Target="../media/image45.wmf"/><Relationship Id="rId1" Type="http://schemas.openxmlformats.org/officeDocument/2006/relationships/image" Target="../media/image44.GI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p:txBody>
          <a:bodyPr vert="horz" wrap="square" lIns="91440" tIns="45720" rIns="91440" bIns="45720" anchor="ctr" anchorCtr="0"/>
          <a:lstStyle/>
          <a:p>
            <a:pPr eaLnBrk="1" hangingPunct="1">
              <a:buClrTx/>
              <a:buSzTx/>
              <a:buFontTx/>
            </a:pPr>
            <a:r>
              <a:rPr lang="zh-CN" altLang="en-US" sz="3600" dirty="0" smtClean="0">
                <a:latin typeface="Times New Roman" panose="02020603050405020304" pitchFamily="18" charset="0"/>
                <a:ea typeface="宋体" panose="02010600030101010101" pitchFamily="2" charset="-122"/>
                <a:cs typeface="Times New Roman" panose="02020603050405020304" pitchFamily="18" charset="0"/>
              </a:rPr>
              <a:t>第</a:t>
            </a:r>
            <a:r>
              <a:rPr lang="en-US" altLang="zh-CN" sz="3600" dirty="0" smtClean="0">
                <a:latin typeface="Times New Roman" panose="02020603050405020304" pitchFamily="18" charset="0"/>
                <a:ea typeface="宋体" panose="02010600030101010101" pitchFamily="2" charset="-122"/>
                <a:cs typeface="Times New Roman" panose="02020603050405020304" pitchFamily="18" charset="0"/>
              </a:rPr>
              <a:t>14</a:t>
            </a:r>
            <a:r>
              <a:rPr lang="zh-CN" altLang="en-US" sz="3600" dirty="0" smtClean="0">
                <a:latin typeface="Times New Roman" panose="02020603050405020304" pitchFamily="18" charset="0"/>
                <a:ea typeface="宋体" panose="02010600030101010101" pitchFamily="2" charset="-122"/>
                <a:cs typeface="Times New Roman" panose="02020603050405020304" pitchFamily="18" charset="0"/>
              </a:rPr>
              <a:t>章</a:t>
            </a:r>
            <a:r>
              <a:rPr lang="en-US" altLang="zh-CN" sz="3600" dirty="0" smtClean="0">
                <a:latin typeface="+mj-lt"/>
                <a:ea typeface="宋体" panose="02010600030101010101" pitchFamily="2" charset="-122"/>
                <a:cs typeface="+mj-cs"/>
              </a:rPr>
              <a:t> </a:t>
            </a:r>
            <a:r>
              <a:rPr lang="zh-CN" altLang="en-US" sz="3600" dirty="0" smtClean="0">
                <a:latin typeface="+mj-lt"/>
                <a:ea typeface="宋体" panose="02010600030101010101" pitchFamily="2" charset="-122"/>
                <a:cs typeface="+mj-cs"/>
              </a:rPr>
              <a:t>半导体存储器</a:t>
            </a:r>
            <a:endParaRPr lang="zh-CN" altLang="en-US" sz="3600" dirty="0">
              <a:latin typeface="+mj-lt"/>
              <a:ea typeface="宋体" panose="02010600030101010101" pitchFamily="2" charset="-122"/>
              <a:cs typeface="+mj-cs"/>
            </a:endParaRPr>
          </a:p>
        </p:txBody>
      </p:sp>
      <p:sp>
        <p:nvSpPr>
          <p:cNvPr id="156677" name="文本框 156676"/>
          <p:cNvSpPr txBox="1"/>
          <p:nvPr>
            <p:custDataLst>
              <p:tags r:id="rId1"/>
            </p:custDataLst>
          </p:nvPr>
        </p:nvSpPr>
        <p:spPr>
          <a:xfrm>
            <a:off x="1189355" y="3957955"/>
            <a:ext cx="7113270" cy="1017270"/>
          </a:xfrm>
          <a:prstGeom prst="rect">
            <a:avLst/>
          </a:prstGeom>
          <a:noFill/>
          <a:ln w="9525">
            <a:noFill/>
          </a:ln>
        </p:spPr>
        <p:txBody>
          <a:bodyPr>
            <a:noAutofit/>
          </a:bodyPr>
          <a:lstStyle/>
          <a:p>
            <a:pPr>
              <a:lnSpc>
                <a:spcPct val="230000"/>
              </a:lnSpc>
            </a:pPr>
            <a:r>
              <a:rPr lang="zh-CN" sz="3200" b="1" dirty="0">
                <a:solidFill>
                  <a:srgbClr val="FF0000"/>
                </a:solidFill>
                <a:latin typeface="楷体" panose="02010609060101010101" charset="-122"/>
                <a:ea typeface="楷体" panose="02010609060101010101" charset="-122"/>
                <a:cs typeface="Times New Roman" panose="02020603050405020304" pitchFamily="18" charset="0"/>
              </a:rPr>
              <a:t>研究对象</a:t>
            </a:r>
            <a:r>
              <a:rPr lang="zh-CN" sz="3200" b="1" dirty="0" smtClean="0">
                <a:solidFill>
                  <a:srgbClr val="FF0000"/>
                </a:solidFill>
                <a:latin typeface="楷体" panose="02010609060101010101" charset="-122"/>
                <a:ea typeface="楷体" panose="02010609060101010101" charset="-122"/>
                <a:cs typeface="Times New Roman" panose="02020603050405020304" pitchFamily="18" charset="0"/>
              </a:rPr>
              <a:t>：</a:t>
            </a:r>
            <a:r>
              <a:rPr lang="zh-CN" sz="3200">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Times New Roman" panose="02020603050405020304" pitchFamily="18" charset="0"/>
                <a:sym typeface="+mn-ea"/>
              </a:rPr>
              <a:t>半导体存储器</a:t>
            </a:r>
            <a:endParaRPr lang="zh-CN" sz="3200" b="1" dirty="0" smtClean="0">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 name="页脚占位符 4"/>
          <p:cNvSpPr txBox="1">
            <a:spLocks noGrp="1"/>
          </p:cNvSpPr>
          <p:nvPr>
            <p:ph type="ftr" sz="quarter" idx="11"/>
            <p:custDataLst>
              <p:tags r:id="rId2"/>
            </p:custDataLst>
          </p:nvPr>
        </p:nvSpPr>
        <p:spPr bwMode="auto">
          <a:xfrm>
            <a:off x="3358515" y="6417945"/>
            <a:ext cx="2895600" cy="2762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sz="2000" b="0" dirty="0" smtClean="0">
                <a:solidFill>
                  <a:srgbClr val="0000FF"/>
                </a:solidFill>
                <a:latin typeface="华文楷体" pitchFamily="2" charset="-122"/>
                <a:ea typeface="华文楷体" pitchFamily="2" charset="-122"/>
              </a:rPr>
              <a:t>                                          </a:t>
            </a:r>
            <a:endParaRPr kumimoji="0" lang="zh-CN" altLang="en-US" sz="2000" b="0" i="0" u="none" strike="noStrike" kern="1200" cap="none" spc="0" normalizeH="0" baseline="0" noProof="0" dirty="0" smtClean="0">
              <a:ln>
                <a:noFill/>
              </a:ln>
              <a:solidFill>
                <a:srgbClr val="0000FF"/>
              </a:solidFill>
              <a:effectLst/>
              <a:uLnTx/>
              <a:uFillTx/>
              <a:latin typeface="华文楷体" pitchFamily="2" charset="-122"/>
              <a:ea typeface="华文楷体" pitchFamily="2" charset="-122"/>
            </a:endParaRPr>
          </a:p>
        </p:txBody>
      </p:sp>
      <p:sp>
        <p:nvSpPr>
          <p:cNvPr id="3" name="矩形 2"/>
          <p:cNvSpPr/>
          <p:nvPr/>
        </p:nvSpPr>
        <p:spPr>
          <a:xfrm>
            <a:off x="2856626" y="5576761"/>
            <a:ext cx="3430747" cy="523220"/>
          </a:xfrm>
          <a:prstGeom prst="rect">
            <a:avLst/>
          </a:prstGeom>
        </p:spPr>
        <p:txBody>
          <a:bodyPr wrap="none">
            <a:spAutoFit/>
          </a:bodyPr>
          <a:lstStyle/>
          <a:p>
            <a:r>
              <a:rPr lang="zh-CN" altLang="en-US" dirty="0">
                <a:solidFill>
                  <a:srgbClr val="0000FF"/>
                </a:solidFill>
                <a:latin typeface="华文楷体" pitchFamily="2" charset="-122"/>
                <a:ea typeface="华文楷体" pitchFamily="2" charset="-122"/>
              </a:rPr>
              <a:t>电子科技大学出版社</a:t>
            </a:r>
            <a:endParaRPr lang="zh-CN" altLang="en-US" dirty="0">
              <a:solidFill>
                <a:srgbClr val="0000FF"/>
              </a:solidFill>
              <a:latin typeface="华文楷体" pitchFamily="2" charset="-122"/>
              <a:ea typeface="华文楷体" pitchFamily="2" charset="-122"/>
            </a:endParaRPr>
          </a:p>
        </p:txBody>
      </p:sp>
      <p:sp>
        <p:nvSpPr>
          <p:cNvPr id="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文本框 161793"/>
          <p:cNvSpPr txBox="1"/>
          <p:nvPr/>
        </p:nvSpPr>
        <p:spPr>
          <a:xfrm>
            <a:off x="662305" y="524193"/>
            <a:ext cx="9055100" cy="1014730"/>
          </a:xfrm>
          <a:prstGeom prst="rect">
            <a:avLst/>
          </a:prstGeom>
          <a:noFill/>
          <a:ln w="28575">
            <a:noFill/>
          </a:ln>
        </p:spPr>
        <p:txBody>
          <a:bodyPr>
            <a:spAutoFit/>
          </a:bodyPr>
          <a:p>
            <a:r>
              <a:rPr lang="en-US" altLang="zh-CN" sz="3200" b="1">
                <a:solidFill>
                  <a:srgbClr val="0033CC"/>
                </a:solidFill>
                <a:latin typeface="Times New Roman" panose="02020603050405020304" pitchFamily="18" charset="0"/>
                <a:ea typeface="黑体" panose="02010600030101010101" pitchFamily="2" charset="-122"/>
              </a:rPr>
              <a:t>              </a:t>
            </a:r>
            <a:r>
              <a:rPr lang="en-US" altLang="zh-CN" sz="3200" b="1">
                <a:solidFill>
                  <a:schemeClr val="bg1"/>
                </a:solidFill>
                <a:latin typeface="Times New Roman" panose="02020603050405020304" pitchFamily="18" charset="0"/>
                <a:ea typeface="黑体" panose="02010600030101010101" pitchFamily="2" charset="-122"/>
              </a:rPr>
              <a:t> 14.2   </a:t>
            </a:r>
            <a:r>
              <a:rPr lang="zh-CN" altLang="en-US" sz="3200" b="1" dirty="0">
                <a:solidFill>
                  <a:schemeClr val="bg1"/>
                </a:solidFill>
                <a:latin typeface="Times New Roman" panose="02020603050405020304" pitchFamily="18" charset="0"/>
                <a:ea typeface="楷体_GB2312" panose="02010609030101010101" pitchFamily="49" charset="-122"/>
              </a:rPr>
              <a:t>只读存储器</a:t>
            </a:r>
            <a:r>
              <a:rPr lang="zh-CN" altLang="en-US" sz="2800" b="1" dirty="0">
                <a:solidFill>
                  <a:schemeClr val="bg1"/>
                </a:solidFill>
                <a:latin typeface="Times New Roman" panose="02020603050405020304" pitchFamily="18" charset="0"/>
                <a:ea typeface="黑体" panose="02010600030101010101" pitchFamily="2" charset="-122"/>
              </a:rPr>
              <a:t>（</a:t>
            </a:r>
            <a:r>
              <a:rPr lang="en-US" altLang="zh-CN" sz="2800" b="1">
                <a:solidFill>
                  <a:schemeClr val="bg1"/>
                </a:solidFill>
                <a:latin typeface="Times New Roman" panose="02020603050405020304" pitchFamily="18" charset="0"/>
                <a:ea typeface="黑体" panose="02010600030101010101" pitchFamily="2" charset="-122"/>
              </a:rPr>
              <a:t>ROM</a:t>
            </a:r>
            <a:r>
              <a:rPr lang="zh-CN" altLang="en-US" sz="2800" b="1">
                <a:solidFill>
                  <a:schemeClr val="bg1"/>
                </a:solidFill>
                <a:latin typeface="Times New Roman" panose="02020603050405020304" pitchFamily="18" charset="0"/>
                <a:ea typeface="黑体" panose="02010600030101010101" pitchFamily="2" charset="-122"/>
              </a:rPr>
              <a:t>）</a:t>
            </a:r>
            <a:endParaRPr lang="zh-CN" altLang="en-US" sz="2800" b="1">
              <a:solidFill>
                <a:srgbClr val="FF0066"/>
              </a:solidFill>
              <a:latin typeface="Times New Roman" panose="02020603050405020304" pitchFamily="18" charset="0"/>
              <a:ea typeface="黑体" panose="02010600030101010101" pitchFamily="2" charset="-122"/>
            </a:endParaRPr>
          </a:p>
          <a:p>
            <a:r>
              <a:rPr lang="en-US" altLang="zh-CN" sz="2800" b="1">
                <a:solidFill>
                  <a:srgbClr val="0033CC"/>
                </a:solidFill>
                <a:latin typeface="Times New Roman" panose="02020603050405020304" pitchFamily="18" charset="0"/>
                <a:ea typeface="黑体" panose="02010600030101010101" pitchFamily="2" charset="-122"/>
              </a:rPr>
              <a:t>14.2.1 ROM </a:t>
            </a:r>
            <a:r>
              <a:rPr lang="zh-CN" altLang="en-US" sz="2800" b="1" dirty="0">
                <a:solidFill>
                  <a:srgbClr val="0033CC"/>
                </a:solidFill>
                <a:latin typeface="Times New Roman" panose="02020603050405020304" pitchFamily="18" charset="0"/>
                <a:ea typeface="黑体" panose="02010600030101010101" pitchFamily="2" charset="-122"/>
              </a:rPr>
              <a:t>的分类</a:t>
            </a:r>
            <a:endParaRPr lang="zh-CN" altLang="en-US" sz="2800" b="1">
              <a:solidFill>
                <a:srgbClr val="0033CC"/>
              </a:solidFill>
              <a:latin typeface="Times New Roman" panose="02020603050405020304" pitchFamily="18" charset="0"/>
              <a:ea typeface="黑体" panose="02010600030101010101" pitchFamily="2" charset="-122"/>
            </a:endParaRPr>
          </a:p>
        </p:txBody>
      </p:sp>
      <p:sp>
        <p:nvSpPr>
          <p:cNvPr id="161795" name="文本框 161794"/>
          <p:cNvSpPr txBox="1"/>
          <p:nvPr/>
        </p:nvSpPr>
        <p:spPr>
          <a:xfrm>
            <a:off x="155258" y="2019618"/>
            <a:ext cx="1225550" cy="519112"/>
          </a:xfrm>
          <a:prstGeom prst="rect">
            <a:avLst/>
          </a:prstGeom>
          <a:noFill/>
          <a:ln w="9525">
            <a:noFill/>
          </a:ln>
        </p:spPr>
        <p:txBody>
          <a:bodyPr>
            <a:spAutoFit/>
          </a:bodyPr>
          <a:p>
            <a:r>
              <a:rPr lang="zh-CN" altLang="en-US" sz="2800" b="1" dirty="0">
                <a:latin typeface="宋体" panose="02010600030101010101" pitchFamily="2" charset="-122"/>
              </a:rPr>
              <a:t>分类</a:t>
            </a:r>
            <a:endParaRPr lang="zh-CN" altLang="en-US" sz="2800" b="1">
              <a:effectLst>
                <a:outerShdw blurRad="38100" dist="38100" dir="2700000">
                  <a:srgbClr val="C0C0C0"/>
                </a:outerShdw>
              </a:effectLst>
              <a:latin typeface="宋体" panose="02010600030101010101" pitchFamily="2" charset="-122"/>
            </a:endParaRPr>
          </a:p>
        </p:txBody>
      </p:sp>
      <p:sp>
        <p:nvSpPr>
          <p:cNvPr id="161796" name="左大括号 161795"/>
          <p:cNvSpPr/>
          <p:nvPr/>
        </p:nvSpPr>
        <p:spPr>
          <a:xfrm>
            <a:off x="1249045" y="1649095"/>
            <a:ext cx="152400" cy="1371600"/>
          </a:xfrm>
          <a:prstGeom prst="leftBrace">
            <a:avLst>
              <a:gd name="adj1" fmla="val 75000"/>
              <a:gd name="adj2" fmla="val 50000"/>
            </a:avLst>
          </a:prstGeom>
          <a:noFill/>
          <a:ln w="19050" cap="flat" cmpd="sng">
            <a:solidFill>
              <a:schemeClr val="tx1"/>
            </a:solidFill>
            <a:prstDash val="solid"/>
            <a:headEnd type="none" w="med" len="med"/>
            <a:tailEnd type="none" w="med" len="med"/>
          </a:ln>
        </p:spPr>
        <p:txBody>
          <a:bodyPr/>
          <a:p>
            <a:endParaRPr lang="zh-CN" altLang="en-US"/>
          </a:p>
        </p:txBody>
      </p:sp>
      <p:sp>
        <p:nvSpPr>
          <p:cNvPr id="161797" name="文本框 161796"/>
          <p:cNvSpPr txBox="1"/>
          <p:nvPr/>
        </p:nvSpPr>
        <p:spPr>
          <a:xfrm>
            <a:off x="1367155" y="1475740"/>
            <a:ext cx="2035175" cy="457200"/>
          </a:xfrm>
          <a:prstGeom prst="rect">
            <a:avLst/>
          </a:prstGeom>
          <a:noFill/>
          <a:ln w="9525">
            <a:noFill/>
          </a:ln>
        </p:spPr>
        <p:txBody>
          <a:bodyPr>
            <a:spAutoFit/>
          </a:bodyPr>
          <a:p>
            <a:r>
              <a:rPr lang="zh-CN" altLang="en-US" b="1" dirty="0">
                <a:latin typeface="Times New Roman" panose="02020603050405020304" pitchFamily="18" charset="0"/>
              </a:rPr>
              <a:t>掩模 </a:t>
            </a:r>
            <a:r>
              <a:rPr lang="en-US" altLang="zh-CN" b="1">
                <a:solidFill>
                  <a:srgbClr val="FF0066"/>
                </a:solidFill>
                <a:latin typeface="Times New Roman" panose="02020603050405020304" pitchFamily="18" charset="0"/>
              </a:rPr>
              <a:t>ROM</a:t>
            </a:r>
            <a:endParaRPr lang="en-US" altLang="zh-CN" b="1">
              <a:solidFill>
                <a:srgbClr val="FF0066"/>
              </a:solidFill>
              <a:effectLst>
                <a:outerShdw blurRad="38100" dist="38100" dir="2700000">
                  <a:srgbClr val="C0C0C0"/>
                </a:outerShdw>
              </a:effectLst>
              <a:latin typeface="Times New Roman" panose="02020603050405020304" pitchFamily="18" charset="0"/>
            </a:endParaRPr>
          </a:p>
        </p:txBody>
      </p:sp>
      <p:sp>
        <p:nvSpPr>
          <p:cNvPr id="161798" name="文本框 161797"/>
          <p:cNvSpPr txBox="1"/>
          <p:nvPr/>
        </p:nvSpPr>
        <p:spPr>
          <a:xfrm>
            <a:off x="1285875" y="1828800"/>
            <a:ext cx="7796530" cy="521970"/>
          </a:xfrm>
          <a:prstGeom prst="rect">
            <a:avLst/>
          </a:prstGeom>
          <a:noFill/>
          <a:ln w="9525">
            <a:noFill/>
          </a:ln>
        </p:spPr>
        <p:txBody>
          <a:bodyPr wrap="square">
            <a:spAutoFit/>
          </a:bodyPr>
          <a:p>
            <a:r>
              <a:rPr lang="zh-CN" altLang="en-US" b="1" dirty="0">
                <a:latin typeface="Times New Roman" panose="02020603050405020304" pitchFamily="18" charset="0"/>
              </a:rPr>
              <a:t>可编程 </a:t>
            </a:r>
            <a:r>
              <a:rPr lang="en-US" altLang="zh-CN" b="1">
                <a:solidFill>
                  <a:srgbClr val="FF0066"/>
                </a:solidFill>
                <a:latin typeface="Times New Roman" panose="02020603050405020304" pitchFamily="18" charset="0"/>
              </a:rPr>
              <a:t>ROM</a:t>
            </a:r>
            <a:r>
              <a:rPr lang="zh-CN" altLang="en-US" b="1">
                <a:latin typeface="Times New Roman" panose="02020603050405020304" pitchFamily="18" charset="0"/>
              </a:rPr>
              <a:t>（</a:t>
            </a:r>
            <a:r>
              <a:rPr lang="en-US" altLang="zh-CN" b="1">
                <a:solidFill>
                  <a:srgbClr val="0033CC"/>
                </a:solidFill>
                <a:latin typeface="Times New Roman" panose="02020603050405020304" pitchFamily="18" charset="0"/>
              </a:rPr>
              <a:t>PROM</a:t>
            </a:r>
            <a:r>
              <a:rPr lang="en-US" altLang="zh-CN" b="1">
                <a:latin typeface="Times New Roman" panose="02020603050405020304" pitchFamily="18" charset="0"/>
              </a:rPr>
              <a:t> — </a:t>
            </a:r>
            <a:r>
              <a:rPr lang="en-US" altLang="zh-CN" b="1">
                <a:solidFill>
                  <a:srgbClr val="0033CC"/>
                </a:solidFill>
                <a:latin typeface="Times New Roman" panose="02020603050405020304" pitchFamily="18" charset="0"/>
              </a:rPr>
              <a:t>P</a:t>
            </a:r>
            <a:r>
              <a:rPr lang="en-US" altLang="zh-CN" b="1">
                <a:latin typeface="Times New Roman" panose="02020603050405020304" pitchFamily="18" charset="0"/>
              </a:rPr>
              <a:t>rogrammable  </a:t>
            </a:r>
            <a:r>
              <a:rPr lang="en-US" altLang="zh-CN" b="1">
                <a:solidFill>
                  <a:srgbClr val="0033CC"/>
                </a:solidFill>
                <a:latin typeface="Times New Roman" panose="02020603050405020304" pitchFamily="18" charset="0"/>
              </a:rPr>
              <a:t>ROM</a:t>
            </a:r>
            <a:r>
              <a:rPr lang="zh-CN" altLang="en-US" b="1">
                <a:latin typeface="Times New Roman" panose="02020603050405020304" pitchFamily="18" charset="0"/>
              </a:rPr>
              <a:t>）</a:t>
            </a:r>
            <a:endParaRPr lang="zh-CN" altLang="en-US" b="1">
              <a:latin typeface="Times New Roman" panose="02020603050405020304" pitchFamily="18" charset="0"/>
            </a:endParaRPr>
          </a:p>
        </p:txBody>
      </p:sp>
      <p:sp>
        <p:nvSpPr>
          <p:cNvPr id="161799" name="文本框 161798"/>
          <p:cNvSpPr txBox="1"/>
          <p:nvPr/>
        </p:nvSpPr>
        <p:spPr>
          <a:xfrm>
            <a:off x="1279525" y="2355215"/>
            <a:ext cx="7802880" cy="894080"/>
          </a:xfrm>
          <a:prstGeom prst="rect">
            <a:avLst/>
          </a:prstGeom>
          <a:noFill/>
          <a:ln w="9525">
            <a:noFill/>
          </a:ln>
        </p:spPr>
        <p:txBody>
          <a:bodyPr wrap="square">
            <a:noAutofit/>
          </a:bodyPr>
          <a:p>
            <a:r>
              <a:rPr lang="zh-CN" altLang="en-US" b="1" dirty="0">
                <a:latin typeface="Times New Roman" panose="02020603050405020304" pitchFamily="18" charset="0"/>
              </a:rPr>
              <a:t>可擦除可编程 </a:t>
            </a:r>
            <a:r>
              <a:rPr lang="en-US" altLang="zh-CN" b="1">
                <a:solidFill>
                  <a:srgbClr val="FF0066"/>
                </a:solidFill>
                <a:latin typeface="Times New Roman" panose="02020603050405020304" pitchFamily="18" charset="0"/>
              </a:rPr>
              <a:t>ROM</a:t>
            </a:r>
            <a:r>
              <a:rPr lang="zh-CN" altLang="en-US" b="1">
                <a:latin typeface="Times New Roman" panose="02020603050405020304" pitchFamily="18" charset="0"/>
              </a:rPr>
              <a:t>（</a:t>
            </a:r>
            <a:r>
              <a:rPr lang="en-US" altLang="zh-CN" b="1">
                <a:solidFill>
                  <a:srgbClr val="0033CC"/>
                </a:solidFill>
                <a:latin typeface="Times New Roman" panose="02020603050405020304" pitchFamily="18" charset="0"/>
              </a:rPr>
              <a:t>EPROM</a:t>
            </a:r>
            <a:r>
              <a:rPr lang="en-US" altLang="zh-CN" b="1">
                <a:latin typeface="Times New Roman" panose="02020603050405020304" pitchFamily="18" charset="0"/>
              </a:rPr>
              <a:t> — </a:t>
            </a:r>
            <a:r>
              <a:rPr lang="en-US" altLang="zh-CN" b="1">
                <a:solidFill>
                  <a:srgbClr val="0033CC"/>
                </a:solidFill>
                <a:latin typeface="Times New Roman" panose="02020603050405020304" pitchFamily="18" charset="0"/>
              </a:rPr>
              <a:t>E</a:t>
            </a:r>
            <a:r>
              <a:rPr lang="en-US" altLang="zh-CN" b="1">
                <a:latin typeface="Times New Roman" panose="02020603050405020304" pitchFamily="18" charset="0"/>
              </a:rPr>
              <a:t>rasable </a:t>
            </a:r>
            <a:r>
              <a:rPr lang="en-US" altLang="zh-CN" b="1">
                <a:solidFill>
                  <a:srgbClr val="0033CC"/>
                </a:solidFill>
                <a:latin typeface="Times New Roman" panose="02020603050405020304" pitchFamily="18" charset="0"/>
              </a:rPr>
              <a:t>PROM</a:t>
            </a:r>
            <a:r>
              <a:rPr lang="zh-CN" altLang="en-US" b="1">
                <a:latin typeface="Times New Roman" panose="02020603050405020304" pitchFamily="18" charset="0"/>
              </a:rPr>
              <a:t>）</a:t>
            </a:r>
            <a:endParaRPr lang="zh-CN" altLang="en-US" b="1">
              <a:latin typeface="Times New Roman" panose="02020603050405020304" pitchFamily="18" charset="0"/>
            </a:endParaRPr>
          </a:p>
        </p:txBody>
      </p:sp>
      <p:sp>
        <p:nvSpPr>
          <p:cNvPr id="161800" name="文本框 161799"/>
          <p:cNvSpPr txBox="1"/>
          <p:nvPr/>
        </p:nvSpPr>
        <p:spPr>
          <a:xfrm>
            <a:off x="207963" y="3236278"/>
            <a:ext cx="1535112" cy="519112"/>
          </a:xfrm>
          <a:prstGeom prst="rect">
            <a:avLst/>
          </a:prstGeom>
          <a:noFill/>
          <a:ln w="9525">
            <a:noFill/>
          </a:ln>
        </p:spPr>
        <p:txBody>
          <a:bodyPr>
            <a:spAutoFit/>
          </a:bodyPr>
          <a:p>
            <a:r>
              <a:rPr lang="zh-CN" altLang="en-US" sz="2800" b="1" dirty="0">
                <a:latin typeface="宋体" panose="02010600030101010101" pitchFamily="2" charset="-122"/>
              </a:rPr>
              <a:t>说明</a:t>
            </a:r>
            <a:r>
              <a:rPr lang="en-US" altLang="zh-CN" sz="2800" b="1">
                <a:latin typeface="宋体" panose="02010600030101010101" pitchFamily="2" charset="-122"/>
              </a:rPr>
              <a:t>:</a:t>
            </a:r>
            <a:endParaRPr lang="en-US" altLang="zh-CN" sz="2800" b="1">
              <a:latin typeface="宋体" panose="02010600030101010101" pitchFamily="2" charset="-122"/>
            </a:endParaRPr>
          </a:p>
        </p:txBody>
      </p:sp>
      <p:sp>
        <p:nvSpPr>
          <p:cNvPr id="161801" name="文本框 161800"/>
          <p:cNvSpPr txBox="1"/>
          <p:nvPr/>
        </p:nvSpPr>
        <p:spPr>
          <a:xfrm>
            <a:off x="208280" y="4194175"/>
            <a:ext cx="1878965" cy="521970"/>
          </a:xfrm>
          <a:prstGeom prst="rect">
            <a:avLst/>
          </a:prstGeom>
          <a:noFill/>
          <a:ln w="9525">
            <a:noFill/>
          </a:ln>
        </p:spPr>
        <p:txBody>
          <a:bodyPr wrap="square">
            <a:spAutoFit/>
          </a:bodyPr>
          <a:p>
            <a:r>
              <a:rPr lang="zh-CN" altLang="en-US" b="1" dirty="0">
                <a:solidFill>
                  <a:srgbClr val="0033CC"/>
                </a:solidFill>
                <a:latin typeface="Times New Roman" panose="02020603050405020304" pitchFamily="18" charset="0"/>
              </a:rPr>
              <a:t>掩模 </a:t>
            </a:r>
            <a:r>
              <a:rPr lang="en-US" altLang="zh-CN" b="1">
                <a:solidFill>
                  <a:srgbClr val="0033CC"/>
                </a:solidFill>
                <a:latin typeface="Times New Roman" panose="02020603050405020304" pitchFamily="18" charset="0"/>
                <a:ea typeface="楷体_GB2312" panose="02010609030101010101" pitchFamily="49" charset="-122"/>
              </a:rPr>
              <a:t>ROM</a:t>
            </a:r>
            <a:endParaRPr lang="en-US" altLang="zh-CN" b="1">
              <a:solidFill>
                <a:srgbClr val="0033CC"/>
              </a:solidFill>
              <a:latin typeface="Times New Roman" panose="02020603050405020304" pitchFamily="18" charset="0"/>
              <a:ea typeface="楷体_GB2312" panose="02010609030101010101" pitchFamily="49" charset="-122"/>
            </a:endParaRPr>
          </a:p>
        </p:txBody>
      </p:sp>
      <p:sp>
        <p:nvSpPr>
          <p:cNvPr id="161802" name="文本框 161801"/>
          <p:cNvSpPr txBox="1"/>
          <p:nvPr/>
        </p:nvSpPr>
        <p:spPr>
          <a:xfrm>
            <a:off x="384810" y="4938078"/>
            <a:ext cx="1881188" cy="457200"/>
          </a:xfrm>
          <a:prstGeom prst="rect">
            <a:avLst/>
          </a:prstGeom>
          <a:noFill/>
          <a:ln w="9525">
            <a:noFill/>
          </a:ln>
        </p:spPr>
        <p:txBody>
          <a:bodyPr>
            <a:spAutoFit/>
          </a:bodyPr>
          <a:p>
            <a:r>
              <a:rPr lang="en-US" altLang="zh-CN" b="1">
                <a:solidFill>
                  <a:srgbClr val="0033CC"/>
                </a:solidFill>
                <a:latin typeface="Times New Roman" panose="02020603050405020304" pitchFamily="18" charset="0"/>
                <a:ea typeface="楷体_GB2312" panose="02010609030101010101" pitchFamily="49" charset="-122"/>
              </a:rPr>
              <a:t>PROM</a:t>
            </a:r>
            <a:endParaRPr lang="en-US" altLang="zh-CN" b="1">
              <a:solidFill>
                <a:srgbClr val="0033CC"/>
              </a:solidFill>
              <a:latin typeface="Times New Roman" panose="02020603050405020304" pitchFamily="18" charset="0"/>
              <a:ea typeface="楷体_GB2312" panose="02010609030101010101" pitchFamily="49" charset="-122"/>
            </a:endParaRPr>
          </a:p>
        </p:txBody>
      </p:sp>
      <p:sp>
        <p:nvSpPr>
          <p:cNvPr id="161803" name="矩形 161802"/>
          <p:cNvSpPr/>
          <p:nvPr/>
        </p:nvSpPr>
        <p:spPr>
          <a:xfrm>
            <a:off x="1401445" y="3237230"/>
            <a:ext cx="7680960" cy="953135"/>
          </a:xfrm>
          <a:prstGeom prst="rect">
            <a:avLst/>
          </a:prstGeom>
          <a:noFill/>
          <a:ln w="9525">
            <a:noFill/>
          </a:ln>
        </p:spPr>
        <p:txBody>
          <a:bodyPr wrap="square">
            <a:spAutoFit/>
          </a:bodyPr>
          <a:p>
            <a:r>
              <a:rPr lang="zh-CN" altLang="en-US" b="1" dirty="0">
                <a:latin typeface="宋体" panose="02010600030101010101" pitchFamily="2" charset="-122"/>
              </a:rPr>
              <a:t>生产过程中在掩模板控制下写入，内容固定，</a:t>
            </a:r>
            <a:endParaRPr lang="zh-CN" altLang="en-US" b="1" dirty="0">
              <a:latin typeface="宋体" panose="02010600030101010101" pitchFamily="2" charset="-122"/>
            </a:endParaRPr>
          </a:p>
          <a:p>
            <a:r>
              <a:rPr lang="zh-CN" altLang="en-US" b="1" dirty="0">
                <a:latin typeface="宋体" panose="02010600030101010101" pitchFamily="2" charset="-122"/>
              </a:rPr>
              <a:t>不能更改</a:t>
            </a:r>
            <a:endParaRPr lang="zh-CN" altLang="en-US" b="1" dirty="0">
              <a:latin typeface="宋体" panose="02010600030101010101" pitchFamily="2" charset="-122"/>
            </a:endParaRPr>
          </a:p>
        </p:txBody>
      </p:sp>
      <p:sp>
        <p:nvSpPr>
          <p:cNvPr id="161804" name="矩形 161803"/>
          <p:cNvSpPr/>
          <p:nvPr/>
        </p:nvSpPr>
        <p:spPr>
          <a:xfrm>
            <a:off x="2021840" y="4143375"/>
            <a:ext cx="6938645" cy="953135"/>
          </a:xfrm>
          <a:prstGeom prst="rect">
            <a:avLst/>
          </a:prstGeom>
          <a:noFill/>
          <a:ln w="9525">
            <a:noFill/>
          </a:ln>
        </p:spPr>
        <p:txBody>
          <a:bodyPr wrap="square">
            <a:spAutoFit/>
          </a:bodyPr>
          <a:p>
            <a:r>
              <a:rPr lang="zh-CN" altLang="en-US" b="1" dirty="0">
                <a:latin typeface="宋体" panose="02010600030101010101" pitchFamily="2" charset="-122"/>
              </a:rPr>
              <a:t>内容可由用户编好后写入，一经写入不能更改</a:t>
            </a:r>
            <a:endParaRPr lang="zh-CN" altLang="en-US" b="1" dirty="0">
              <a:latin typeface="宋体" panose="02010600030101010101" pitchFamily="2" charset="-122"/>
            </a:endParaRPr>
          </a:p>
        </p:txBody>
      </p:sp>
      <p:sp>
        <p:nvSpPr>
          <p:cNvPr id="161805" name="文本框 161804"/>
          <p:cNvSpPr txBox="1"/>
          <p:nvPr/>
        </p:nvSpPr>
        <p:spPr>
          <a:xfrm>
            <a:off x="2022475" y="4980305"/>
            <a:ext cx="4799013" cy="457200"/>
          </a:xfrm>
          <a:prstGeom prst="rect">
            <a:avLst/>
          </a:prstGeom>
          <a:noFill/>
          <a:ln w="9525">
            <a:noFill/>
          </a:ln>
        </p:spPr>
        <p:txBody>
          <a:bodyPr>
            <a:spAutoFit/>
          </a:bodyPr>
          <a:p>
            <a:r>
              <a:rPr lang="zh-CN" altLang="en-US" b="1" dirty="0">
                <a:solidFill>
                  <a:srgbClr val="FF0066"/>
                </a:solidFill>
                <a:latin typeface="Times New Roman" panose="02020603050405020304" pitchFamily="18" charset="0"/>
              </a:rPr>
              <a:t>紫外光擦除（约二十分钟）</a:t>
            </a:r>
            <a:endParaRPr lang="zh-CN" altLang="en-US" b="1">
              <a:solidFill>
                <a:srgbClr val="FF0066"/>
              </a:solidFill>
              <a:latin typeface="Times New Roman" panose="02020603050405020304" pitchFamily="18" charset="0"/>
            </a:endParaRPr>
          </a:p>
        </p:txBody>
      </p:sp>
      <p:sp>
        <p:nvSpPr>
          <p:cNvPr id="161806" name="文本框 161805"/>
          <p:cNvSpPr txBox="1"/>
          <p:nvPr/>
        </p:nvSpPr>
        <p:spPr>
          <a:xfrm>
            <a:off x="384810" y="5494655"/>
            <a:ext cx="2509838" cy="457200"/>
          </a:xfrm>
          <a:prstGeom prst="rect">
            <a:avLst/>
          </a:prstGeom>
          <a:noFill/>
          <a:ln w="9525">
            <a:noFill/>
          </a:ln>
        </p:spPr>
        <p:txBody>
          <a:bodyPr>
            <a:spAutoFit/>
          </a:bodyPr>
          <a:p>
            <a:r>
              <a:rPr lang="en-US" altLang="zh-CN" b="1">
                <a:solidFill>
                  <a:srgbClr val="0033CC"/>
                </a:solidFill>
                <a:latin typeface="Times New Roman" panose="02020603050405020304" pitchFamily="18" charset="0"/>
                <a:ea typeface="楷体_GB2312" panose="02010609030101010101" pitchFamily="49" charset="-122"/>
              </a:rPr>
              <a:t>EPROM</a:t>
            </a:r>
            <a:endParaRPr lang="en-US" altLang="zh-CN" b="1">
              <a:solidFill>
                <a:srgbClr val="0033CC"/>
              </a:solidFill>
              <a:latin typeface="Times New Roman" panose="02020603050405020304" pitchFamily="18" charset="0"/>
              <a:ea typeface="楷体_GB2312" panose="02010609030101010101" pitchFamily="49" charset="-122"/>
            </a:endParaRPr>
          </a:p>
        </p:txBody>
      </p:sp>
      <p:sp>
        <p:nvSpPr>
          <p:cNvPr id="161807" name="矩形 161806"/>
          <p:cNvSpPr/>
          <p:nvPr/>
        </p:nvSpPr>
        <p:spPr>
          <a:xfrm>
            <a:off x="1933575" y="5496560"/>
            <a:ext cx="7211060" cy="953135"/>
          </a:xfrm>
          <a:prstGeom prst="rect">
            <a:avLst/>
          </a:prstGeom>
          <a:noFill/>
          <a:ln w="9525">
            <a:noFill/>
          </a:ln>
        </p:spPr>
        <p:txBody>
          <a:bodyPr wrap="square">
            <a:spAutoFit/>
          </a:bodyPr>
          <a:p>
            <a:r>
              <a:rPr lang="zh-CN" altLang="en-US" b="1" dirty="0">
                <a:latin typeface="宋体" panose="02010600030101010101" pitchFamily="2" charset="-122"/>
              </a:rPr>
              <a:t>存储数据可以更改，但改写麻烦，工作时只读</a:t>
            </a:r>
            <a:endParaRPr lang="zh-CN" altLang="en-US" b="1" dirty="0">
              <a:latin typeface="宋体" panose="02010600030101010101" pitchFamily="2" charset="-122"/>
            </a:endParaRPr>
          </a:p>
        </p:txBody>
      </p:sp>
      <p:sp>
        <p:nvSpPr>
          <p:cNvPr id="161808" name="矩形 161807"/>
          <p:cNvSpPr/>
          <p:nvPr/>
        </p:nvSpPr>
        <p:spPr>
          <a:xfrm>
            <a:off x="384810" y="6280468"/>
            <a:ext cx="3730625" cy="457200"/>
          </a:xfrm>
          <a:prstGeom prst="rect">
            <a:avLst/>
          </a:prstGeom>
          <a:noFill/>
          <a:ln w="9525">
            <a:noFill/>
          </a:ln>
        </p:spPr>
        <p:txBody>
          <a:bodyPr>
            <a:spAutoFit/>
          </a:bodyPr>
          <a:p>
            <a:r>
              <a:rPr lang="en-US" altLang="zh-CN" b="1">
                <a:solidFill>
                  <a:srgbClr val="0033CC"/>
                </a:solidFill>
                <a:latin typeface="Times New Roman" panose="02020603050405020304" pitchFamily="18" charset="0"/>
                <a:ea typeface="楷体_GB2312" panose="02010609030101010101" pitchFamily="49" charset="-122"/>
              </a:rPr>
              <a:t>EEPROM </a:t>
            </a:r>
            <a:r>
              <a:rPr lang="zh-CN" altLang="en-US" b="1" dirty="0">
                <a:solidFill>
                  <a:srgbClr val="0033CC"/>
                </a:solidFill>
                <a:latin typeface="Times New Roman" panose="02020603050405020304" pitchFamily="18" charset="0"/>
                <a:ea typeface="楷体_GB2312" panose="02010609030101010101" pitchFamily="49" charset="-122"/>
              </a:rPr>
              <a:t>或 </a:t>
            </a:r>
            <a:r>
              <a:rPr lang="en-US" altLang="zh-CN" b="1">
                <a:solidFill>
                  <a:srgbClr val="0033CC"/>
                </a:solidFill>
                <a:latin typeface="Times New Roman" panose="02020603050405020304" pitchFamily="18" charset="0"/>
                <a:ea typeface="楷体_GB2312" panose="02010609030101010101" pitchFamily="49" charset="-122"/>
              </a:rPr>
              <a:t>E</a:t>
            </a:r>
            <a:r>
              <a:rPr lang="en-US" altLang="zh-CN" b="1" baseline="30000">
                <a:solidFill>
                  <a:srgbClr val="0033CC"/>
                </a:solidFill>
                <a:latin typeface="Times New Roman" panose="02020603050405020304" pitchFamily="18" charset="0"/>
                <a:ea typeface="楷体_GB2312" panose="02010609030101010101" pitchFamily="49" charset="-122"/>
              </a:rPr>
              <a:t>2</a:t>
            </a:r>
            <a:r>
              <a:rPr lang="en-US" altLang="zh-CN" b="1">
                <a:solidFill>
                  <a:srgbClr val="0033CC"/>
                </a:solidFill>
                <a:latin typeface="Times New Roman" panose="02020603050405020304" pitchFamily="18" charset="0"/>
                <a:ea typeface="楷体_GB2312" panose="02010609030101010101" pitchFamily="49" charset="-122"/>
              </a:rPr>
              <a:t>PROM</a:t>
            </a:r>
            <a:endParaRPr lang="en-US" altLang="zh-CN" b="1">
              <a:solidFill>
                <a:srgbClr val="0033CC"/>
              </a:solidFill>
              <a:latin typeface="Times New Roman" panose="02020603050405020304" pitchFamily="18" charset="0"/>
              <a:ea typeface="楷体_GB2312" panose="02010609030101010101" pitchFamily="49" charset="-122"/>
            </a:endParaRPr>
          </a:p>
        </p:txBody>
      </p:sp>
      <p:sp>
        <p:nvSpPr>
          <p:cNvPr id="161809" name="文本框 161808"/>
          <p:cNvSpPr txBox="1"/>
          <p:nvPr/>
        </p:nvSpPr>
        <p:spPr>
          <a:xfrm>
            <a:off x="3960813" y="6074093"/>
            <a:ext cx="3784600" cy="457200"/>
          </a:xfrm>
          <a:prstGeom prst="rect">
            <a:avLst/>
          </a:prstGeom>
          <a:noFill/>
          <a:ln w="9525">
            <a:noFill/>
          </a:ln>
        </p:spPr>
        <p:txBody>
          <a:bodyPr>
            <a:spAutoFit/>
          </a:bodyPr>
          <a:p>
            <a:r>
              <a:rPr lang="zh-CN" altLang="en-US" b="1" dirty="0">
                <a:solidFill>
                  <a:srgbClr val="FF0066"/>
                </a:solidFill>
                <a:latin typeface="Times New Roman" panose="02020603050405020304" pitchFamily="18" charset="0"/>
              </a:rPr>
              <a:t>电擦除（几十毫秒）</a:t>
            </a:r>
            <a:endParaRPr lang="zh-CN" altLang="en-US" b="1">
              <a:solidFill>
                <a:srgbClr val="FF0066"/>
              </a:solidFill>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0"/>
                                  </p:iterate>
                                  <p:childTnLst>
                                    <p:set>
                                      <p:cBhvr>
                                        <p:cTn id="6" dur="1" fill="hold">
                                          <p:stCondLst>
                                            <p:cond delay="0"/>
                                          </p:stCondLst>
                                        </p:cTn>
                                        <p:tgtEl>
                                          <p:spTgt spid="161794"/>
                                        </p:tgtEl>
                                        <p:attrNameLst>
                                          <p:attrName>style.visibility</p:attrName>
                                        </p:attrNameLst>
                                      </p:cBhvr>
                                      <p:to>
                                        <p:strVal val="visible"/>
                                      </p:to>
                                    </p:set>
                                    <p:animEffect transition="in" filter="wipe(left)">
                                      <p:cBhvr>
                                        <p:cTn id="7" dur="75"/>
                                        <p:tgtEl>
                                          <p:spTgt spid="1617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1795">
                                            <p:txEl>
                                              <p:charRg st="0" end="3"/>
                                            </p:txEl>
                                          </p:spTgt>
                                        </p:tgtEl>
                                        <p:attrNameLst>
                                          <p:attrName>style.visibility</p:attrName>
                                        </p:attrNameLst>
                                      </p:cBhvr>
                                      <p:to>
                                        <p:strVal val="visible"/>
                                      </p:to>
                                    </p:set>
                                    <p:animEffect transition="in" filter="wipe(left)">
                                      <p:cBhvr>
                                        <p:cTn id="12" dur="500"/>
                                        <p:tgtEl>
                                          <p:spTgt spid="161795">
                                            <p:txEl>
                                              <p:charRg st="0"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1796"/>
                                        </p:tgtEl>
                                        <p:attrNameLst>
                                          <p:attrName>style.visibility</p:attrName>
                                        </p:attrNameLst>
                                      </p:cBhvr>
                                      <p:to>
                                        <p:strVal val="visible"/>
                                      </p:to>
                                    </p:set>
                                    <p:animEffect transition="in" filter="wipe(left)">
                                      <p:cBhvr>
                                        <p:cTn id="17" dur="500"/>
                                        <p:tgtEl>
                                          <p:spTgt spid="16179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lt">
                                    <p:tmPct val="100000"/>
                                  </p:iterate>
                                  <p:childTnLst>
                                    <p:set>
                                      <p:cBhvr>
                                        <p:cTn id="21" dur="1" fill="hold">
                                          <p:stCondLst>
                                            <p:cond delay="0"/>
                                          </p:stCondLst>
                                        </p:cTn>
                                        <p:tgtEl>
                                          <p:spTgt spid="161797"/>
                                        </p:tgtEl>
                                        <p:attrNameLst>
                                          <p:attrName>style.visibility</p:attrName>
                                        </p:attrNameLst>
                                      </p:cBhvr>
                                      <p:to>
                                        <p:strVal val="visible"/>
                                      </p:to>
                                    </p:set>
                                    <p:animEffect transition="in" filter="wipe(left)">
                                      <p:cBhvr>
                                        <p:cTn id="22" dur="75"/>
                                        <p:tgtEl>
                                          <p:spTgt spid="16179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lt">
                                    <p:tmPct val="100000"/>
                                  </p:iterate>
                                  <p:childTnLst>
                                    <p:set>
                                      <p:cBhvr>
                                        <p:cTn id="26" dur="1" fill="hold">
                                          <p:stCondLst>
                                            <p:cond delay="0"/>
                                          </p:stCondLst>
                                        </p:cTn>
                                        <p:tgtEl>
                                          <p:spTgt spid="161798"/>
                                        </p:tgtEl>
                                        <p:attrNameLst>
                                          <p:attrName>style.visibility</p:attrName>
                                        </p:attrNameLst>
                                      </p:cBhvr>
                                      <p:to>
                                        <p:strVal val="visible"/>
                                      </p:to>
                                    </p:set>
                                    <p:animEffect transition="in" filter="wipe(left)">
                                      <p:cBhvr>
                                        <p:cTn id="27" dur="75"/>
                                        <p:tgtEl>
                                          <p:spTgt spid="16179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lt">
                                    <p:tmPct val="100000"/>
                                  </p:iterate>
                                  <p:childTnLst>
                                    <p:set>
                                      <p:cBhvr>
                                        <p:cTn id="31" dur="1" fill="hold">
                                          <p:stCondLst>
                                            <p:cond delay="0"/>
                                          </p:stCondLst>
                                        </p:cTn>
                                        <p:tgtEl>
                                          <p:spTgt spid="161799"/>
                                        </p:tgtEl>
                                        <p:attrNameLst>
                                          <p:attrName>style.visibility</p:attrName>
                                        </p:attrNameLst>
                                      </p:cBhvr>
                                      <p:to>
                                        <p:strVal val="visible"/>
                                      </p:to>
                                    </p:set>
                                    <p:animEffect transition="in" filter="wipe(left)">
                                      <p:cBhvr>
                                        <p:cTn id="32" dur="75"/>
                                        <p:tgtEl>
                                          <p:spTgt spid="16179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1800">
                                            <p:txEl>
                                              <p:charRg st="0" end="4"/>
                                            </p:txEl>
                                          </p:spTgt>
                                        </p:tgtEl>
                                        <p:attrNameLst>
                                          <p:attrName>style.visibility</p:attrName>
                                        </p:attrNameLst>
                                      </p:cBhvr>
                                      <p:to>
                                        <p:strVal val="visible"/>
                                      </p:to>
                                    </p:set>
                                    <p:animEffect transition="in" filter="wipe(left)">
                                      <p:cBhvr>
                                        <p:cTn id="37" dur="500"/>
                                        <p:tgtEl>
                                          <p:spTgt spid="161800">
                                            <p:txEl>
                                              <p:charRg st="0"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lt">
                                    <p:tmPct val="100000"/>
                                  </p:iterate>
                                  <p:childTnLst>
                                    <p:set>
                                      <p:cBhvr>
                                        <p:cTn id="41" dur="1" fill="hold">
                                          <p:stCondLst>
                                            <p:cond delay="0"/>
                                          </p:stCondLst>
                                        </p:cTn>
                                        <p:tgtEl>
                                          <p:spTgt spid="161801"/>
                                        </p:tgtEl>
                                        <p:attrNameLst>
                                          <p:attrName>style.visibility</p:attrName>
                                        </p:attrNameLst>
                                      </p:cBhvr>
                                      <p:to>
                                        <p:strVal val="visible"/>
                                      </p:to>
                                    </p:set>
                                    <p:animEffect transition="in" filter="wipe(left)">
                                      <p:cBhvr>
                                        <p:cTn id="42" dur="75"/>
                                        <p:tgtEl>
                                          <p:spTgt spid="16180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lt">
                                    <p:tmPct val="100000"/>
                                  </p:iterate>
                                  <p:childTnLst>
                                    <p:set>
                                      <p:cBhvr>
                                        <p:cTn id="46" dur="1" fill="hold">
                                          <p:stCondLst>
                                            <p:cond delay="0"/>
                                          </p:stCondLst>
                                        </p:cTn>
                                        <p:tgtEl>
                                          <p:spTgt spid="161803"/>
                                        </p:tgtEl>
                                        <p:attrNameLst>
                                          <p:attrName>style.visibility</p:attrName>
                                        </p:attrNameLst>
                                      </p:cBhvr>
                                      <p:to>
                                        <p:strVal val="visible"/>
                                      </p:to>
                                    </p:set>
                                    <p:animEffect transition="in" filter="wipe(left)">
                                      <p:cBhvr>
                                        <p:cTn id="47" dur="75"/>
                                        <p:tgtEl>
                                          <p:spTgt spid="16180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lt">
                                    <p:tmPct val="100000"/>
                                  </p:iterate>
                                  <p:childTnLst>
                                    <p:set>
                                      <p:cBhvr>
                                        <p:cTn id="51" dur="1" fill="hold">
                                          <p:stCondLst>
                                            <p:cond delay="0"/>
                                          </p:stCondLst>
                                        </p:cTn>
                                        <p:tgtEl>
                                          <p:spTgt spid="161802"/>
                                        </p:tgtEl>
                                        <p:attrNameLst>
                                          <p:attrName>style.visibility</p:attrName>
                                        </p:attrNameLst>
                                      </p:cBhvr>
                                      <p:to>
                                        <p:strVal val="visible"/>
                                      </p:to>
                                    </p:set>
                                    <p:animEffect transition="in" filter="wipe(left)">
                                      <p:cBhvr>
                                        <p:cTn id="52" dur="75"/>
                                        <p:tgtEl>
                                          <p:spTgt spid="16180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lt">
                                    <p:tmPct val="100000"/>
                                  </p:iterate>
                                  <p:childTnLst>
                                    <p:set>
                                      <p:cBhvr>
                                        <p:cTn id="56" dur="1" fill="hold">
                                          <p:stCondLst>
                                            <p:cond delay="0"/>
                                          </p:stCondLst>
                                        </p:cTn>
                                        <p:tgtEl>
                                          <p:spTgt spid="161804"/>
                                        </p:tgtEl>
                                        <p:attrNameLst>
                                          <p:attrName>style.visibility</p:attrName>
                                        </p:attrNameLst>
                                      </p:cBhvr>
                                      <p:to>
                                        <p:strVal val="visible"/>
                                      </p:to>
                                    </p:set>
                                    <p:animEffect transition="in" filter="wipe(left)">
                                      <p:cBhvr>
                                        <p:cTn id="57" dur="75"/>
                                        <p:tgtEl>
                                          <p:spTgt spid="16180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lt">
                                    <p:tmPct val="100000"/>
                                  </p:iterate>
                                  <p:childTnLst>
                                    <p:set>
                                      <p:cBhvr>
                                        <p:cTn id="61" dur="1" fill="hold">
                                          <p:stCondLst>
                                            <p:cond delay="0"/>
                                          </p:stCondLst>
                                        </p:cTn>
                                        <p:tgtEl>
                                          <p:spTgt spid="161805"/>
                                        </p:tgtEl>
                                        <p:attrNameLst>
                                          <p:attrName>style.visibility</p:attrName>
                                        </p:attrNameLst>
                                      </p:cBhvr>
                                      <p:to>
                                        <p:strVal val="visible"/>
                                      </p:to>
                                    </p:set>
                                    <p:animEffect transition="in" filter="wipe(left)">
                                      <p:cBhvr>
                                        <p:cTn id="62" dur="75"/>
                                        <p:tgtEl>
                                          <p:spTgt spid="16180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iterate type="lt">
                                    <p:tmPct val="100000"/>
                                  </p:iterate>
                                  <p:childTnLst>
                                    <p:set>
                                      <p:cBhvr>
                                        <p:cTn id="66" dur="1" fill="hold">
                                          <p:stCondLst>
                                            <p:cond delay="0"/>
                                          </p:stCondLst>
                                        </p:cTn>
                                        <p:tgtEl>
                                          <p:spTgt spid="161806"/>
                                        </p:tgtEl>
                                        <p:attrNameLst>
                                          <p:attrName>style.visibility</p:attrName>
                                        </p:attrNameLst>
                                      </p:cBhvr>
                                      <p:to>
                                        <p:strVal val="visible"/>
                                      </p:to>
                                    </p:set>
                                    <p:animEffect transition="in" filter="wipe(left)">
                                      <p:cBhvr>
                                        <p:cTn id="67" dur="75"/>
                                        <p:tgtEl>
                                          <p:spTgt spid="16180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iterate type="lt">
                                    <p:tmPct val="100000"/>
                                  </p:iterate>
                                  <p:childTnLst>
                                    <p:set>
                                      <p:cBhvr>
                                        <p:cTn id="71" dur="1" fill="hold">
                                          <p:stCondLst>
                                            <p:cond delay="0"/>
                                          </p:stCondLst>
                                        </p:cTn>
                                        <p:tgtEl>
                                          <p:spTgt spid="161807"/>
                                        </p:tgtEl>
                                        <p:attrNameLst>
                                          <p:attrName>style.visibility</p:attrName>
                                        </p:attrNameLst>
                                      </p:cBhvr>
                                      <p:to>
                                        <p:strVal val="visible"/>
                                      </p:to>
                                    </p:set>
                                    <p:animEffect transition="in" filter="wipe(left)">
                                      <p:cBhvr>
                                        <p:cTn id="72" dur="75"/>
                                        <p:tgtEl>
                                          <p:spTgt spid="16180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iterate type="lt">
                                    <p:tmPct val="100000"/>
                                  </p:iterate>
                                  <p:childTnLst>
                                    <p:set>
                                      <p:cBhvr>
                                        <p:cTn id="76" dur="1" fill="hold">
                                          <p:stCondLst>
                                            <p:cond delay="0"/>
                                          </p:stCondLst>
                                        </p:cTn>
                                        <p:tgtEl>
                                          <p:spTgt spid="161808"/>
                                        </p:tgtEl>
                                        <p:attrNameLst>
                                          <p:attrName>style.visibility</p:attrName>
                                        </p:attrNameLst>
                                      </p:cBhvr>
                                      <p:to>
                                        <p:strVal val="visible"/>
                                      </p:to>
                                    </p:set>
                                    <p:animEffect transition="in" filter="wipe(left)">
                                      <p:cBhvr>
                                        <p:cTn id="77" dur="75"/>
                                        <p:tgtEl>
                                          <p:spTgt spid="16180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iterate type="lt">
                                    <p:tmPct val="100000"/>
                                  </p:iterate>
                                  <p:childTnLst>
                                    <p:set>
                                      <p:cBhvr>
                                        <p:cTn id="81" dur="1" fill="hold">
                                          <p:stCondLst>
                                            <p:cond delay="0"/>
                                          </p:stCondLst>
                                        </p:cTn>
                                        <p:tgtEl>
                                          <p:spTgt spid="161809"/>
                                        </p:tgtEl>
                                        <p:attrNameLst>
                                          <p:attrName>style.visibility</p:attrName>
                                        </p:attrNameLst>
                                      </p:cBhvr>
                                      <p:to>
                                        <p:strVal val="visible"/>
                                      </p:to>
                                    </p:set>
                                    <p:animEffect transition="in" filter="wipe(left)">
                                      <p:cBhvr>
                                        <p:cTn id="82" dur="75"/>
                                        <p:tgtEl>
                                          <p:spTgt spid="1618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4" grpId="0"/>
      <p:bldP spid="161795" grpId="0" build="p"/>
      <p:bldP spid="161797" grpId="0"/>
      <p:bldP spid="161798" grpId="0"/>
      <p:bldP spid="161799" grpId="0"/>
      <p:bldP spid="161800" grpId="0" build="p"/>
      <p:bldP spid="161801" grpId="0"/>
      <p:bldP spid="161802" grpId="0"/>
      <p:bldP spid="161803" grpId="0"/>
      <p:bldP spid="161804" grpId="0"/>
      <p:bldP spid="161805" grpId="0"/>
      <p:bldP spid="161806" grpId="0"/>
      <p:bldP spid="161807" grpId="0"/>
      <p:bldP spid="161808" grpId="0"/>
      <p:bldP spid="16180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Text Box 2"/>
          <p:cNvSpPr txBox="1"/>
          <p:nvPr/>
        </p:nvSpPr>
        <p:spPr>
          <a:xfrm>
            <a:off x="1406208" y="2420620"/>
            <a:ext cx="5181600" cy="579438"/>
          </a:xfrm>
          <a:prstGeom prst="rect">
            <a:avLst/>
          </a:prstGeom>
          <a:noFill/>
          <a:ln w="9525">
            <a:noFill/>
          </a:ln>
        </p:spPr>
        <p:txBody>
          <a:bodyPr>
            <a:spAutoFit/>
          </a:bodyPr>
          <a:p>
            <a:pPr>
              <a:spcBef>
                <a:spcPct val="50000"/>
              </a:spcBef>
              <a:buNone/>
            </a:pPr>
            <a:endParaRPr lang="zh-CN" altLang="zh-CN" sz="3200" dirty="0">
              <a:solidFill>
                <a:srgbClr val="000000"/>
              </a:solidFill>
              <a:latin typeface="新宋体" panose="02010609030101010101" charset="-122"/>
              <a:ea typeface="新宋体" panose="02010609030101010101" charset="-122"/>
            </a:endParaRPr>
          </a:p>
        </p:txBody>
      </p:sp>
      <p:sp>
        <p:nvSpPr>
          <p:cNvPr id="47108" name="Text Box 4"/>
          <p:cNvSpPr txBox="1"/>
          <p:nvPr/>
        </p:nvSpPr>
        <p:spPr>
          <a:xfrm>
            <a:off x="684213" y="3420745"/>
            <a:ext cx="6858000" cy="583565"/>
          </a:xfrm>
          <a:prstGeom prst="rect">
            <a:avLst/>
          </a:prstGeom>
          <a:noFill/>
          <a:ln w="9525">
            <a:noFill/>
          </a:ln>
        </p:spPr>
        <p:txBody>
          <a:bodyPr>
            <a:spAutoFit/>
          </a:bodyPr>
          <a:p>
            <a:pPr>
              <a:spcBef>
                <a:spcPct val="50000"/>
              </a:spcBef>
              <a:buNone/>
            </a:pPr>
            <a:r>
              <a:rPr lang="en-US" altLang="zh-CN"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14.2.2 ROM</a:t>
            </a:r>
            <a:r>
              <a:rPr lang="zh-CN" altLang="en-US"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的基本结构及工作原理</a:t>
            </a:r>
            <a:endParaRPr lang="zh-CN" altLang="en-US" sz="3200"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47109" name="Text Box 5"/>
          <p:cNvSpPr txBox="1"/>
          <p:nvPr/>
        </p:nvSpPr>
        <p:spPr>
          <a:xfrm>
            <a:off x="575945" y="4005580"/>
            <a:ext cx="8256905" cy="1076325"/>
          </a:xfrm>
          <a:prstGeom prst="rect">
            <a:avLst/>
          </a:prstGeom>
          <a:noFill/>
          <a:ln w="9525">
            <a:noFill/>
          </a:ln>
        </p:spPr>
        <p:txBody>
          <a:bodyPr wrap="square">
            <a:spAutoFit/>
          </a:bodyPr>
          <a:p>
            <a:pPr>
              <a:spcBef>
                <a:spcPct val="50000"/>
              </a:spcBef>
              <a:buNone/>
            </a:pPr>
            <a:r>
              <a:rPr lang="en-US" altLang="zh-CN" sz="3200" dirty="0">
                <a:solidFill>
                  <a:srgbClr val="000000"/>
                </a:solidFill>
                <a:latin typeface="新宋体" panose="02010609030101010101" charset="-122"/>
                <a:ea typeface="新宋体" panose="02010609030101010101" charset="-122"/>
              </a:rPr>
              <a:t>   </a:t>
            </a:r>
            <a:r>
              <a:rPr lang="en-US" altLang="zh-CN"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ROM</a:t>
            </a:r>
            <a:r>
              <a:rPr lang="zh-CN" altLang="en-US"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主要由地址译码器、存储矩阵和输出电路三部分组成</a:t>
            </a:r>
            <a:r>
              <a:rPr lang="zh-CN" altLang="en-US" sz="3200" dirty="0">
                <a:solidFill>
                  <a:srgbClr val="000000"/>
                </a:solidFill>
                <a:latin typeface="新宋体" panose="02010609030101010101" charset="-122"/>
                <a:ea typeface="新宋体" panose="02010609030101010101" charset="-122"/>
              </a:rPr>
              <a:t>。</a:t>
            </a:r>
            <a:endParaRPr lang="zh-CN" altLang="en-US" sz="3200" dirty="0">
              <a:solidFill>
                <a:srgbClr val="000000"/>
              </a:solidFill>
              <a:latin typeface="新宋体" panose="02010609030101010101" charset="-122"/>
              <a:ea typeface="新宋体" panose="02010609030101010101" charset="-122"/>
            </a:endParaRPr>
          </a:p>
        </p:txBody>
      </p:sp>
      <p:sp>
        <p:nvSpPr>
          <p:cNvPr id="47115" name="Text Box 11"/>
          <p:cNvSpPr txBox="1"/>
          <p:nvPr/>
        </p:nvSpPr>
        <p:spPr>
          <a:xfrm>
            <a:off x="476885" y="5229225"/>
            <a:ext cx="7767320" cy="583565"/>
          </a:xfrm>
          <a:prstGeom prst="rect">
            <a:avLst/>
          </a:prstGeom>
          <a:noFill/>
          <a:ln w="9525">
            <a:noFill/>
          </a:ln>
        </p:spPr>
        <p:txBody>
          <a:bodyPr wrap="square">
            <a:spAutoFit/>
          </a:bodyPr>
          <a:p>
            <a:pPr>
              <a:buNone/>
            </a:pPr>
            <a:r>
              <a:rPr lang="zh-CN" altLang="en-US" sz="3200" dirty="0">
                <a:solidFill>
                  <a:srgbClr val="000000"/>
                </a:solidFill>
                <a:latin typeface="新宋体" panose="02010609030101010101" charset="-122"/>
                <a:ea typeface="新宋体" panose="02010609030101010101" charset="-122"/>
              </a:rPr>
              <a:t>（</a:t>
            </a:r>
            <a:r>
              <a:rPr lang="en-US" altLang="zh-CN" sz="3200" dirty="0">
                <a:solidFill>
                  <a:srgbClr val="000000"/>
                </a:solidFill>
                <a:latin typeface="新宋体" panose="02010609030101010101" charset="-122"/>
                <a:ea typeface="新宋体" panose="02010609030101010101" charset="-122"/>
              </a:rPr>
              <a:t>1</a:t>
            </a:r>
            <a:r>
              <a:rPr lang="zh-CN" altLang="en-US" sz="3200" dirty="0">
                <a:solidFill>
                  <a:srgbClr val="000000"/>
                </a:solidFill>
                <a:latin typeface="新宋体" panose="02010609030101010101" charset="-122"/>
                <a:ea typeface="新宋体" panose="02010609030101010101" charset="-122"/>
              </a:rPr>
              <a:t>）</a:t>
            </a:r>
            <a:r>
              <a:rPr lang="zh-CN" altLang="en-US"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二极管构成的</a:t>
            </a:r>
            <a:r>
              <a:rPr lang="en-US" altLang="zh-CN"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ROM</a:t>
            </a:r>
            <a:r>
              <a:rPr lang="zh-CN" altLang="en-US"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电路如下：</a:t>
            </a:r>
            <a:endParaRPr lang="zh-CN" altLang="en-US" sz="3200"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47117" name="Rectangle 13"/>
          <p:cNvSpPr/>
          <p:nvPr/>
        </p:nvSpPr>
        <p:spPr>
          <a:xfrm>
            <a:off x="477520" y="1268413"/>
            <a:ext cx="8208963" cy="2245360"/>
          </a:xfrm>
          <a:prstGeom prst="rect">
            <a:avLst/>
          </a:prstGeom>
          <a:solidFill>
            <a:srgbClr val="CC99FF"/>
          </a:solidFill>
          <a:ln w="9525">
            <a:noFill/>
          </a:ln>
        </p:spPr>
        <p:txBody>
          <a:bodyPr>
            <a:spAutoFit/>
          </a:bodyPr>
          <a:p>
            <a:r>
              <a:rPr lang="zh-CN" altLang="en-US" dirty="0">
                <a:solidFill>
                  <a:srgbClr val="000000"/>
                </a:solidFill>
                <a:latin typeface="新宋体" panose="02010609030101010101" charset="-122"/>
                <a:ea typeface="新宋体" panose="02010609030101010101" charset="-122"/>
              </a:rPr>
              <a:t>只读存储器因工作时其内容只能读出而得名，常用于存储数字系统及计算机中不需改写的数据，例如</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数据转换表及计算机操作系统程序等。</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ROM(Read</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Only Memory)</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存储的数据不会因断电而消失，即具有非易失性。</a:t>
            </a:r>
            <a:endPar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2" name="文本框 1"/>
          <p:cNvSpPr txBox="1"/>
          <p:nvPr/>
        </p:nvSpPr>
        <p:spPr>
          <a:xfrm>
            <a:off x="1406525" y="513715"/>
            <a:ext cx="6447155" cy="583565"/>
          </a:xfrm>
          <a:prstGeom prst="rect">
            <a:avLst/>
          </a:prstGeom>
          <a:noFill/>
        </p:spPr>
        <p:txBody>
          <a:bodyPr wrap="square" rtlCol="0" anchor="t">
            <a:spAutoFit/>
          </a:bodyPr>
          <a:p>
            <a:r>
              <a:rPr lang="en-US" altLang="zh-CN" sz="3200" dirty="0">
                <a:solidFill>
                  <a:schemeClr val="bg1"/>
                </a:solidFill>
                <a:latin typeface="Times New Roman" panose="02020603050405020304" pitchFamily="18" charset="0"/>
                <a:ea typeface="新宋体" panose="02010609030101010101" charset="-122"/>
                <a:cs typeface="Times New Roman" panose="02020603050405020304" pitchFamily="18" charset="0"/>
                <a:sym typeface="+mn-ea"/>
              </a:rPr>
              <a:t>14.2.2  </a:t>
            </a:r>
            <a:r>
              <a:rPr lang="zh-CN" altLang="en-US" sz="3200" dirty="0">
                <a:solidFill>
                  <a:schemeClr val="bg1"/>
                </a:solidFill>
                <a:latin typeface="Times New Roman" panose="02020603050405020304" pitchFamily="18" charset="0"/>
                <a:ea typeface="新宋体" panose="02010609030101010101" charset="-122"/>
                <a:cs typeface="Times New Roman" panose="02020603050405020304" pitchFamily="18" charset="0"/>
                <a:sym typeface="+mn-ea"/>
              </a:rPr>
              <a:t>只读存储器</a:t>
            </a:r>
            <a:r>
              <a:rPr lang="en-US" altLang="zh-CN" sz="3200" dirty="0">
                <a:solidFill>
                  <a:schemeClr val="bg1"/>
                </a:solidFill>
                <a:latin typeface="Times New Roman" panose="02020603050405020304" pitchFamily="18" charset="0"/>
                <a:ea typeface="新宋体" panose="02010609030101010101" charset="-122"/>
                <a:cs typeface="Times New Roman" panose="02020603050405020304" pitchFamily="18" charset="0"/>
                <a:sym typeface="+mn-ea"/>
              </a:rPr>
              <a:t>( ROM )</a:t>
            </a:r>
            <a:endParaRPr lang="en-US" altLang="zh-CN" sz="3200" dirty="0">
              <a:solidFill>
                <a:schemeClr val="bg1"/>
              </a:solidFill>
              <a:latin typeface="Times New Roman" panose="02020603050405020304" pitchFamily="18" charset="0"/>
              <a:ea typeface="新宋体" panose="02010609030101010101" charset="-122"/>
              <a:cs typeface="Times New Roman" panose="02020603050405020304" pitchFamily="18" charset="0"/>
              <a:sym typeface="+mn-ea"/>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117"/>
                                        </p:tgtEl>
                                        <p:attrNameLst>
                                          <p:attrName>style.visibility</p:attrName>
                                        </p:attrNameLst>
                                      </p:cBhvr>
                                      <p:to>
                                        <p:strVal val="visible"/>
                                      </p:to>
                                    </p:set>
                                    <p:animEffect transition="in" filter="blinds(horizontal)">
                                      <p:cBhvr>
                                        <p:cTn id="7" dur="500"/>
                                        <p:tgtEl>
                                          <p:spTgt spid="4711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7108">
                                            <p:txEl>
                                              <p:charRg st="0" end="21"/>
                                            </p:txEl>
                                          </p:spTgt>
                                        </p:tgtEl>
                                        <p:attrNameLst>
                                          <p:attrName>style.visibility</p:attrName>
                                        </p:attrNameLst>
                                      </p:cBhvr>
                                      <p:to>
                                        <p:strVal val="visible"/>
                                      </p:to>
                                    </p:set>
                                    <p:animEffect transition="in" filter="box(out)">
                                      <p:cBhvr>
                                        <p:cTn id="12" dur="500"/>
                                        <p:tgtEl>
                                          <p:spTgt spid="47108">
                                            <p:txEl>
                                              <p:charRg st="0" end="2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7109">
                                            <p:txEl>
                                              <p:charRg st="0" end="33"/>
                                            </p:txEl>
                                          </p:spTgt>
                                        </p:tgtEl>
                                        <p:attrNameLst>
                                          <p:attrName>style.visibility</p:attrName>
                                        </p:attrNameLst>
                                      </p:cBhvr>
                                      <p:to>
                                        <p:strVal val="visible"/>
                                      </p:to>
                                    </p:set>
                                    <p:animEffect transition="in" filter="wipe(left)">
                                      <p:cBhvr>
                                        <p:cTn id="17" dur="500"/>
                                        <p:tgtEl>
                                          <p:spTgt spid="47109">
                                            <p:txEl>
                                              <p:charRg st="0" end="3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7115"/>
                                        </p:tgtEl>
                                        <p:attrNameLst>
                                          <p:attrName>style.visibility</p:attrName>
                                        </p:attrNameLst>
                                      </p:cBhvr>
                                      <p:to>
                                        <p:strVal val="visible"/>
                                      </p:to>
                                    </p:set>
                                    <p:animEffect transition="in" filter="blinds(horizontal)">
                                      <p:cBhvr>
                                        <p:cTn id="22" dur="500"/>
                                        <p:tgtEl>
                                          <p:spTgt spid="47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build="p"/>
      <p:bldP spid="47109" grpId="0" build="p"/>
      <p:bldP spid="47115" grpId="0"/>
      <p:bldP spid="4711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2530" name="Picture 154"/>
          <p:cNvPicPr>
            <a:picLocks noChangeAspect="1"/>
          </p:cNvPicPr>
          <p:nvPr/>
        </p:nvPicPr>
        <p:blipFill>
          <a:blip r:embed="rId1"/>
          <a:stretch>
            <a:fillRect/>
          </a:stretch>
        </p:blipFill>
        <p:spPr>
          <a:xfrm>
            <a:off x="2133600" y="255588"/>
            <a:ext cx="6781800" cy="5307012"/>
          </a:xfrm>
          <a:prstGeom prst="rect">
            <a:avLst/>
          </a:prstGeom>
          <a:noFill/>
          <a:ln w="9525">
            <a:noFill/>
          </a:ln>
        </p:spPr>
      </p:pic>
      <p:grpSp>
        <p:nvGrpSpPr>
          <p:cNvPr id="2" name="Group 210"/>
          <p:cNvGrpSpPr/>
          <p:nvPr/>
        </p:nvGrpSpPr>
        <p:grpSpPr>
          <a:xfrm>
            <a:off x="7716838" y="5405438"/>
            <a:ext cx="1350962" cy="842962"/>
            <a:chOff x="4861" y="3405"/>
            <a:chExt cx="851" cy="531"/>
          </a:xfrm>
        </p:grpSpPr>
        <p:sp>
          <p:nvSpPr>
            <p:cNvPr id="22595" name="AutoShape 3"/>
            <p:cNvSpPr/>
            <p:nvPr/>
          </p:nvSpPr>
          <p:spPr>
            <a:xfrm>
              <a:off x="4861" y="3405"/>
              <a:ext cx="851" cy="531"/>
            </a:xfrm>
            <a:prstGeom prst="wedgeEllipseCallout">
              <a:avLst>
                <a:gd name="adj1" fmla="val -110282"/>
                <a:gd name="adj2" fmla="val -41713"/>
              </a:avLst>
            </a:prstGeom>
            <a:solidFill>
              <a:srgbClr val="99CCFF"/>
            </a:solidFill>
            <a:ln w="9525" cap="flat" cmpd="sng">
              <a:solidFill>
                <a:schemeClr val="tx1"/>
              </a:solidFill>
              <a:prstDash val="solid"/>
              <a:miter/>
              <a:headEnd type="none" w="med" len="med"/>
              <a:tailEnd type="none" w="med" len="med"/>
            </a:ln>
          </p:spPr>
          <p:txBody>
            <a:bodyPr wrap="none" anchor="ctr" anchorCtr="0"/>
            <a:p>
              <a:pPr algn="ctr"/>
              <a:endParaRPr lang="zh-CN" altLang="zh-CN" sz="3200" dirty="0">
                <a:latin typeface="Times New Roman" panose="02020603050405020304" pitchFamily="18" charset="0"/>
                <a:ea typeface="楷体_GB2312" panose="02010609030101010101" pitchFamily="49" charset="-122"/>
              </a:endParaRPr>
            </a:p>
          </p:txBody>
        </p:sp>
        <p:sp>
          <p:nvSpPr>
            <p:cNvPr id="22596" name="Text Box 4"/>
            <p:cNvSpPr txBox="1"/>
            <p:nvPr/>
          </p:nvSpPr>
          <p:spPr>
            <a:xfrm>
              <a:off x="5022" y="3516"/>
              <a:ext cx="670" cy="327"/>
            </a:xfrm>
            <a:prstGeom prst="rect">
              <a:avLst/>
            </a:prstGeom>
            <a:noFill/>
            <a:ln w="9525">
              <a:noFill/>
            </a:ln>
          </p:spPr>
          <p:txBody>
            <a:bodyPr>
              <a:spAutoFit/>
            </a:bodyPr>
            <a:p>
              <a:pPr>
                <a:spcBef>
                  <a:spcPct val="50000"/>
                </a:spcBef>
              </a:pPr>
              <a:r>
                <a:rPr lang="zh-CN" altLang="en-US" sz="2800" dirty="0">
                  <a:latin typeface="Times New Roman" panose="02020603050405020304" pitchFamily="18" charset="0"/>
                  <a:ea typeface="楷体_GB2312" panose="02010609030101010101" pitchFamily="49" charset="-122"/>
                </a:rPr>
                <a:t>输出</a:t>
              </a:r>
              <a:endParaRPr lang="zh-CN" altLang="en-US" sz="2800" dirty="0">
                <a:latin typeface="Times New Roman" panose="02020603050405020304" pitchFamily="18" charset="0"/>
                <a:ea typeface="楷体_GB2312" panose="02010609030101010101" pitchFamily="49" charset="-122"/>
              </a:endParaRPr>
            </a:p>
          </p:txBody>
        </p:sp>
      </p:grpSp>
      <p:grpSp>
        <p:nvGrpSpPr>
          <p:cNvPr id="3" name="Group 209"/>
          <p:cNvGrpSpPr/>
          <p:nvPr/>
        </p:nvGrpSpPr>
        <p:grpSpPr>
          <a:xfrm>
            <a:off x="8094663" y="3806825"/>
            <a:ext cx="1049337" cy="1146175"/>
            <a:chOff x="5099" y="2398"/>
            <a:chExt cx="661" cy="722"/>
          </a:xfrm>
        </p:grpSpPr>
        <p:sp>
          <p:nvSpPr>
            <p:cNvPr id="22593" name="AutoShape 6"/>
            <p:cNvSpPr/>
            <p:nvPr/>
          </p:nvSpPr>
          <p:spPr>
            <a:xfrm>
              <a:off x="5099" y="2398"/>
              <a:ext cx="653" cy="722"/>
            </a:xfrm>
            <a:prstGeom prst="wedgeRoundRectCallout">
              <a:avLst>
                <a:gd name="adj1" fmla="val -61639"/>
                <a:gd name="adj2" fmla="val -76731"/>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nchorCtr="0"/>
            <a:p>
              <a:pPr algn="ctr"/>
              <a:endParaRPr lang="zh-CN" altLang="zh-CN" sz="3200" dirty="0">
                <a:latin typeface="Times New Roman" panose="02020603050405020304" pitchFamily="18" charset="0"/>
                <a:ea typeface="楷体_GB2312" panose="02010609030101010101" pitchFamily="49" charset="-122"/>
              </a:endParaRPr>
            </a:p>
          </p:txBody>
        </p:sp>
        <p:sp>
          <p:nvSpPr>
            <p:cNvPr id="22594" name="Text Box 7"/>
            <p:cNvSpPr txBox="1"/>
            <p:nvPr/>
          </p:nvSpPr>
          <p:spPr>
            <a:xfrm>
              <a:off x="5105" y="2441"/>
              <a:ext cx="655" cy="596"/>
            </a:xfrm>
            <a:prstGeom prst="rect">
              <a:avLst/>
            </a:prstGeom>
            <a:noFill/>
            <a:ln w="9525">
              <a:noFill/>
            </a:ln>
          </p:spPr>
          <p:txBody>
            <a:bodyPr>
              <a:spAutoFit/>
            </a:bodyPr>
            <a:p>
              <a:pPr>
                <a:spcBef>
                  <a:spcPct val="50000"/>
                </a:spcBef>
              </a:pPr>
              <a:r>
                <a:rPr lang="zh-CN" altLang="en-US" sz="2800" dirty="0">
                  <a:latin typeface="Times New Roman" panose="02020603050405020304" pitchFamily="18" charset="0"/>
                  <a:ea typeface="楷体_GB2312" panose="02010609030101010101" pitchFamily="49" charset="-122"/>
                </a:rPr>
                <a:t>存储矩阵</a:t>
              </a:r>
              <a:endParaRPr lang="zh-CN" altLang="en-US" sz="2800" dirty="0">
                <a:latin typeface="Times New Roman" panose="02020603050405020304" pitchFamily="18" charset="0"/>
                <a:ea typeface="楷体_GB2312" panose="02010609030101010101" pitchFamily="49" charset="-122"/>
              </a:endParaRPr>
            </a:p>
          </p:txBody>
        </p:sp>
      </p:grpSp>
      <p:grpSp>
        <p:nvGrpSpPr>
          <p:cNvPr id="4" name="Group 211"/>
          <p:cNvGrpSpPr/>
          <p:nvPr/>
        </p:nvGrpSpPr>
        <p:grpSpPr>
          <a:xfrm>
            <a:off x="7772400" y="0"/>
            <a:ext cx="1066800" cy="704850"/>
            <a:chOff x="4896" y="0"/>
            <a:chExt cx="672" cy="444"/>
          </a:xfrm>
        </p:grpSpPr>
        <p:sp>
          <p:nvSpPr>
            <p:cNvPr id="22591" name="AutoShape 9"/>
            <p:cNvSpPr/>
            <p:nvPr/>
          </p:nvSpPr>
          <p:spPr>
            <a:xfrm>
              <a:off x="4896" y="0"/>
              <a:ext cx="600" cy="444"/>
            </a:xfrm>
            <a:prstGeom prst="wedgeEllipseCallout">
              <a:avLst>
                <a:gd name="adj1" fmla="val -72500"/>
                <a:gd name="adj2" fmla="val 66440"/>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a:endParaRPr lang="zh-CN" altLang="zh-CN" sz="3200" dirty="0">
                <a:latin typeface="Times New Roman" panose="02020603050405020304" pitchFamily="18" charset="0"/>
                <a:ea typeface="楷体_GB2312" panose="02010609030101010101" pitchFamily="49" charset="-122"/>
              </a:endParaRPr>
            </a:p>
          </p:txBody>
        </p:sp>
        <p:sp>
          <p:nvSpPr>
            <p:cNvPr id="22592" name="Text Box 10"/>
            <p:cNvSpPr txBox="1"/>
            <p:nvPr/>
          </p:nvSpPr>
          <p:spPr>
            <a:xfrm>
              <a:off x="4909" y="96"/>
              <a:ext cx="659" cy="288"/>
            </a:xfrm>
            <a:prstGeom prst="rect">
              <a:avLst/>
            </a:prstGeom>
            <a:noFill/>
            <a:ln w="9525">
              <a:noFill/>
            </a:ln>
          </p:spPr>
          <p:txBody>
            <a:bodyPr>
              <a:spAutoFit/>
            </a:bodyPr>
            <a:p>
              <a:pPr>
                <a:spcBef>
                  <a:spcPct val="50000"/>
                </a:spcBef>
              </a:pPr>
              <a:r>
                <a:rPr lang="zh-CN" altLang="en-US" dirty="0">
                  <a:latin typeface="Times New Roman" panose="02020603050405020304" pitchFamily="18" charset="0"/>
                  <a:ea typeface="楷体_GB2312" panose="02010609030101010101" pitchFamily="49" charset="-122"/>
                </a:rPr>
                <a:t>字线</a:t>
              </a:r>
              <a:endParaRPr lang="zh-CN" altLang="en-US" dirty="0">
                <a:latin typeface="Times New Roman" panose="02020603050405020304" pitchFamily="18" charset="0"/>
                <a:ea typeface="楷体_GB2312" panose="02010609030101010101" pitchFamily="49" charset="-122"/>
              </a:endParaRPr>
            </a:p>
          </p:txBody>
        </p:sp>
      </p:grpSp>
      <p:grpSp>
        <p:nvGrpSpPr>
          <p:cNvPr id="5" name="Group 11"/>
          <p:cNvGrpSpPr/>
          <p:nvPr/>
        </p:nvGrpSpPr>
        <p:grpSpPr>
          <a:xfrm>
            <a:off x="2513013" y="3429000"/>
            <a:ext cx="1296987" cy="628650"/>
            <a:chOff x="552" y="3384"/>
            <a:chExt cx="817" cy="396"/>
          </a:xfrm>
        </p:grpSpPr>
        <p:sp>
          <p:nvSpPr>
            <p:cNvPr id="22589" name="AutoShape 12"/>
            <p:cNvSpPr/>
            <p:nvPr/>
          </p:nvSpPr>
          <p:spPr>
            <a:xfrm>
              <a:off x="552" y="3384"/>
              <a:ext cx="684" cy="396"/>
            </a:xfrm>
            <a:prstGeom prst="wedgeEllipseCallout">
              <a:avLst>
                <a:gd name="adj1" fmla="val 126463"/>
                <a:gd name="adj2" fmla="val -69444"/>
              </a:avLst>
            </a:prstGeom>
            <a:solidFill>
              <a:srgbClr val="FFCC00"/>
            </a:solidFill>
            <a:ln w="9525" cap="flat" cmpd="sng">
              <a:solidFill>
                <a:schemeClr val="tx1"/>
              </a:solidFill>
              <a:prstDash val="solid"/>
              <a:miter/>
              <a:headEnd type="none" w="med" len="med"/>
              <a:tailEnd type="none" w="med" len="med"/>
            </a:ln>
          </p:spPr>
          <p:txBody>
            <a:bodyPr wrap="none" anchor="ctr" anchorCtr="0"/>
            <a:p>
              <a:pPr algn="ctr"/>
              <a:endParaRPr lang="zh-CN" altLang="zh-CN" sz="3200" dirty="0">
                <a:latin typeface="Times New Roman" panose="02020603050405020304" pitchFamily="18" charset="0"/>
                <a:ea typeface="楷体_GB2312" panose="02010609030101010101" pitchFamily="49" charset="-122"/>
              </a:endParaRPr>
            </a:p>
          </p:txBody>
        </p:sp>
        <p:sp>
          <p:nvSpPr>
            <p:cNvPr id="22590" name="Text Box 13"/>
            <p:cNvSpPr txBox="1"/>
            <p:nvPr/>
          </p:nvSpPr>
          <p:spPr>
            <a:xfrm>
              <a:off x="590" y="3406"/>
              <a:ext cx="779" cy="327"/>
            </a:xfrm>
            <a:prstGeom prst="rect">
              <a:avLst/>
            </a:prstGeom>
            <a:noFill/>
            <a:ln w="9525">
              <a:noFill/>
            </a:ln>
          </p:spPr>
          <p:txBody>
            <a:bodyPr>
              <a:spAutoFit/>
            </a:bodyPr>
            <a:p>
              <a:pPr>
                <a:spcBef>
                  <a:spcPct val="50000"/>
                </a:spcBef>
              </a:pPr>
              <a:r>
                <a:rPr lang="zh-CN" altLang="en-US" sz="2800" dirty="0">
                  <a:latin typeface="Times New Roman" panose="02020603050405020304" pitchFamily="18" charset="0"/>
                  <a:ea typeface="楷体_GB2312" panose="02010609030101010101" pitchFamily="49" charset="-122"/>
                </a:rPr>
                <a:t>位线</a:t>
              </a:r>
              <a:endParaRPr lang="zh-CN" altLang="en-US" sz="2800" dirty="0">
                <a:latin typeface="Times New Roman" panose="02020603050405020304" pitchFamily="18" charset="0"/>
                <a:ea typeface="楷体_GB2312" panose="02010609030101010101" pitchFamily="49" charset="-122"/>
              </a:endParaRPr>
            </a:p>
          </p:txBody>
        </p:sp>
      </p:grpSp>
      <p:grpSp>
        <p:nvGrpSpPr>
          <p:cNvPr id="6" name="Group 155"/>
          <p:cNvGrpSpPr/>
          <p:nvPr/>
        </p:nvGrpSpPr>
        <p:grpSpPr>
          <a:xfrm>
            <a:off x="595313" y="5081588"/>
            <a:ext cx="1042987" cy="461962"/>
            <a:chOff x="3396" y="3230"/>
            <a:chExt cx="657" cy="291"/>
          </a:xfrm>
        </p:grpSpPr>
        <p:sp>
          <p:nvSpPr>
            <p:cNvPr id="22587" name="Text Box 156"/>
            <p:cNvSpPr txBox="1"/>
            <p:nvPr/>
          </p:nvSpPr>
          <p:spPr>
            <a:xfrm>
              <a:off x="3396" y="3233"/>
              <a:ext cx="327"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2588" name="Text Box 157"/>
            <p:cNvSpPr txBox="1"/>
            <p:nvPr/>
          </p:nvSpPr>
          <p:spPr>
            <a:xfrm>
              <a:off x="3726" y="3230"/>
              <a:ext cx="327"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grpSp>
      <p:grpSp>
        <p:nvGrpSpPr>
          <p:cNvPr id="7" name="Group 158"/>
          <p:cNvGrpSpPr/>
          <p:nvPr/>
        </p:nvGrpSpPr>
        <p:grpSpPr>
          <a:xfrm>
            <a:off x="585788" y="5462588"/>
            <a:ext cx="1036637" cy="457200"/>
            <a:chOff x="3390" y="3470"/>
            <a:chExt cx="653" cy="288"/>
          </a:xfrm>
        </p:grpSpPr>
        <p:sp>
          <p:nvSpPr>
            <p:cNvPr id="22585" name="Text Box 159"/>
            <p:cNvSpPr txBox="1"/>
            <p:nvPr/>
          </p:nvSpPr>
          <p:spPr>
            <a:xfrm>
              <a:off x="3390" y="3470"/>
              <a:ext cx="327"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2586" name="Text Box 160"/>
            <p:cNvSpPr txBox="1"/>
            <p:nvPr/>
          </p:nvSpPr>
          <p:spPr>
            <a:xfrm>
              <a:off x="3715" y="3470"/>
              <a:ext cx="328"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grpSp>
      <p:grpSp>
        <p:nvGrpSpPr>
          <p:cNvPr id="8" name="Group 161"/>
          <p:cNvGrpSpPr/>
          <p:nvPr/>
        </p:nvGrpSpPr>
        <p:grpSpPr>
          <a:xfrm>
            <a:off x="582613" y="5815013"/>
            <a:ext cx="1046162" cy="471487"/>
            <a:chOff x="3388" y="3692"/>
            <a:chExt cx="659" cy="297"/>
          </a:xfrm>
        </p:grpSpPr>
        <p:sp>
          <p:nvSpPr>
            <p:cNvPr id="22583" name="Text Box 162"/>
            <p:cNvSpPr txBox="1"/>
            <p:nvPr/>
          </p:nvSpPr>
          <p:spPr>
            <a:xfrm>
              <a:off x="3720" y="3701"/>
              <a:ext cx="327"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2584" name="Text Box 163"/>
            <p:cNvSpPr txBox="1"/>
            <p:nvPr/>
          </p:nvSpPr>
          <p:spPr>
            <a:xfrm>
              <a:off x="3388" y="3692"/>
              <a:ext cx="328"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grpSp>
      <p:grpSp>
        <p:nvGrpSpPr>
          <p:cNvPr id="9" name="Group 164"/>
          <p:cNvGrpSpPr/>
          <p:nvPr/>
        </p:nvGrpSpPr>
        <p:grpSpPr>
          <a:xfrm>
            <a:off x="577850" y="6196013"/>
            <a:ext cx="1044575" cy="463550"/>
            <a:chOff x="3385" y="3932"/>
            <a:chExt cx="658" cy="292"/>
          </a:xfrm>
        </p:grpSpPr>
        <p:sp>
          <p:nvSpPr>
            <p:cNvPr id="22581" name="Text Box 165"/>
            <p:cNvSpPr txBox="1"/>
            <p:nvPr/>
          </p:nvSpPr>
          <p:spPr>
            <a:xfrm>
              <a:off x="3385" y="3932"/>
              <a:ext cx="328"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2582" name="Text Box 166"/>
            <p:cNvSpPr txBox="1"/>
            <p:nvPr/>
          </p:nvSpPr>
          <p:spPr>
            <a:xfrm>
              <a:off x="3715" y="3936"/>
              <a:ext cx="328"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grpSp>
      <p:grpSp>
        <p:nvGrpSpPr>
          <p:cNvPr id="10" name="Group 167"/>
          <p:cNvGrpSpPr/>
          <p:nvPr/>
        </p:nvGrpSpPr>
        <p:grpSpPr>
          <a:xfrm>
            <a:off x="1744663" y="6191250"/>
            <a:ext cx="2324100" cy="468313"/>
            <a:chOff x="4120" y="3929"/>
            <a:chExt cx="1464" cy="295"/>
          </a:xfrm>
        </p:grpSpPr>
        <p:sp>
          <p:nvSpPr>
            <p:cNvPr id="22577" name="Text Box 168"/>
            <p:cNvSpPr txBox="1"/>
            <p:nvPr/>
          </p:nvSpPr>
          <p:spPr>
            <a:xfrm>
              <a:off x="4120" y="3936"/>
              <a:ext cx="328"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1</a:t>
              </a:r>
              <a:endParaRPr lang="en-US" altLang="zh-CN" dirty="0">
                <a:solidFill>
                  <a:srgbClr val="FF3300"/>
                </a:solidFill>
                <a:latin typeface="Times New Roman" panose="02020603050405020304" pitchFamily="18" charset="0"/>
                <a:ea typeface="楷体_GB2312" panose="02010609030101010101" pitchFamily="49" charset="-122"/>
              </a:endParaRPr>
            </a:p>
          </p:txBody>
        </p:sp>
        <p:sp>
          <p:nvSpPr>
            <p:cNvPr id="22578" name="Text Box 169"/>
            <p:cNvSpPr txBox="1"/>
            <p:nvPr/>
          </p:nvSpPr>
          <p:spPr>
            <a:xfrm>
              <a:off x="4876" y="3930"/>
              <a:ext cx="328"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1</a:t>
              </a:r>
              <a:endParaRPr lang="en-US" altLang="zh-CN" dirty="0">
                <a:solidFill>
                  <a:srgbClr val="FF3300"/>
                </a:solidFill>
                <a:latin typeface="Times New Roman" panose="02020603050405020304" pitchFamily="18" charset="0"/>
                <a:ea typeface="楷体_GB2312" panose="02010609030101010101" pitchFamily="49" charset="-122"/>
              </a:endParaRPr>
            </a:p>
          </p:txBody>
        </p:sp>
        <p:sp>
          <p:nvSpPr>
            <p:cNvPr id="22579" name="Text Box 170"/>
            <p:cNvSpPr txBox="1"/>
            <p:nvPr/>
          </p:nvSpPr>
          <p:spPr>
            <a:xfrm>
              <a:off x="5256" y="3933"/>
              <a:ext cx="328"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0</a:t>
              </a:r>
              <a:endParaRPr lang="en-US" altLang="zh-CN" dirty="0">
                <a:solidFill>
                  <a:srgbClr val="FF3300"/>
                </a:solidFill>
                <a:latin typeface="Times New Roman" panose="02020603050405020304" pitchFamily="18" charset="0"/>
                <a:ea typeface="楷体_GB2312" panose="02010609030101010101" pitchFamily="49" charset="-122"/>
              </a:endParaRPr>
            </a:p>
          </p:txBody>
        </p:sp>
        <p:sp>
          <p:nvSpPr>
            <p:cNvPr id="22580" name="Text Box 171"/>
            <p:cNvSpPr txBox="1"/>
            <p:nvPr/>
          </p:nvSpPr>
          <p:spPr>
            <a:xfrm>
              <a:off x="4497" y="3929"/>
              <a:ext cx="327"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0</a:t>
              </a:r>
              <a:endParaRPr lang="en-US" altLang="zh-CN" dirty="0">
                <a:solidFill>
                  <a:srgbClr val="FF3300"/>
                </a:solidFill>
                <a:latin typeface="Times New Roman" panose="02020603050405020304" pitchFamily="18" charset="0"/>
                <a:ea typeface="楷体_GB2312" panose="02010609030101010101" pitchFamily="49" charset="-122"/>
              </a:endParaRPr>
            </a:p>
          </p:txBody>
        </p:sp>
      </p:grpSp>
      <p:grpSp>
        <p:nvGrpSpPr>
          <p:cNvPr id="11" name="Group 172"/>
          <p:cNvGrpSpPr/>
          <p:nvPr/>
        </p:nvGrpSpPr>
        <p:grpSpPr>
          <a:xfrm>
            <a:off x="1757363" y="5459413"/>
            <a:ext cx="2306637" cy="461962"/>
            <a:chOff x="4128" y="3468"/>
            <a:chExt cx="1453" cy="291"/>
          </a:xfrm>
        </p:grpSpPr>
        <p:sp>
          <p:nvSpPr>
            <p:cNvPr id="22573" name="Text Box 173"/>
            <p:cNvSpPr txBox="1"/>
            <p:nvPr/>
          </p:nvSpPr>
          <p:spPr>
            <a:xfrm>
              <a:off x="4495" y="3468"/>
              <a:ext cx="328"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1</a:t>
              </a:r>
              <a:endParaRPr lang="en-US" altLang="zh-CN" dirty="0">
                <a:solidFill>
                  <a:srgbClr val="FF3300"/>
                </a:solidFill>
                <a:latin typeface="Times New Roman" panose="02020603050405020304" pitchFamily="18" charset="0"/>
                <a:ea typeface="楷体_GB2312" panose="02010609030101010101" pitchFamily="49" charset="-122"/>
              </a:endParaRPr>
            </a:p>
          </p:txBody>
        </p:sp>
        <p:sp>
          <p:nvSpPr>
            <p:cNvPr id="22574" name="Text Box 174"/>
            <p:cNvSpPr txBox="1"/>
            <p:nvPr/>
          </p:nvSpPr>
          <p:spPr>
            <a:xfrm>
              <a:off x="5253" y="3471"/>
              <a:ext cx="328"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1</a:t>
              </a:r>
              <a:endParaRPr lang="en-US" altLang="zh-CN" dirty="0">
                <a:solidFill>
                  <a:srgbClr val="FF3300"/>
                </a:solidFill>
                <a:latin typeface="Times New Roman" panose="02020603050405020304" pitchFamily="18" charset="0"/>
                <a:ea typeface="楷体_GB2312" panose="02010609030101010101" pitchFamily="49" charset="-122"/>
              </a:endParaRPr>
            </a:p>
          </p:txBody>
        </p:sp>
        <p:sp>
          <p:nvSpPr>
            <p:cNvPr id="22575" name="Text Box 175"/>
            <p:cNvSpPr txBox="1"/>
            <p:nvPr/>
          </p:nvSpPr>
          <p:spPr>
            <a:xfrm>
              <a:off x="4128" y="3470"/>
              <a:ext cx="327"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0</a:t>
              </a:r>
              <a:endParaRPr lang="en-US" altLang="zh-CN" dirty="0">
                <a:solidFill>
                  <a:srgbClr val="FF3300"/>
                </a:solidFill>
                <a:latin typeface="Times New Roman" panose="02020603050405020304" pitchFamily="18" charset="0"/>
                <a:ea typeface="楷体_GB2312" panose="02010609030101010101" pitchFamily="49" charset="-122"/>
              </a:endParaRPr>
            </a:p>
          </p:txBody>
        </p:sp>
        <p:sp>
          <p:nvSpPr>
            <p:cNvPr id="22576" name="Text Box 176"/>
            <p:cNvSpPr txBox="1"/>
            <p:nvPr/>
          </p:nvSpPr>
          <p:spPr>
            <a:xfrm>
              <a:off x="4881" y="3468"/>
              <a:ext cx="327"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0</a:t>
              </a:r>
              <a:endParaRPr lang="en-US" altLang="zh-CN" dirty="0">
                <a:solidFill>
                  <a:srgbClr val="FF3300"/>
                </a:solidFill>
                <a:latin typeface="Times New Roman" panose="02020603050405020304" pitchFamily="18" charset="0"/>
                <a:ea typeface="楷体_GB2312" panose="02010609030101010101" pitchFamily="49" charset="-122"/>
              </a:endParaRPr>
            </a:p>
          </p:txBody>
        </p:sp>
      </p:grpSp>
      <p:grpSp>
        <p:nvGrpSpPr>
          <p:cNvPr id="12" name="Group 177"/>
          <p:cNvGrpSpPr/>
          <p:nvPr/>
        </p:nvGrpSpPr>
        <p:grpSpPr>
          <a:xfrm>
            <a:off x="1738313" y="5826125"/>
            <a:ext cx="2320925" cy="461963"/>
            <a:chOff x="4116" y="3699"/>
            <a:chExt cx="1462" cy="291"/>
          </a:xfrm>
        </p:grpSpPr>
        <p:sp>
          <p:nvSpPr>
            <p:cNvPr id="22569" name="Text Box 178"/>
            <p:cNvSpPr txBox="1"/>
            <p:nvPr/>
          </p:nvSpPr>
          <p:spPr>
            <a:xfrm>
              <a:off x="4501" y="3699"/>
              <a:ext cx="328"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1</a:t>
              </a:r>
              <a:endParaRPr lang="en-US" altLang="zh-CN" dirty="0">
                <a:solidFill>
                  <a:srgbClr val="FF3300"/>
                </a:solidFill>
                <a:latin typeface="Times New Roman" panose="02020603050405020304" pitchFamily="18" charset="0"/>
                <a:ea typeface="楷体_GB2312" panose="02010609030101010101" pitchFamily="49" charset="-122"/>
              </a:endParaRPr>
            </a:p>
          </p:txBody>
        </p:sp>
        <p:sp>
          <p:nvSpPr>
            <p:cNvPr id="22570" name="Text Box 179"/>
            <p:cNvSpPr txBox="1"/>
            <p:nvPr/>
          </p:nvSpPr>
          <p:spPr>
            <a:xfrm>
              <a:off x="5250" y="3702"/>
              <a:ext cx="328"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1</a:t>
              </a:r>
              <a:endParaRPr lang="en-US" altLang="zh-CN" dirty="0">
                <a:solidFill>
                  <a:srgbClr val="FF3300"/>
                </a:solidFill>
                <a:latin typeface="Times New Roman" panose="02020603050405020304" pitchFamily="18" charset="0"/>
                <a:ea typeface="楷体_GB2312" panose="02010609030101010101" pitchFamily="49" charset="-122"/>
              </a:endParaRPr>
            </a:p>
          </p:txBody>
        </p:sp>
        <p:sp>
          <p:nvSpPr>
            <p:cNvPr id="22571" name="Text Box 180"/>
            <p:cNvSpPr txBox="1"/>
            <p:nvPr/>
          </p:nvSpPr>
          <p:spPr>
            <a:xfrm>
              <a:off x="4116" y="3701"/>
              <a:ext cx="327"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0</a:t>
              </a:r>
              <a:endParaRPr lang="en-US" altLang="zh-CN" dirty="0">
                <a:solidFill>
                  <a:srgbClr val="FF3300"/>
                </a:solidFill>
                <a:latin typeface="Times New Roman" panose="02020603050405020304" pitchFamily="18" charset="0"/>
                <a:ea typeface="楷体_GB2312" panose="02010609030101010101" pitchFamily="49" charset="-122"/>
              </a:endParaRPr>
            </a:p>
          </p:txBody>
        </p:sp>
        <p:sp>
          <p:nvSpPr>
            <p:cNvPr id="22572" name="Text Box 181"/>
            <p:cNvSpPr txBox="1"/>
            <p:nvPr/>
          </p:nvSpPr>
          <p:spPr>
            <a:xfrm>
              <a:off x="4878" y="3699"/>
              <a:ext cx="327"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0</a:t>
              </a:r>
              <a:endParaRPr lang="en-US" altLang="zh-CN" dirty="0">
                <a:solidFill>
                  <a:srgbClr val="FF3300"/>
                </a:solidFill>
                <a:latin typeface="Times New Roman" panose="02020603050405020304" pitchFamily="18" charset="0"/>
                <a:ea typeface="楷体_GB2312" panose="02010609030101010101" pitchFamily="49" charset="-122"/>
              </a:endParaRPr>
            </a:p>
          </p:txBody>
        </p:sp>
      </p:grpSp>
      <p:grpSp>
        <p:nvGrpSpPr>
          <p:cNvPr id="13" name="Group 182"/>
          <p:cNvGrpSpPr/>
          <p:nvPr/>
        </p:nvGrpSpPr>
        <p:grpSpPr>
          <a:xfrm>
            <a:off x="1747838" y="5087938"/>
            <a:ext cx="2300287" cy="465137"/>
            <a:chOff x="4122" y="3234"/>
            <a:chExt cx="1449" cy="293"/>
          </a:xfrm>
        </p:grpSpPr>
        <p:sp>
          <p:nvSpPr>
            <p:cNvPr id="22565" name="Text Box 183"/>
            <p:cNvSpPr txBox="1"/>
            <p:nvPr/>
          </p:nvSpPr>
          <p:spPr>
            <a:xfrm>
              <a:off x="4882" y="3234"/>
              <a:ext cx="328"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1</a:t>
              </a:r>
              <a:endParaRPr lang="en-US" altLang="zh-CN" dirty="0">
                <a:solidFill>
                  <a:srgbClr val="FF3300"/>
                </a:solidFill>
                <a:latin typeface="Times New Roman" panose="02020603050405020304" pitchFamily="18" charset="0"/>
                <a:ea typeface="楷体_GB2312" panose="02010609030101010101" pitchFamily="49" charset="-122"/>
              </a:endParaRPr>
            </a:p>
          </p:txBody>
        </p:sp>
        <p:sp>
          <p:nvSpPr>
            <p:cNvPr id="22566" name="Text Box 184"/>
            <p:cNvSpPr txBox="1"/>
            <p:nvPr/>
          </p:nvSpPr>
          <p:spPr>
            <a:xfrm>
              <a:off x="4122" y="3239"/>
              <a:ext cx="327"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0</a:t>
              </a:r>
              <a:endParaRPr lang="en-US" altLang="zh-CN" dirty="0">
                <a:solidFill>
                  <a:srgbClr val="FF3300"/>
                </a:solidFill>
                <a:latin typeface="Times New Roman" panose="02020603050405020304" pitchFamily="18" charset="0"/>
                <a:ea typeface="楷体_GB2312" panose="02010609030101010101" pitchFamily="49" charset="-122"/>
              </a:endParaRPr>
            </a:p>
          </p:txBody>
        </p:sp>
        <p:sp>
          <p:nvSpPr>
            <p:cNvPr id="22567" name="Text Box 185"/>
            <p:cNvSpPr txBox="1"/>
            <p:nvPr/>
          </p:nvSpPr>
          <p:spPr>
            <a:xfrm>
              <a:off x="4500" y="3239"/>
              <a:ext cx="327"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0</a:t>
              </a:r>
              <a:endParaRPr lang="en-US" altLang="zh-CN" dirty="0">
                <a:solidFill>
                  <a:srgbClr val="FF3300"/>
                </a:solidFill>
                <a:latin typeface="Times New Roman" panose="02020603050405020304" pitchFamily="18" charset="0"/>
                <a:ea typeface="楷体_GB2312" panose="02010609030101010101" pitchFamily="49" charset="-122"/>
              </a:endParaRPr>
            </a:p>
          </p:txBody>
        </p:sp>
        <p:sp>
          <p:nvSpPr>
            <p:cNvPr id="22568" name="Text Box 186"/>
            <p:cNvSpPr txBox="1"/>
            <p:nvPr/>
          </p:nvSpPr>
          <p:spPr>
            <a:xfrm>
              <a:off x="5244" y="3237"/>
              <a:ext cx="327" cy="288"/>
            </a:xfrm>
            <a:prstGeom prst="rect">
              <a:avLst/>
            </a:prstGeom>
            <a:noFill/>
            <a:ln w="9525">
              <a:noFill/>
            </a:ln>
          </p:spPr>
          <p:txBody>
            <a:bodyPr>
              <a:spAutoFit/>
            </a:bodyPr>
            <a:p>
              <a:pPr>
                <a:spcBef>
                  <a:spcPct val="50000"/>
                </a:spcBef>
              </a:pPr>
              <a:r>
                <a:rPr lang="en-US" altLang="zh-CN" dirty="0">
                  <a:solidFill>
                    <a:srgbClr val="FF3300"/>
                  </a:solidFill>
                  <a:latin typeface="Times New Roman" panose="02020603050405020304" pitchFamily="18" charset="0"/>
                  <a:ea typeface="楷体_GB2312" panose="02010609030101010101" pitchFamily="49" charset="-122"/>
                </a:rPr>
                <a:t>1</a:t>
              </a:r>
              <a:endParaRPr lang="en-US" altLang="zh-CN" dirty="0">
                <a:solidFill>
                  <a:srgbClr val="FF3300"/>
                </a:solidFill>
                <a:latin typeface="Times New Roman" panose="02020603050405020304" pitchFamily="18" charset="0"/>
                <a:ea typeface="楷体_GB2312" panose="02010609030101010101" pitchFamily="49" charset="-122"/>
              </a:endParaRPr>
            </a:p>
          </p:txBody>
        </p:sp>
      </p:grpSp>
      <p:grpSp>
        <p:nvGrpSpPr>
          <p:cNvPr id="14" name="Group 187"/>
          <p:cNvGrpSpPr/>
          <p:nvPr/>
        </p:nvGrpSpPr>
        <p:grpSpPr>
          <a:xfrm>
            <a:off x="304800" y="4191000"/>
            <a:ext cx="3900488" cy="2444750"/>
            <a:chOff x="90" y="54"/>
            <a:chExt cx="2457" cy="1540"/>
          </a:xfrm>
        </p:grpSpPr>
        <p:sp>
          <p:nvSpPr>
            <p:cNvPr id="22544" name="Text Box 188"/>
            <p:cNvSpPr txBox="1"/>
            <p:nvPr/>
          </p:nvSpPr>
          <p:spPr>
            <a:xfrm>
              <a:off x="164" y="54"/>
              <a:ext cx="818" cy="327"/>
            </a:xfrm>
            <a:prstGeom prst="rect">
              <a:avLst/>
            </a:prstGeom>
            <a:noFill/>
            <a:ln w="9525">
              <a:noFill/>
            </a:ln>
          </p:spPr>
          <p:txBody>
            <a:bodyPr>
              <a:spAutoFit/>
            </a:bodyPr>
            <a:p>
              <a:pPr>
                <a:spcBef>
                  <a:spcPct val="50000"/>
                </a:spcBef>
              </a:pPr>
              <a:r>
                <a:rPr lang="zh-CN" altLang="en-US" sz="2800" dirty="0">
                  <a:latin typeface="Times New Roman" panose="02020603050405020304" pitchFamily="18" charset="0"/>
                  <a:ea typeface="楷体_GB2312" panose="02010609030101010101" pitchFamily="49" charset="-122"/>
                </a:rPr>
                <a:t>地   址</a:t>
              </a:r>
              <a:endParaRPr lang="zh-CN" altLang="en-US" sz="2800" dirty="0">
                <a:latin typeface="Times New Roman" panose="02020603050405020304" pitchFamily="18" charset="0"/>
                <a:ea typeface="楷体_GB2312" panose="02010609030101010101" pitchFamily="49" charset="-122"/>
              </a:endParaRPr>
            </a:p>
          </p:txBody>
        </p:sp>
        <p:sp>
          <p:nvSpPr>
            <p:cNvPr id="22545" name="Text Box 189"/>
            <p:cNvSpPr txBox="1"/>
            <p:nvPr/>
          </p:nvSpPr>
          <p:spPr>
            <a:xfrm>
              <a:off x="238" y="344"/>
              <a:ext cx="454" cy="288"/>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A</a:t>
              </a:r>
              <a:r>
                <a:rPr lang="en-US" altLang="zh-CN" i="1" baseline="-25000" dirty="0">
                  <a:latin typeface="Times New Roman" panose="02020603050405020304" pitchFamily="18" charset="0"/>
                  <a:ea typeface="楷体_GB2312" panose="02010609030101010101" pitchFamily="49" charset="-122"/>
                </a:rPr>
                <a:t>1</a:t>
              </a:r>
              <a:endParaRPr lang="en-US" altLang="zh-CN" i="1" dirty="0">
                <a:latin typeface="Times New Roman" panose="02020603050405020304" pitchFamily="18" charset="0"/>
                <a:ea typeface="楷体_GB2312" panose="02010609030101010101" pitchFamily="49" charset="-122"/>
              </a:endParaRPr>
            </a:p>
          </p:txBody>
        </p:sp>
        <p:sp>
          <p:nvSpPr>
            <p:cNvPr id="22546" name="Text Box 190"/>
            <p:cNvSpPr txBox="1"/>
            <p:nvPr/>
          </p:nvSpPr>
          <p:spPr>
            <a:xfrm>
              <a:off x="515" y="350"/>
              <a:ext cx="454" cy="288"/>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A</a:t>
              </a:r>
              <a:r>
                <a:rPr lang="en-US" altLang="zh-CN" i="1" baseline="-25000" dirty="0">
                  <a:latin typeface="Times New Roman" panose="02020603050405020304" pitchFamily="18" charset="0"/>
                  <a:ea typeface="楷体_GB2312" panose="02010609030101010101" pitchFamily="49" charset="-122"/>
                </a:rPr>
                <a:t>0</a:t>
              </a:r>
              <a:endParaRPr lang="en-US" altLang="zh-CN" i="1" dirty="0">
                <a:latin typeface="Times New Roman" panose="02020603050405020304" pitchFamily="18" charset="0"/>
                <a:ea typeface="楷体_GB2312" panose="02010609030101010101" pitchFamily="49" charset="-122"/>
              </a:endParaRPr>
            </a:p>
          </p:txBody>
        </p:sp>
        <p:sp>
          <p:nvSpPr>
            <p:cNvPr id="22547" name="Line 191"/>
            <p:cNvSpPr/>
            <p:nvPr/>
          </p:nvSpPr>
          <p:spPr>
            <a:xfrm>
              <a:off x="910" y="68"/>
              <a:ext cx="0" cy="1400"/>
            </a:xfrm>
            <a:prstGeom prst="line">
              <a:avLst/>
            </a:prstGeom>
            <a:ln w="9525" cap="rnd" cmpd="sng">
              <a:solidFill>
                <a:schemeClr val="tx1"/>
              </a:solidFill>
              <a:prstDash val="sysDot"/>
              <a:headEnd type="none" w="med" len="med"/>
              <a:tailEnd type="none" w="med" len="med"/>
            </a:ln>
          </p:spPr>
        </p:sp>
        <p:sp>
          <p:nvSpPr>
            <p:cNvPr id="22548" name="Text Box 192"/>
            <p:cNvSpPr txBox="1"/>
            <p:nvPr/>
          </p:nvSpPr>
          <p:spPr>
            <a:xfrm>
              <a:off x="952" y="350"/>
              <a:ext cx="454" cy="288"/>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D</a:t>
              </a:r>
              <a:r>
                <a:rPr lang="en-US" altLang="zh-CN" i="1" baseline="-25000" dirty="0">
                  <a:latin typeface="Times New Roman" panose="02020603050405020304" pitchFamily="18" charset="0"/>
                  <a:ea typeface="楷体_GB2312" panose="02010609030101010101" pitchFamily="49" charset="-122"/>
                </a:rPr>
                <a:t>3</a:t>
              </a:r>
              <a:endParaRPr lang="en-US" altLang="zh-CN" i="1" dirty="0">
                <a:latin typeface="Times New Roman" panose="02020603050405020304" pitchFamily="18" charset="0"/>
                <a:ea typeface="楷体_GB2312" panose="02010609030101010101" pitchFamily="49" charset="-122"/>
              </a:endParaRPr>
            </a:p>
          </p:txBody>
        </p:sp>
        <p:sp>
          <p:nvSpPr>
            <p:cNvPr id="22549" name="Text Box 193"/>
            <p:cNvSpPr txBox="1"/>
            <p:nvPr/>
          </p:nvSpPr>
          <p:spPr>
            <a:xfrm>
              <a:off x="1318" y="356"/>
              <a:ext cx="454" cy="288"/>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D</a:t>
              </a:r>
              <a:r>
                <a:rPr lang="en-US" altLang="zh-CN" i="1" baseline="-25000" dirty="0">
                  <a:latin typeface="Times New Roman" panose="02020603050405020304" pitchFamily="18" charset="0"/>
                  <a:ea typeface="楷体_GB2312" panose="02010609030101010101" pitchFamily="49" charset="-122"/>
                </a:rPr>
                <a:t>2</a:t>
              </a:r>
              <a:endParaRPr lang="en-US" altLang="zh-CN" i="1" dirty="0">
                <a:latin typeface="Times New Roman" panose="02020603050405020304" pitchFamily="18" charset="0"/>
                <a:ea typeface="楷体_GB2312" panose="02010609030101010101" pitchFamily="49" charset="-122"/>
              </a:endParaRPr>
            </a:p>
          </p:txBody>
        </p:sp>
        <p:sp>
          <p:nvSpPr>
            <p:cNvPr id="22550" name="Text Box 194"/>
            <p:cNvSpPr txBox="1"/>
            <p:nvPr/>
          </p:nvSpPr>
          <p:spPr>
            <a:xfrm>
              <a:off x="1702" y="344"/>
              <a:ext cx="454" cy="288"/>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D</a:t>
              </a:r>
              <a:r>
                <a:rPr lang="en-US" altLang="zh-CN" i="1" baseline="-25000" dirty="0">
                  <a:latin typeface="Times New Roman" panose="02020603050405020304" pitchFamily="18" charset="0"/>
                  <a:ea typeface="楷体_GB2312" panose="02010609030101010101" pitchFamily="49" charset="-122"/>
                </a:rPr>
                <a:t>1</a:t>
              </a:r>
              <a:endParaRPr lang="en-US" altLang="zh-CN" i="1" dirty="0">
                <a:latin typeface="Times New Roman" panose="02020603050405020304" pitchFamily="18" charset="0"/>
                <a:ea typeface="楷体_GB2312" panose="02010609030101010101" pitchFamily="49" charset="-122"/>
              </a:endParaRPr>
            </a:p>
          </p:txBody>
        </p:sp>
        <p:sp>
          <p:nvSpPr>
            <p:cNvPr id="22551" name="Text Box 195"/>
            <p:cNvSpPr txBox="1"/>
            <p:nvPr/>
          </p:nvSpPr>
          <p:spPr>
            <a:xfrm>
              <a:off x="2068" y="350"/>
              <a:ext cx="454" cy="288"/>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D</a:t>
              </a:r>
              <a:r>
                <a:rPr lang="en-US" altLang="zh-CN" i="1" baseline="-25000" dirty="0">
                  <a:latin typeface="Times New Roman" panose="02020603050405020304" pitchFamily="18" charset="0"/>
                  <a:ea typeface="楷体_GB2312" panose="02010609030101010101" pitchFamily="49" charset="-122"/>
                </a:rPr>
                <a:t>0</a:t>
              </a:r>
              <a:endParaRPr lang="en-US" altLang="zh-CN" i="1" dirty="0">
                <a:latin typeface="Times New Roman" panose="02020603050405020304" pitchFamily="18" charset="0"/>
                <a:ea typeface="楷体_GB2312" panose="02010609030101010101" pitchFamily="49" charset="-122"/>
              </a:endParaRPr>
            </a:p>
          </p:txBody>
        </p:sp>
        <p:sp>
          <p:nvSpPr>
            <p:cNvPr id="22552" name="Text Box 196"/>
            <p:cNvSpPr txBox="1"/>
            <p:nvPr/>
          </p:nvSpPr>
          <p:spPr>
            <a:xfrm>
              <a:off x="1308" y="55"/>
              <a:ext cx="982" cy="327"/>
            </a:xfrm>
            <a:prstGeom prst="rect">
              <a:avLst/>
            </a:prstGeom>
            <a:noFill/>
            <a:ln w="9525">
              <a:noFill/>
            </a:ln>
          </p:spPr>
          <p:txBody>
            <a:bodyPr>
              <a:spAutoFit/>
            </a:bodyPr>
            <a:p>
              <a:pPr>
                <a:spcBef>
                  <a:spcPct val="50000"/>
                </a:spcBef>
              </a:pPr>
              <a:r>
                <a:rPr lang="zh-CN" altLang="en-US" sz="2800" dirty="0">
                  <a:latin typeface="Times New Roman" panose="02020603050405020304" pitchFamily="18" charset="0"/>
                  <a:ea typeface="楷体_GB2312" panose="02010609030101010101" pitchFamily="49" charset="-122"/>
                </a:rPr>
                <a:t>内   容</a:t>
              </a:r>
              <a:endParaRPr lang="zh-CN" altLang="en-US" sz="2800" dirty="0">
                <a:latin typeface="Times New Roman" panose="02020603050405020304" pitchFamily="18" charset="0"/>
                <a:ea typeface="楷体_GB2312" panose="02010609030101010101" pitchFamily="49" charset="-122"/>
              </a:endParaRPr>
            </a:p>
          </p:txBody>
        </p:sp>
        <p:sp>
          <p:nvSpPr>
            <p:cNvPr id="22553" name="Line 197"/>
            <p:cNvSpPr/>
            <p:nvPr/>
          </p:nvSpPr>
          <p:spPr>
            <a:xfrm>
              <a:off x="111" y="73"/>
              <a:ext cx="2436" cy="0"/>
            </a:xfrm>
            <a:prstGeom prst="line">
              <a:avLst/>
            </a:prstGeom>
            <a:ln w="57150" cap="flat" cmpd="sng">
              <a:solidFill>
                <a:schemeClr val="tx1"/>
              </a:solidFill>
              <a:prstDash val="solid"/>
              <a:headEnd type="none" w="med" len="med"/>
              <a:tailEnd type="none" w="med" len="med"/>
            </a:ln>
          </p:spPr>
        </p:sp>
        <p:sp>
          <p:nvSpPr>
            <p:cNvPr id="22554" name="Line 198"/>
            <p:cNvSpPr/>
            <p:nvPr/>
          </p:nvSpPr>
          <p:spPr>
            <a:xfrm>
              <a:off x="99" y="637"/>
              <a:ext cx="2436" cy="0"/>
            </a:xfrm>
            <a:prstGeom prst="line">
              <a:avLst/>
            </a:prstGeom>
            <a:ln w="38100" cap="flat" cmpd="sng">
              <a:solidFill>
                <a:schemeClr val="tx1"/>
              </a:solidFill>
              <a:prstDash val="solid"/>
              <a:headEnd type="none" w="med" len="med"/>
              <a:tailEnd type="none" w="med" len="med"/>
            </a:ln>
          </p:spPr>
        </p:sp>
        <p:sp>
          <p:nvSpPr>
            <p:cNvPr id="22555" name="Line 199"/>
            <p:cNvSpPr/>
            <p:nvPr/>
          </p:nvSpPr>
          <p:spPr>
            <a:xfrm>
              <a:off x="96" y="877"/>
              <a:ext cx="2436" cy="0"/>
            </a:xfrm>
            <a:prstGeom prst="line">
              <a:avLst/>
            </a:prstGeom>
            <a:ln w="38100" cap="flat" cmpd="sng">
              <a:solidFill>
                <a:schemeClr val="tx1"/>
              </a:solidFill>
              <a:prstDash val="solid"/>
              <a:headEnd type="none" w="med" len="med"/>
              <a:tailEnd type="none" w="med" len="med"/>
            </a:ln>
          </p:spPr>
        </p:sp>
        <p:sp>
          <p:nvSpPr>
            <p:cNvPr id="22556" name="Line 200"/>
            <p:cNvSpPr/>
            <p:nvPr/>
          </p:nvSpPr>
          <p:spPr>
            <a:xfrm>
              <a:off x="93" y="1117"/>
              <a:ext cx="2436" cy="0"/>
            </a:xfrm>
            <a:prstGeom prst="line">
              <a:avLst/>
            </a:prstGeom>
            <a:ln w="38100" cap="flat" cmpd="sng">
              <a:solidFill>
                <a:schemeClr val="tx1"/>
              </a:solidFill>
              <a:prstDash val="solid"/>
              <a:headEnd type="none" w="med" len="med"/>
              <a:tailEnd type="none" w="med" len="med"/>
            </a:ln>
          </p:spPr>
        </p:sp>
        <p:sp>
          <p:nvSpPr>
            <p:cNvPr id="22557" name="Line 201"/>
            <p:cNvSpPr/>
            <p:nvPr/>
          </p:nvSpPr>
          <p:spPr>
            <a:xfrm>
              <a:off x="90" y="1339"/>
              <a:ext cx="2436" cy="0"/>
            </a:xfrm>
            <a:prstGeom prst="line">
              <a:avLst/>
            </a:prstGeom>
            <a:ln w="38100" cap="flat" cmpd="sng">
              <a:solidFill>
                <a:schemeClr val="tx1"/>
              </a:solidFill>
              <a:prstDash val="solid"/>
              <a:headEnd type="none" w="med" len="med"/>
              <a:tailEnd type="none" w="med" len="med"/>
            </a:ln>
          </p:spPr>
        </p:sp>
        <p:sp>
          <p:nvSpPr>
            <p:cNvPr id="22558" name="Line 202"/>
            <p:cNvSpPr/>
            <p:nvPr/>
          </p:nvSpPr>
          <p:spPr>
            <a:xfrm>
              <a:off x="96" y="1579"/>
              <a:ext cx="2436" cy="0"/>
            </a:xfrm>
            <a:prstGeom prst="line">
              <a:avLst/>
            </a:prstGeom>
            <a:ln w="38100" cap="flat" cmpd="sng">
              <a:solidFill>
                <a:schemeClr val="tx1"/>
              </a:solidFill>
              <a:prstDash val="solid"/>
              <a:headEnd type="none" w="med" len="med"/>
              <a:tailEnd type="none" w="med" len="med"/>
            </a:ln>
          </p:spPr>
        </p:sp>
        <p:sp>
          <p:nvSpPr>
            <p:cNvPr id="22559" name="Line 203"/>
            <p:cNvSpPr/>
            <p:nvPr/>
          </p:nvSpPr>
          <p:spPr>
            <a:xfrm>
              <a:off x="910" y="74"/>
              <a:ext cx="0" cy="1502"/>
            </a:xfrm>
            <a:prstGeom prst="line">
              <a:avLst/>
            </a:prstGeom>
            <a:ln w="57150" cap="flat" cmpd="sng">
              <a:solidFill>
                <a:schemeClr val="tx1"/>
              </a:solidFill>
              <a:prstDash val="solid"/>
              <a:headEnd type="none" w="med" len="med"/>
              <a:tailEnd type="none" w="med" len="med"/>
            </a:ln>
          </p:spPr>
        </p:sp>
        <p:sp>
          <p:nvSpPr>
            <p:cNvPr id="22560" name="Line 204"/>
            <p:cNvSpPr/>
            <p:nvPr/>
          </p:nvSpPr>
          <p:spPr>
            <a:xfrm>
              <a:off x="92" y="364"/>
              <a:ext cx="2454" cy="0"/>
            </a:xfrm>
            <a:prstGeom prst="line">
              <a:avLst/>
            </a:prstGeom>
            <a:ln w="28575" cap="flat" cmpd="sng">
              <a:solidFill>
                <a:schemeClr val="tx1"/>
              </a:solidFill>
              <a:prstDash val="solid"/>
              <a:headEnd type="none" w="med" len="med"/>
              <a:tailEnd type="none" w="med" len="med"/>
            </a:ln>
          </p:spPr>
        </p:sp>
        <p:sp>
          <p:nvSpPr>
            <p:cNvPr id="22561" name="Line 205"/>
            <p:cNvSpPr/>
            <p:nvPr/>
          </p:nvSpPr>
          <p:spPr>
            <a:xfrm>
              <a:off x="528" y="354"/>
              <a:ext cx="0" cy="1237"/>
            </a:xfrm>
            <a:prstGeom prst="line">
              <a:avLst/>
            </a:prstGeom>
            <a:ln w="38100" cap="flat" cmpd="sng">
              <a:solidFill>
                <a:schemeClr val="tx1"/>
              </a:solidFill>
              <a:prstDash val="solid"/>
              <a:headEnd type="none" w="med" len="med"/>
              <a:tailEnd type="none" w="med" len="med"/>
            </a:ln>
          </p:spPr>
        </p:sp>
        <p:sp>
          <p:nvSpPr>
            <p:cNvPr id="22562" name="Line 206"/>
            <p:cNvSpPr/>
            <p:nvPr/>
          </p:nvSpPr>
          <p:spPr>
            <a:xfrm>
              <a:off x="1288" y="357"/>
              <a:ext cx="0" cy="1237"/>
            </a:xfrm>
            <a:prstGeom prst="line">
              <a:avLst/>
            </a:prstGeom>
            <a:ln w="38100" cap="flat" cmpd="sng">
              <a:solidFill>
                <a:schemeClr val="tx1"/>
              </a:solidFill>
              <a:prstDash val="solid"/>
              <a:headEnd type="none" w="med" len="med"/>
              <a:tailEnd type="none" w="med" len="med"/>
            </a:ln>
          </p:spPr>
        </p:sp>
        <p:sp>
          <p:nvSpPr>
            <p:cNvPr id="22563" name="Line 207"/>
            <p:cNvSpPr/>
            <p:nvPr/>
          </p:nvSpPr>
          <p:spPr>
            <a:xfrm>
              <a:off x="1666" y="357"/>
              <a:ext cx="0" cy="1237"/>
            </a:xfrm>
            <a:prstGeom prst="line">
              <a:avLst/>
            </a:prstGeom>
            <a:ln w="38100" cap="flat" cmpd="sng">
              <a:solidFill>
                <a:schemeClr val="tx1"/>
              </a:solidFill>
              <a:prstDash val="solid"/>
              <a:headEnd type="none" w="med" len="med"/>
              <a:tailEnd type="none" w="med" len="med"/>
            </a:ln>
          </p:spPr>
        </p:sp>
        <p:sp>
          <p:nvSpPr>
            <p:cNvPr id="22564" name="Line 208"/>
            <p:cNvSpPr/>
            <p:nvPr/>
          </p:nvSpPr>
          <p:spPr>
            <a:xfrm>
              <a:off x="2043" y="353"/>
              <a:ext cx="0" cy="1237"/>
            </a:xfrm>
            <a:prstGeom prst="line">
              <a:avLst/>
            </a:prstGeom>
            <a:ln w="38100" cap="flat" cmpd="sng">
              <a:solidFill>
                <a:schemeClr val="tx1"/>
              </a:solidFill>
              <a:prstDash val="solid"/>
              <a:headEnd type="none" w="med" len="med"/>
              <a:tailEnd type="none" w="med" len="med"/>
            </a:ln>
          </p:spPr>
        </p:sp>
      </p:grpSp>
      <p:sp>
        <p:nvSpPr>
          <p:cNvPr id="15"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 presetClass="entr" presetSubtype="32"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ox(out)">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5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left)">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3048000" y="304800"/>
            <a:ext cx="6019800" cy="6221413"/>
            <a:chOff x="739" y="40"/>
            <a:chExt cx="4204" cy="4243"/>
          </a:xfrm>
        </p:grpSpPr>
        <p:sp>
          <p:nvSpPr>
            <p:cNvPr id="23557" name="Line 3"/>
            <p:cNvSpPr/>
            <p:nvPr/>
          </p:nvSpPr>
          <p:spPr>
            <a:xfrm>
              <a:off x="2784" y="339"/>
              <a:ext cx="0" cy="109"/>
            </a:xfrm>
            <a:prstGeom prst="line">
              <a:avLst/>
            </a:prstGeom>
            <a:ln w="57150" cap="flat" cmpd="sng">
              <a:solidFill>
                <a:schemeClr val="tx1"/>
              </a:solidFill>
              <a:prstDash val="solid"/>
              <a:headEnd type="none" w="med" len="med"/>
              <a:tailEnd type="none" w="med" len="med"/>
            </a:ln>
          </p:spPr>
        </p:sp>
        <p:sp>
          <p:nvSpPr>
            <p:cNvPr id="23558" name="Line 4"/>
            <p:cNvSpPr/>
            <p:nvPr/>
          </p:nvSpPr>
          <p:spPr>
            <a:xfrm>
              <a:off x="2781" y="498"/>
              <a:ext cx="0" cy="109"/>
            </a:xfrm>
            <a:prstGeom prst="line">
              <a:avLst/>
            </a:prstGeom>
            <a:ln w="57150" cap="flat" cmpd="sng">
              <a:solidFill>
                <a:schemeClr val="tx1"/>
              </a:solidFill>
              <a:prstDash val="solid"/>
              <a:headEnd type="none" w="med" len="med"/>
              <a:tailEnd type="none" w="med" len="med"/>
            </a:ln>
          </p:spPr>
        </p:sp>
        <p:sp>
          <p:nvSpPr>
            <p:cNvPr id="23559" name="Line 5"/>
            <p:cNvSpPr/>
            <p:nvPr/>
          </p:nvSpPr>
          <p:spPr>
            <a:xfrm>
              <a:off x="2787" y="648"/>
              <a:ext cx="0" cy="109"/>
            </a:xfrm>
            <a:prstGeom prst="line">
              <a:avLst/>
            </a:prstGeom>
            <a:ln w="57150" cap="flat" cmpd="sng">
              <a:solidFill>
                <a:schemeClr val="tx1"/>
              </a:solidFill>
              <a:prstDash val="solid"/>
              <a:headEnd type="none" w="med" len="med"/>
              <a:tailEnd type="none" w="med" len="med"/>
            </a:ln>
          </p:spPr>
        </p:sp>
        <p:sp>
          <p:nvSpPr>
            <p:cNvPr id="23560" name="Line 6"/>
            <p:cNvSpPr/>
            <p:nvPr/>
          </p:nvSpPr>
          <p:spPr>
            <a:xfrm>
              <a:off x="2875" y="412"/>
              <a:ext cx="0" cy="273"/>
            </a:xfrm>
            <a:prstGeom prst="line">
              <a:avLst/>
            </a:prstGeom>
            <a:ln w="57150" cap="flat" cmpd="sng">
              <a:solidFill>
                <a:schemeClr val="tx1"/>
              </a:solidFill>
              <a:prstDash val="solid"/>
              <a:headEnd type="none" w="med" len="med"/>
              <a:tailEnd type="none" w="med" len="med"/>
            </a:ln>
          </p:spPr>
        </p:sp>
        <p:sp>
          <p:nvSpPr>
            <p:cNvPr id="23561" name="Line 7"/>
            <p:cNvSpPr/>
            <p:nvPr/>
          </p:nvSpPr>
          <p:spPr>
            <a:xfrm>
              <a:off x="2875" y="676"/>
              <a:ext cx="127" cy="0"/>
            </a:xfrm>
            <a:prstGeom prst="line">
              <a:avLst/>
            </a:prstGeom>
            <a:ln w="38100" cap="flat" cmpd="sng">
              <a:solidFill>
                <a:schemeClr val="tx1"/>
              </a:solidFill>
              <a:prstDash val="solid"/>
              <a:headEnd type="none" w="med" len="med"/>
              <a:tailEnd type="none" w="med" len="med"/>
            </a:ln>
          </p:spPr>
        </p:sp>
        <p:sp>
          <p:nvSpPr>
            <p:cNvPr id="23562" name="Line 8"/>
            <p:cNvSpPr/>
            <p:nvPr/>
          </p:nvSpPr>
          <p:spPr>
            <a:xfrm>
              <a:off x="2621" y="385"/>
              <a:ext cx="145" cy="0"/>
            </a:xfrm>
            <a:prstGeom prst="line">
              <a:avLst/>
            </a:prstGeom>
            <a:ln w="38100" cap="flat" cmpd="sng">
              <a:solidFill>
                <a:schemeClr val="tx1"/>
              </a:solidFill>
              <a:prstDash val="solid"/>
              <a:headEnd type="none" w="med" len="med"/>
              <a:tailEnd type="none" w="med" len="med"/>
            </a:ln>
          </p:spPr>
        </p:sp>
        <p:sp>
          <p:nvSpPr>
            <p:cNvPr id="23563" name="Line 9"/>
            <p:cNvSpPr/>
            <p:nvPr/>
          </p:nvSpPr>
          <p:spPr>
            <a:xfrm>
              <a:off x="2621" y="548"/>
              <a:ext cx="154" cy="0"/>
            </a:xfrm>
            <a:prstGeom prst="line">
              <a:avLst/>
            </a:prstGeom>
            <a:ln w="38100" cap="flat" cmpd="sng">
              <a:solidFill>
                <a:schemeClr val="tx1"/>
              </a:solidFill>
              <a:prstDash val="solid"/>
              <a:headEnd type="none" w="med" len="med"/>
              <a:tailEnd type="triangle" w="med" len="med"/>
            </a:ln>
          </p:spPr>
        </p:sp>
        <p:sp>
          <p:nvSpPr>
            <p:cNvPr id="23564" name="Line 10"/>
            <p:cNvSpPr/>
            <p:nvPr/>
          </p:nvSpPr>
          <p:spPr>
            <a:xfrm>
              <a:off x="2618" y="706"/>
              <a:ext cx="145" cy="0"/>
            </a:xfrm>
            <a:prstGeom prst="line">
              <a:avLst/>
            </a:prstGeom>
            <a:ln w="38100" cap="flat" cmpd="sng">
              <a:solidFill>
                <a:schemeClr val="tx1"/>
              </a:solidFill>
              <a:prstDash val="solid"/>
              <a:headEnd type="none" w="med" len="med"/>
              <a:tailEnd type="none" w="med" len="med"/>
            </a:ln>
          </p:spPr>
        </p:sp>
        <p:sp>
          <p:nvSpPr>
            <p:cNvPr id="23565" name="Line 11"/>
            <p:cNvSpPr/>
            <p:nvPr/>
          </p:nvSpPr>
          <p:spPr>
            <a:xfrm>
              <a:off x="2621" y="176"/>
              <a:ext cx="0" cy="209"/>
            </a:xfrm>
            <a:prstGeom prst="line">
              <a:avLst/>
            </a:prstGeom>
            <a:ln w="38100" cap="flat" cmpd="sng">
              <a:solidFill>
                <a:schemeClr val="tx1"/>
              </a:solidFill>
              <a:prstDash val="solid"/>
              <a:headEnd type="none" w="med" len="med"/>
              <a:tailEnd type="none" w="med" len="med"/>
            </a:ln>
          </p:spPr>
        </p:sp>
        <p:sp>
          <p:nvSpPr>
            <p:cNvPr id="23566" name="Line 12"/>
            <p:cNvSpPr/>
            <p:nvPr/>
          </p:nvSpPr>
          <p:spPr>
            <a:xfrm>
              <a:off x="3002" y="185"/>
              <a:ext cx="0" cy="491"/>
            </a:xfrm>
            <a:prstGeom prst="line">
              <a:avLst/>
            </a:prstGeom>
            <a:ln w="38100" cap="flat" cmpd="sng">
              <a:solidFill>
                <a:schemeClr val="tx1"/>
              </a:solidFill>
              <a:prstDash val="solid"/>
              <a:headEnd type="none" w="med" len="med"/>
              <a:tailEnd type="none" w="med" len="med"/>
            </a:ln>
          </p:spPr>
        </p:sp>
        <p:sp>
          <p:nvSpPr>
            <p:cNvPr id="23567" name="Line 13"/>
            <p:cNvSpPr/>
            <p:nvPr/>
          </p:nvSpPr>
          <p:spPr>
            <a:xfrm>
              <a:off x="2621" y="703"/>
              <a:ext cx="0" cy="155"/>
            </a:xfrm>
            <a:prstGeom prst="line">
              <a:avLst/>
            </a:prstGeom>
            <a:ln w="38100" cap="flat" cmpd="sng">
              <a:solidFill>
                <a:schemeClr val="tx1"/>
              </a:solidFill>
              <a:prstDash val="solid"/>
              <a:headEnd type="none" w="med" len="med"/>
              <a:tailEnd type="none" w="med" len="med"/>
            </a:ln>
          </p:spPr>
        </p:sp>
        <p:sp>
          <p:nvSpPr>
            <p:cNvPr id="23568" name="Line 14"/>
            <p:cNvSpPr/>
            <p:nvPr/>
          </p:nvSpPr>
          <p:spPr>
            <a:xfrm>
              <a:off x="3751" y="826"/>
              <a:ext cx="0" cy="109"/>
            </a:xfrm>
            <a:prstGeom prst="line">
              <a:avLst/>
            </a:prstGeom>
            <a:ln w="57150" cap="flat" cmpd="sng">
              <a:solidFill>
                <a:schemeClr val="tx1"/>
              </a:solidFill>
              <a:prstDash val="solid"/>
              <a:headEnd type="none" w="med" len="med"/>
              <a:tailEnd type="none" w="med" len="med"/>
            </a:ln>
          </p:spPr>
        </p:sp>
        <p:sp>
          <p:nvSpPr>
            <p:cNvPr id="23569" name="Line 15"/>
            <p:cNvSpPr/>
            <p:nvPr/>
          </p:nvSpPr>
          <p:spPr>
            <a:xfrm>
              <a:off x="3748" y="985"/>
              <a:ext cx="0" cy="109"/>
            </a:xfrm>
            <a:prstGeom prst="line">
              <a:avLst/>
            </a:prstGeom>
            <a:ln w="57150" cap="flat" cmpd="sng">
              <a:solidFill>
                <a:schemeClr val="tx1"/>
              </a:solidFill>
              <a:prstDash val="solid"/>
              <a:headEnd type="none" w="med" len="med"/>
              <a:tailEnd type="none" w="med" len="med"/>
            </a:ln>
          </p:spPr>
        </p:sp>
        <p:sp>
          <p:nvSpPr>
            <p:cNvPr id="23570" name="Line 16"/>
            <p:cNvSpPr/>
            <p:nvPr/>
          </p:nvSpPr>
          <p:spPr>
            <a:xfrm>
              <a:off x="3745" y="1135"/>
              <a:ext cx="0" cy="109"/>
            </a:xfrm>
            <a:prstGeom prst="line">
              <a:avLst/>
            </a:prstGeom>
            <a:ln w="57150" cap="flat" cmpd="sng">
              <a:solidFill>
                <a:schemeClr val="tx1"/>
              </a:solidFill>
              <a:prstDash val="solid"/>
              <a:headEnd type="none" w="med" len="med"/>
              <a:tailEnd type="none" w="med" len="med"/>
            </a:ln>
          </p:spPr>
        </p:sp>
        <p:sp>
          <p:nvSpPr>
            <p:cNvPr id="23571" name="Line 17"/>
            <p:cNvSpPr/>
            <p:nvPr/>
          </p:nvSpPr>
          <p:spPr>
            <a:xfrm>
              <a:off x="3842" y="899"/>
              <a:ext cx="0" cy="273"/>
            </a:xfrm>
            <a:prstGeom prst="line">
              <a:avLst/>
            </a:prstGeom>
            <a:ln w="57150" cap="flat" cmpd="sng">
              <a:solidFill>
                <a:schemeClr val="tx1"/>
              </a:solidFill>
              <a:prstDash val="solid"/>
              <a:headEnd type="none" w="med" len="med"/>
              <a:tailEnd type="none" w="med" len="med"/>
            </a:ln>
          </p:spPr>
        </p:sp>
        <p:sp>
          <p:nvSpPr>
            <p:cNvPr id="23572" name="Line 18"/>
            <p:cNvSpPr/>
            <p:nvPr/>
          </p:nvSpPr>
          <p:spPr>
            <a:xfrm>
              <a:off x="3842" y="1163"/>
              <a:ext cx="127" cy="0"/>
            </a:xfrm>
            <a:prstGeom prst="line">
              <a:avLst/>
            </a:prstGeom>
            <a:ln w="38100" cap="flat" cmpd="sng">
              <a:solidFill>
                <a:schemeClr val="tx1"/>
              </a:solidFill>
              <a:prstDash val="solid"/>
              <a:headEnd type="none" w="med" len="med"/>
              <a:tailEnd type="none" w="med" len="med"/>
            </a:ln>
          </p:spPr>
        </p:sp>
        <p:sp>
          <p:nvSpPr>
            <p:cNvPr id="23573" name="Line 19"/>
            <p:cNvSpPr/>
            <p:nvPr/>
          </p:nvSpPr>
          <p:spPr>
            <a:xfrm>
              <a:off x="3388" y="872"/>
              <a:ext cx="345" cy="0"/>
            </a:xfrm>
            <a:prstGeom prst="line">
              <a:avLst/>
            </a:prstGeom>
            <a:ln w="38100" cap="flat" cmpd="sng">
              <a:solidFill>
                <a:schemeClr val="tx1"/>
              </a:solidFill>
              <a:prstDash val="solid"/>
              <a:headEnd type="none" w="med" len="med"/>
              <a:tailEnd type="none" w="med" len="med"/>
            </a:ln>
          </p:spPr>
        </p:sp>
        <p:sp>
          <p:nvSpPr>
            <p:cNvPr id="23574" name="Line 20"/>
            <p:cNvSpPr/>
            <p:nvPr/>
          </p:nvSpPr>
          <p:spPr>
            <a:xfrm>
              <a:off x="3588" y="1035"/>
              <a:ext cx="154" cy="0"/>
            </a:xfrm>
            <a:prstGeom prst="line">
              <a:avLst/>
            </a:prstGeom>
            <a:ln w="38100" cap="flat" cmpd="sng">
              <a:solidFill>
                <a:schemeClr val="tx1"/>
              </a:solidFill>
              <a:prstDash val="solid"/>
              <a:headEnd type="none" w="med" len="med"/>
              <a:tailEnd type="triangle" w="med" len="med"/>
            </a:ln>
          </p:spPr>
        </p:sp>
        <p:sp>
          <p:nvSpPr>
            <p:cNvPr id="23575" name="Line 21"/>
            <p:cNvSpPr/>
            <p:nvPr/>
          </p:nvSpPr>
          <p:spPr>
            <a:xfrm>
              <a:off x="3585" y="1193"/>
              <a:ext cx="145" cy="0"/>
            </a:xfrm>
            <a:prstGeom prst="line">
              <a:avLst/>
            </a:prstGeom>
            <a:ln w="38100" cap="flat" cmpd="sng">
              <a:solidFill>
                <a:schemeClr val="tx1"/>
              </a:solidFill>
              <a:prstDash val="solid"/>
              <a:headEnd type="none" w="med" len="med"/>
              <a:tailEnd type="none" w="med" len="med"/>
            </a:ln>
          </p:spPr>
        </p:sp>
        <p:sp>
          <p:nvSpPr>
            <p:cNvPr id="23576" name="Line 22"/>
            <p:cNvSpPr/>
            <p:nvPr/>
          </p:nvSpPr>
          <p:spPr>
            <a:xfrm>
              <a:off x="3969" y="1160"/>
              <a:ext cx="0" cy="364"/>
            </a:xfrm>
            <a:prstGeom prst="line">
              <a:avLst/>
            </a:prstGeom>
            <a:ln w="38100" cap="flat" cmpd="sng">
              <a:solidFill>
                <a:schemeClr val="tx1"/>
              </a:solidFill>
              <a:prstDash val="solid"/>
              <a:headEnd type="none" w="med" len="med"/>
              <a:tailEnd type="none" w="med" len="med"/>
            </a:ln>
          </p:spPr>
        </p:sp>
        <p:sp>
          <p:nvSpPr>
            <p:cNvPr id="23577" name="Line 23"/>
            <p:cNvSpPr/>
            <p:nvPr/>
          </p:nvSpPr>
          <p:spPr>
            <a:xfrm>
              <a:off x="3588" y="1190"/>
              <a:ext cx="0" cy="155"/>
            </a:xfrm>
            <a:prstGeom prst="line">
              <a:avLst/>
            </a:prstGeom>
            <a:ln w="38100" cap="flat" cmpd="sng">
              <a:solidFill>
                <a:schemeClr val="tx1"/>
              </a:solidFill>
              <a:prstDash val="solid"/>
              <a:headEnd type="none" w="med" len="med"/>
              <a:tailEnd type="none" w="med" len="med"/>
            </a:ln>
          </p:spPr>
        </p:sp>
        <p:sp>
          <p:nvSpPr>
            <p:cNvPr id="23578" name="Oval 24"/>
            <p:cNvSpPr/>
            <p:nvPr/>
          </p:nvSpPr>
          <p:spPr>
            <a:xfrm>
              <a:off x="3354" y="827"/>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579" name="Line 25"/>
            <p:cNvSpPr/>
            <p:nvPr/>
          </p:nvSpPr>
          <p:spPr>
            <a:xfrm>
              <a:off x="3510" y="1348"/>
              <a:ext cx="164" cy="0"/>
            </a:xfrm>
            <a:prstGeom prst="line">
              <a:avLst/>
            </a:prstGeom>
            <a:ln w="76200" cap="flat" cmpd="sng">
              <a:solidFill>
                <a:schemeClr val="tx1"/>
              </a:solidFill>
              <a:prstDash val="solid"/>
              <a:headEnd type="none" w="med" len="med"/>
              <a:tailEnd type="none" w="med" len="med"/>
            </a:ln>
          </p:spPr>
        </p:sp>
        <p:sp>
          <p:nvSpPr>
            <p:cNvPr id="23580" name="Line 26"/>
            <p:cNvSpPr/>
            <p:nvPr/>
          </p:nvSpPr>
          <p:spPr>
            <a:xfrm>
              <a:off x="1236" y="344"/>
              <a:ext cx="0" cy="109"/>
            </a:xfrm>
            <a:prstGeom prst="line">
              <a:avLst/>
            </a:prstGeom>
            <a:ln w="57150" cap="flat" cmpd="sng">
              <a:solidFill>
                <a:schemeClr val="tx1"/>
              </a:solidFill>
              <a:prstDash val="solid"/>
              <a:headEnd type="none" w="med" len="med"/>
              <a:tailEnd type="none" w="med" len="med"/>
            </a:ln>
          </p:spPr>
        </p:sp>
        <p:sp>
          <p:nvSpPr>
            <p:cNvPr id="23581" name="Line 27"/>
            <p:cNvSpPr/>
            <p:nvPr/>
          </p:nvSpPr>
          <p:spPr>
            <a:xfrm>
              <a:off x="1233" y="503"/>
              <a:ext cx="0" cy="109"/>
            </a:xfrm>
            <a:prstGeom prst="line">
              <a:avLst/>
            </a:prstGeom>
            <a:ln w="57150" cap="flat" cmpd="sng">
              <a:solidFill>
                <a:schemeClr val="tx1"/>
              </a:solidFill>
              <a:prstDash val="solid"/>
              <a:headEnd type="none" w="med" len="med"/>
              <a:tailEnd type="none" w="med" len="med"/>
            </a:ln>
          </p:spPr>
        </p:sp>
        <p:sp>
          <p:nvSpPr>
            <p:cNvPr id="23582" name="Line 28"/>
            <p:cNvSpPr/>
            <p:nvPr/>
          </p:nvSpPr>
          <p:spPr>
            <a:xfrm>
              <a:off x="1239" y="653"/>
              <a:ext cx="0" cy="109"/>
            </a:xfrm>
            <a:prstGeom prst="line">
              <a:avLst/>
            </a:prstGeom>
            <a:ln w="57150" cap="flat" cmpd="sng">
              <a:solidFill>
                <a:schemeClr val="tx1"/>
              </a:solidFill>
              <a:prstDash val="solid"/>
              <a:headEnd type="none" w="med" len="med"/>
              <a:tailEnd type="none" w="med" len="med"/>
            </a:ln>
          </p:spPr>
        </p:sp>
        <p:sp>
          <p:nvSpPr>
            <p:cNvPr id="23583" name="Line 29"/>
            <p:cNvSpPr/>
            <p:nvPr/>
          </p:nvSpPr>
          <p:spPr>
            <a:xfrm>
              <a:off x="1327" y="417"/>
              <a:ext cx="0" cy="273"/>
            </a:xfrm>
            <a:prstGeom prst="line">
              <a:avLst/>
            </a:prstGeom>
            <a:ln w="57150" cap="flat" cmpd="sng">
              <a:solidFill>
                <a:schemeClr val="tx1"/>
              </a:solidFill>
              <a:prstDash val="solid"/>
              <a:headEnd type="none" w="med" len="med"/>
              <a:tailEnd type="none" w="med" len="med"/>
            </a:ln>
          </p:spPr>
        </p:sp>
        <p:sp>
          <p:nvSpPr>
            <p:cNvPr id="23584" name="Line 30"/>
            <p:cNvSpPr/>
            <p:nvPr/>
          </p:nvSpPr>
          <p:spPr>
            <a:xfrm>
              <a:off x="1327" y="681"/>
              <a:ext cx="127" cy="0"/>
            </a:xfrm>
            <a:prstGeom prst="line">
              <a:avLst/>
            </a:prstGeom>
            <a:ln w="38100" cap="flat" cmpd="sng">
              <a:solidFill>
                <a:schemeClr val="tx1"/>
              </a:solidFill>
              <a:prstDash val="solid"/>
              <a:headEnd type="none" w="med" len="med"/>
              <a:tailEnd type="none" w="med" len="med"/>
            </a:ln>
          </p:spPr>
        </p:sp>
        <p:sp>
          <p:nvSpPr>
            <p:cNvPr id="23585" name="Line 31"/>
            <p:cNvSpPr/>
            <p:nvPr/>
          </p:nvSpPr>
          <p:spPr>
            <a:xfrm>
              <a:off x="1073" y="390"/>
              <a:ext cx="145" cy="0"/>
            </a:xfrm>
            <a:prstGeom prst="line">
              <a:avLst/>
            </a:prstGeom>
            <a:ln w="38100" cap="flat" cmpd="sng">
              <a:solidFill>
                <a:schemeClr val="tx1"/>
              </a:solidFill>
              <a:prstDash val="solid"/>
              <a:headEnd type="none" w="med" len="med"/>
              <a:tailEnd type="none" w="med" len="med"/>
            </a:ln>
          </p:spPr>
        </p:sp>
        <p:sp>
          <p:nvSpPr>
            <p:cNvPr id="23586" name="Line 32"/>
            <p:cNvSpPr/>
            <p:nvPr/>
          </p:nvSpPr>
          <p:spPr>
            <a:xfrm>
              <a:off x="1073" y="553"/>
              <a:ext cx="154" cy="0"/>
            </a:xfrm>
            <a:prstGeom prst="line">
              <a:avLst/>
            </a:prstGeom>
            <a:ln w="38100" cap="flat" cmpd="sng">
              <a:solidFill>
                <a:schemeClr val="tx1"/>
              </a:solidFill>
              <a:prstDash val="solid"/>
              <a:headEnd type="none" w="med" len="med"/>
              <a:tailEnd type="triangle" w="med" len="med"/>
            </a:ln>
          </p:spPr>
        </p:sp>
        <p:sp>
          <p:nvSpPr>
            <p:cNvPr id="23587" name="Line 33"/>
            <p:cNvSpPr/>
            <p:nvPr/>
          </p:nvSpPr>
          <p:spPr>
            <a:xfrm>
              <a:off x="1070" y="711"/>
              <a:ext cx="145" cy="0"/>
            </a:xfrm>
            <a:prstGeom prst="line">
              <a:avLst/>
            </a:prstGeom>
            <a:ln w="38100" cap="flat" cmpd="sng">
              <a:solidFill>
                <a:schemeClr val="tx1"/>
              </a:solidFill>
              <a:prstDash val="solid"/>
              <a:headEnd type="none" w="med" len="med"/>
              <a:tailEnd type="none" w="med" len="med"/>
            </a:ln>
          </p:spPr>
        </p:sp>
        <p:sp>
          <p:nvSpPr>
            <p:cNvPr id="23588" name="Line 34"/>
            <p:cNvSpPr/>
            <p:nvPr/>
          </p:nvSpPr>
          <p:spPr>
            <a:xfrm>
              <a:off x="1073" y="181"/>
              <a:ext cx="0" cy="209"/>
            </a:xfrm>
            <a:prstGeom prst="line">
              <a:avLst/>
            </a:prstGeom>
            <a:ln w="38100" cap="flat" cmpd="sng">
              <a:solidFill>
                <a:schemeClr val="tx1"/>
              </a:solidFill>
              <a:prstDash val="solid"/>
              <a:headEnd type="none" w="med" len="med"/>
              <a:tailEnd type="none" w="med" len="med"/>
            </a:ln>
          </p:spPr>
        </p:sp>
        <p:sp>
          <p:nvSpPr>
            <p:cNvPr id="23589" name="Line 35"/>
            <p:cNvSpPr/>
            <p:nvPr/>
          </p:nvSpPr>
          <p:spPr>
            <a:xfrm>
              <a:off x="1454" y="190"/>
              <a:ext cx="0" cy="491"/>
            </a:xfrm>
            <a:prstGeom prst="line">
              <a:avLst/>
            </a:prstGeom>
            <a:ln w="38100" cap="flat" cmpd="sng">
              <a:solidFill>
                <a:schemeClr val="tx1"/>
              </a:solidFill>
              <a:prstDash val="solid"/>
              <a:headEnd type="none" w="med" len="med"/>
              <a:tailEnd type="none" w="med" len="med"/>
            </a:ln>
          </p:spPr>
        </p:sp>
        <p:sp>
          <p:nvSpPr>
            <p:cNvPr id="23590" name="Line 36"/>
            <p:cNvSpPr/>
            <p:nvPr/>
          </p:nvSpPr>
          <p:spPr>
            <a:xfrm>
              <a:off x="1073" y="708"/>
              <a:ext cx="0" cy="155"/>
            </a:xfrm>
            <a:prstGeom prst="line">
              <a:avLst/>
            </a:prstGeom>
            <a:ln w="38100" cap="flat" cmpd="sng">
              <a:solidFill>
                <a:schemeClr val="tx1"/>
              </a:solidFill>
              <a:prstDash val="solid"/>
              <a:headEnd type="none" w="med" len="med"/>
              <a:tailEnd type="none" w="med" len="med"/>
            </a:ln>
          </p:spPr>
        </p:sp>
        <p:sp>
          <p:nvSpPr>
            <p:cNvPr id="23591" name="Oval 37"/>
            <p:cNvSpPr/>
            <p:nvPr/>
          </p:nvSpPr>
          <p:spPr>
            <a:xfrm>
              <a:off x="1418" y="154"/>
              <a:ext cx="73" cy="64"/>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592" name="Line 38"/>
            <p:cNvSpPr/>
            <p:nvPr/>
          </p:nvSpPr>
          <p:spPr>
            <a:xfrm>
              <a:off x="2016" y="332"/>
              <a:ext cx="0" cy="109"/>
            </a:xfrm>
            <a:prstGeom prst="line">
              <a:avLst/>
            </a:prstGeom>
            <a:ln w="57150" cap="flat" cmpd="sng">
              <a:solidFill>
                <a:schemeClr val="tx1"/>
              </a:solidFill>
              <a:prstDash val="solid"/>
              <a:headEnd type="none" w="med" len="med"/>
              <a:tailEnd type="none" w="med" len="med"/>
            </a:ln>
          </p:spPr>
        </p:sp>
        <p:sp>
          <p:nvSpPr>
            <p:cNvPr id="23593" name="Line 39"/>
            <p:cNvSpPr/>
            <p:nvPr/>
          </p:nvSpPr>
          <p:spPr>
            <a:xfrm>
              <a:off x="2013" y="491"/>
              <a:ext cx="0" cy="109"/>
            </a:xfrm>
            <a:prstGeom prst="line">
              <a:avLst/>
            </a:prstGeom>
            <a:ln w="57150" cap="flat" cmpd="sng">
              <a:solidFill>
                <a:schemeClr val="tx1"/>
              </a:solidFill>
              <a:prstDash val="solid"/>
              <a:headEnd type="none" w="med" len="med"/>
              <a:tailEnd type="none" w="med" len="med"/>
            </a:ln>
          </p:spPr>
        </p:sp>
        <p:sp>
          <p:nvSpPr>
            <p:cNvPr id="23594" name="Line 40"/>
            <p:cNvSpPr/>
            <p:nvPr/>
          </p:nvSpPr>
          <p:spPr>
            <a:xfrm>
              <a:off x="2019" y="641"/>
              <a:ext cx="0" cy="109"/>
            </a:xfrm>
            <a:prstGeom prst="line">
              <a:avLst/>
            </a:prstGeom>
            <a:ln w="57150" cap="flat" cmpd="sng">
              <a:solidFill>
                <a:schemeClr val="tx1"/>
              </a:solidFill>
              <a:prstDash val="solid"/>
              <a:headEnd type="none" w="med" len="med"/>
              <a:tailEnd type="none" w="med" len="med"/>
            </a:ln>
          </p:spPr>
        </p:sp>
        <p:sp>
          <p:nvSpPr>
            <p:cNvPr id="23595" name="Line 41"/>
            <p:cNvSpPr/>
            <p:nvPr/>
          </p:nvSpPr>
          <p:spPr>
            <a:xfrm>
              <a:off x="2107" y="405"/>
              <a:ext cx="0" cy="273"/>
            </a:xfrm>
            <a:prstGeom prst="line">
              <a:avLst/>
            </a:prstGeom>
            <a:ln w="57150" cap="flat" cmpd="sng">
              <a:solidFill>
                <a:schemeClr val="tx1"/>
              </a:solidFill>
              <a:prstDash val="solid"/>
              <a:headEnd type="none" w="med" len="med"/>
              <a:tailEnd type="none" w="med" len="med"/>
            </a:ln>
          </p:spPr>
        </p:sp>
        <p:sp>
          <p:nvSpPr>
            <p:cNvPr id="23596" name="Line 42"/>
            <p:cNvSpPr/>
            <p:nvPr/>
          </p:nvSpPr>
          <p:spPr>
            <a:xfrm>
              <a:off x="2107" y="669"/>
              <a:ext cx="127" cy="0"/>
            </a:xfrm>
            <a:prstGeom prst="line">
              <a:avLst/>
            </a:prstGeom>
            <a:ln w="38100" cap="flat" cmpd="sng">
              <a:solidFill>
                <a:schemeClr val="tx1"/>
              </a:solidFill>
              <a:prstDash val="solid"/>
              <a:headEnd type="none" w="med" len="med"/>
              <a:tailEnd type="none" w="med" len="med"/>
            </a:ln>
          </p:spPr>
        </p:sp>
        <p:sp>
          <p:nvSpPr>
            <p:cNvPr id="23597" name="Line 43"/>
            <p:cNvSpPr/>
            <p:nvPr/>
          </p:nvSpPr>
          <p:spPr>
            <a:xfrm>
              <a:off x="1853" y="378"/>
              <a:ext cx="145" cy="0"/>
            </a:xfrm>
            <a:prstGeom prst="line">
              <a:avLst/>
            </a:prstGeom>
            <a:ln w="38100" cap="flat" cmpd="sng">
              <a:solidFill>
                <a:schemeClr val="tx1"/>
              </a:solidFill>
              <a:prstDash val="solid"/>
              <a:headEnd type="none" w="med" len="med"/>
              <a:tailEnd type="none" w="med" len="med"/>
            </a:ln>
          </p:spPr>
        </p:sp>
        <p:sp>
          <p:nvSpPr>
            <p:cNvPr id="23598" name="Line 44"/>
            <p:cNvSpPr/>
            <p:nvPr/>
          </p:nvSpPr>
          <p:spPr>
            <a:xfrm>
              <a:off x="1853" y="541"/>
              <a:ext cx="154" cy="0"/>
            </a:xfrm>
            <a:prstGeom prst="line">
              <a:avLst/>
            </a:prstGeom>
            <a:ln w="38100" cap="flat" cmpd="sng">
              <a:solidFill>
                <a:schemeClr val="tx1"/>
              </a:solidFill>
              <a:prstDash val="solid"/>
              <a:headEnd type="none" w="med" len="med"/>
              <a:tailEnd type="triangle" w="med" len="med"/>
            </a:ln>
          </p:spPr>
        </p:sp>
        <p:sp>
          <p:nvSpPr>
            <p:cNvPr id="23599" name="Line 45"/>
            <p:cNvSpPr/>
            <p:nvPr/>
          </p:nvSpPr>
          <p:spPr>
            <a:xfrm>
              <a:off x="1850" y="699"/>
              <a:ext cx="145" cy="0"/>
            </a:xfrm>
            <a:prstGeom prst="line">
              <a:avLst/>
            </a:prstGeom>
            <a:ln w="38100" cap="flat" cmpd="sng">
              <a:solidFill>
                <a:schemeClr val="tx1"/>
              </a:solidFill>
              <a:prstDash val="solid"/>
              <a:headEnd type="none" w="med" len="med"/>
              <a:tailEnd type="none" w="med" len="med"/>
            </a:ln>
          </p:spPr>
        </p:sp>
        <p:sp>
          <p:nvSpPr>
            <p:cNvPr id="23600" name="Line 46"/>
            <p:cNvSpPr/>
            <p:nvPr/>
          </p:nvSpPr>
          <p:spPr>
            <a:xfrm>
              <a:off x="1853" y="169"/>
              <a:ext cx="0" cy="209"/>
            </a:xfrm>
            <a:prstGeom prst="line">
              <a:avLst/>
            </a:prstGeom>
            <a:ln w="38100" cap="flat" cmpd="sng">
              <a:solidFill>
                <a:schemeClr val="tx1"/>
              </a:solidFill>
              <a:prstDash val="solid"/>
              <a:headEnd type="none" w="med" len="med"/>
              <a:tailEnd type="none" w="med" len="med"/>
            </a:ln>
          </p:spPr>
        </p:sp>
        <p:sp>
          <p:nvSpPr>
            <p:cNvPr id="23601" name="Line 47"/>
            <p:cNvSpPr/>
            <p:nvPr/>
          </p:nvSpPr>
          <p:spPr>
            <a:xfrm>
              <a:off x="2234" y="178"/>
              <a:ext cx="0" cy="491"/>
            </a:xfrm>
            <a:prstGeom prst="line">
              <a:avLst/>
            </a:prstGeom>
            <a:ln w="38100" cap="flat" cmpd="sng">
              <a:solidFill>
                <a:schemeClr val="tx1"/>
              </a:solidFill>
              <a:prstDash val="solid"/>
              <a:headEnd type="none" w="med" len="med"/>
              <a:tailEnd type="none" w="med" len="med"/>
            </a:ln>
          </p:spPr>
        </p:sp>
        <p:sp>
          <p:nvSpPr>
            <p:cNvPr id="23602" name="Line 48"/>
            <p:cNvSpPr/>
            <p:nvPr/>
          </p:nvSpPr>
          <p:spPr>
            <a:xfrm>
              <a:off x="1853" y="696"/>
              <a:ext cx="0" cy="155"/>
            </a:xfrm>
            <a:prstGeom prst="line">
              <a:avLst/>
            </a:prstGeom>
            <a:ln w="38100" cap="flat" cmpd="sng">
              <a:solidFill>
                <a:schemeClr val="tx1"/>
              </a:solidFill>
              <a:prstDash val="solid"/>
              <a:headEnd type="none" w="med" len="med"/>
              <a:tailEnd type="none" w="med" len="med"/>
            </a:ln>
          </p:spPr>
        </p:sp>
        <p:sp>
          <p:nvSpPr>
            <p:cNvPr id="23603" name="Oval 49"/>
            <p:cNvSpPr/>
            <p:nvPr/>
          </p:nvSpPr>
          <p:spPr>
            <a:xfrm>
              <a:off x="2198" y="151"/>
              <a:ext cx="73" cy="64"/>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604" name="Line 50"/>
            <p:cNvSpPr/>
            <p:nvPr/>
          </p:nvSpPr>
          <p:spPr>
            <a:xfrm>
              <a:off x="2217" y="832"/>
              <a:ext cx="0" cy="109"/>
            </a:xfrm>
            <a:prstGeom prst="line">
              <a:avLst/>
            </a:prstGeom>
            <a:ln w="57150" cap="flat" cmpd="sng">
              <a:solidFill>
                <a:schemeClr val="tx1"/>
              </a:solidFill>
              <a:prstDash val="solid"/>
              <a:headEnd type="none" w="med" len="med"/>
              <a:tailEnd type="none" w="med" len="med"/>
            </a:ln>
          </p:spPr>
        </p:sp>
        <p:sp>
          <p:nvSpPr>
            <p:cNvPr id="23605" name="Line 51"/>
            <p:cNvSpPr/>
            <p:nvPr/>
          </p:nvSpPr>
          <p:spPr>
            <a:xfrm>
              <a:off x="2214" y="991"/>
              <a:ext cx="0" cy="109"/>
            </a:xfrm>
            <a:prstGeom prst="line">
              <a:avLst/>
            </a:prstGeom>
            <a:ln w="57150" cap="flat" cmpd="sng">
              <a:solidFill>
                <a:schemeClr val="tx1"/>
              </a:solidFill>
              <a:prstDash val="solid"/>
              <a:headEnd type="none" w="med" len="med"/>
              <a:tailEnd type="none" w="med" len="med"/>
            </a:ln>
          </p:spPr>
        </p:sp>
        <p:sp>
          <p:nvSpPr>
            <p:cNvPr id="23606" name="Line 52"/>
            <p:cNvSpPr/>
            <p:nvPr/>
          </p:nvSpPr>
          <p:spPr>
            <a:xfrm>
              <a:off x="2211" y="1141"/>
              <a:ext cx="0" cy="109"/>
            </a:xfrm>
            <a:prstGeom prst="line">
              <a:avLst/>
            </a:prstGeom>
            <a:ln w="57150" cap="flat" cmpd="sng">
              <a:solidFill>
                <a:schemeClr val="tx1"/>
              </a:solidFill>
              <a:prstDash val="solid"/>
              <a:headEnd type="none" w="med" len="med"/>
              <a:tailEnd type="none" w="med" len="med"/>
            </a:ln>
          </p:spPr>
        </p:sp>
        <p:sp>
          <p:nvSpPr>
            <p:cNvPr id="23607" name="Line 53"/>
            <p:cNvSpPr/>
            <p:nvPr/>
          </p:nvSpPr>
          <p:spPr>
            <a:xfrm>
              <a:off x="2308" y="905"/>
              <a:ext cx="0" cy="273"/>
            </a:xfrm>
            <a:prstGeom prst="line">
              <a:avLst/>
            </a:prstGeom>
            <a:ln w="57150" cap="flat" cmpd="sng">
              <a:solidFill>
                <a:schemeClr val="tx1"/>
              </a:solidFill>
              <a:prstDash val="solid"/>
              <a:headEnd type="none" w="med" len="med"/>
              <a:tailEnd type="none" w="med" len="med"/>
            </a:ln>
          </p:spPr>
        </p:sp>
        <p:sp>
          <p:nvSpPr>
            <p:cNvPr id="23608" name="Line 54"/>
            <p:cNvSpPr/>
            <p:nvPr/>
          </p:nvSpPr>
          <p:spPr>
            <a:xfrm>
              <a:off x="2308" y="1169"/>
              <a:ext cx="127" cy="0"/>
            </a:xfrm>
            <a:prstGeom prst="line">
              <a:avLst/>
            </a:prstGeom>
            <a:ln w="38100" cap="flat" cmpd="sng">
              <a:solidFill>
                <a:schemeClr val="tx1"/>
              </a:solidFill>
              <a:prstDash val="solid"/>
              <a:headEnd type="none" w="med" len="med"/>
              <a:tailEnd type="none" w="med" len="med"/>
            </a:ln>
          </p:spPr>
        </p:sp>
        <p:sp>
          <p:nvSpPr>
            <p:cNvPr id="23609" name="Line 55"/>
            <p:cNvSpPr/>
            <p:nvPr/>
          </p:nvSpPr>
          <p:spPr>
            <a:xfrm>
              <a:off x="1854" y="878"/>
              <a:ext cx="345" cy="0"/>
            </a:xfrm>
            <a:prstGeom prst="line">
              <a:avLst/>
            </a:prstGeom>
            <a:ln w="38100" cap="flat" cmpd="sng">
              <a:solidFill>
                <a:schemeClr val="tx1"/>
              </a:solidFill>
              <a:prstDash val="solid"/>
              <a:headEnd type="none" w="med" len="med"/>
              <a:tailEnd type="none" w="med" len="med"/>
            </a:ln>
          </p:spPr>
        </p:sp>
        <p:sp>
          <p:nvSpPr>
            <p:cNvPr id="23610" name="Line 56"/>
            <p:cNvSpPr/>
            <p:nvPr/>
          </p:nvSpPr>
          <p:spPr>
            <a:xfrm>
              <a:off x="2054" y="1041"/>
              <a:ext cx="154" cy="0"/>
            </a:xfrm>
            <a:prstGeom prst="line">
              <a:avLst/>
            </a:prstGeom>
            <a:ln w="38100" cap="flat" cmpd="sng">
              <a:solidFill>
                <a:schemeClr val="tx1"/>
              </a:solidFill>
              <a:prstDash val="solid"/>
              <a:headEnd type="none" w="med" len="med"/>
              <a:tailEnd type="triangle" w="med" len="med"/>
            </a:ln>
          </p:spPr>
        </p:sp>
        <p:sp>
          <p:nvSpPr>
            <p:cNvPr id="23611" name="Line 57"/>
            <p:cNvSpPr/>
            <p:nvPr/>
          </p:nvSpPr>
          <p:spPr>
            <a:xfrm>
              <a:off x="2051" y="1199"/>
              <a:ext cx="145" cy="0"/>
            </a:xfrm>
            <a:prstGeom prst="line">
              <a:avLst/>
            </a:prstGeom>
            <a:ln w="38100" cap="flat" cmpd="sng">
              <a:solidFill>
                <a:schemeClr val="tx1"/>
              </a:solidFill>
              <a:prstDash val="solid"/>
              <a:headEnd type="none" w="med" len="med"/>
              <a:tailEnd type="none" w="med" len="med"/>
            </a:ln>
          </p:spPr>
        </p:sp>
        <p:sp>
          <p:nvSpPr>
            <p:cNvPr id="23612" name="Line 58"/>
            <p:cNvSpPr/>
            <p:nvPr/>
          </p:nvSpPr>
          <p:spPr>
            <a:xfrm>
              <a:off x="2435" y="1166"/>
              <a:ext cx="0" cy="364"/>
            </a:xfrm>
            <a:prstGeom prst="line">
              <a:avLst/>
            </a:prstGeom>
            <a:ln w="38100" cap="flat" cmpd="sng">
              <a:solidFill>
                <a:schemeClr val="tx1"/>
              </a:solidFill>
              <a:prstDash val="solid"/>
              <a:headEnd type="none" w="med" len="med"/>
              <a:tailEnd type="none" w="med" len="med"/>
            </a:ln>
          </p:spPr>
        </p:sp>
        <p:sp>
          <p:nvSpPr>
            <p:cNvPr id="23613" name="Line 59"/>
            <p:cNvSpPr/>
            <p:nvPr/>
          </p:nvSpPr>
          <p:spPr>
            <a:xfrm>
              <a:off x="2054" y="1196"/>
              <a:ext cx="0" cy="155"/>
            </a:xfrm>
            <a:prstGeom prst="line">
              <a:avLst/>
            </a:prstGeom>
            <a:ln w="38100" cap="flat" cmpd="sng">
              <a:solidFill>
                <a:schemeClr val="tx1"/>
              </a:solidFill>
              <a:prstDash val="solid"/>
              <a:headEnd type="none" w="med" len="med"/>
              <a:tailEnd type="none" w="med" len="med"/>
            </a:ln>
          </p:spPr>
        </p:sp>
        <p:sp>
          <p:nvSpPr>
            <p:cNvPr id="23614" name="Oval 60"/>
            <p:cNvSpPr/>
            <p:nvPr/>
          </p:nvSpPr>
          <p:spPr>
            <a:xfrm>
              <a:off x="1820" y="833"/>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615" name="Line 61"/>
            <p:cNvSpPr/>
            <p:nvPr/>
          </p:nvSpPr>
          <p:spPr>
            <a:xfrm>
              <a:off x="1976" y="1354"/>
              <a:ext cx="164" cy="0"/>
            </a:xfrm>
            <a:prstGeom prst="line">
              <a:avLst/>
            </a:prstGeom>
            <a:ln w="76200" cap="flat" cmpd="sng">
              <a:solidFill>
                <a:schemeClr val="tx1"/>
              </a:solidFill>
              <a:prstDash val="solid"/>
              <a:headEnd type="none" w="med" len="med"/>
              <a:tailEnd type="none" w="med" len="med"/>
            </a:ln>
          </p:spPr>
        </p:sp>
        <p:sp>
          <p:nvSpPr>
            <p:cNvPr id="23616" name="Line 62"/>
            <p:cNvSpPr/>
            <p:nvPr/>
          </p:nvSpPr>
          <p:spPr>
            <a:xfrm>
              <a:off x="3546" y="345"/>
              <a:ext cx="0" cy="109"/>
            </a:xfrm>
            <a:prstGeom prst="line">
              <a:avLst/>
            </a:prstGeom>
            <a:ln w="57150" cap="flat" cmpd="sng">
              <a:solidFill>
                <a:schemeClr val="tx1"/>
              </a:solidFill>
              <a:prstDash val="solid"/>
              <a:headEnd type="none" w="med" len="med"/>
              <a:tailEnd type="none" w="med" len="med"/>
            </a:ln>
          </p:spPr>
        </p:sp>
        <p:sp>
          <p:nvSpPr>
            <p:cNvPr id="23617" name="Line 63"/>
            <p:cNvSpPr/>
            <p:nvPr/>
          </p:nvSpPr>
          <p:spPr>
            <a:xfrm>
              <a:off x="3543" y="504"/>
              <a:ext cx="0" cy="109"/>
            </a:xfrm>
            <a:prstGeom prst="line">
              <a:avLst/>
            </a:prstGeom>
            <a:ln w="57150" cap="flat" cmpd="sng">
              <a:solidFill>
                <a:schemeClr val="tx1"/>
              </a:solidFill>
              <a:prstDash val="solid"/>
              <a:headEnd type="none" w="med" len="med"/>
              <a:tailEnd type="none" w="med" len="med"/>
            </a:ln>
          </p:spPr>
        </p:sp>
        <p:sp>
          <p:nvSpPr>
            <p:cNvPr id="23618" name="Line 64"/>
            <p:cNvSpPr/>
            <p:nvPr/>
          </p:nvSpPr>
          <p:spPr>
            <a:xfrm>
              <a:off x="3549" y="654"/>
              <a:ext cx="0" cy="109"/>
            </a:xfrm>
            <a:prstGeom prst="line">
              <a:avLst/>
            </a:prstGeom>
            <a:ln w="57150" cap="flat" cmpd="sng">
              <a:solidFill>
                <a:schemeClr val="tx1"/>
              </a:solidFill>
              <a:prstDash val="solid"/>
              <a:headEnd type="none" w="med" len="med"/>
              <a:tailEnd type="none" w="med" len="med"/>
            </a:ln>
          </p:spPr>
        </p:sp>
        <p:sp>
          <p:nvSpPr>
            <p:cNvPr id="23619" name="Line 65"/>
            <p:cNvSpPr/>
            <p:nvPr/>
          </p:nvSpPr>
          <p:spPr>
            <a:xfrm>
              <a:off x="3637" y="418"/>
              <a:ext cx="0" cy="273"/>
            </a:xfrm>
            <a:prstGeom prst="line">
              <a:avLst/>
            </a:prstGeom>
            <a:ln w="57150" cap="flat" cmpd="sng">
              <a:solidFill>
                <a:schemeClr val="tx1"/>
              </a:solidFill>
              <a:prstDash val="solid"/>
              <a:headEnd type="none" w="med" len="med"/>
              <a:tailEnd type="none" w="med" len="med"/>
            </a:ln>
          </p:spPr>
        </p:sp>
        <p:sp>
          <p:nvSpPr>
            <p:cNvPr id="23620" name="Line 66"/>
            <p:cNvSpPr/>
            <p:nvPr/>
          </p:nvSpPr>
          <p:spPr>
            <a:xfrm>
              <a:off x="3637" y="682"/>
              <a:ext cx="127" cy="0"/>
            </a:xfrm>
            <a:prstGeom prst="line">
              <a:avLst/>
            </a:prstGeom>
            <a:ln w="38100" cap="flat" cmpd="sng">
              <a:solidFill>
                <a:schemeClr val="tx1"/>
              </a:solidFill>
              <a:prstDash val="solid"/>
              <a:headEnd type="none" w="med" len="med"/>
              <a:tailEnd type="none" w="med" len="med"/>
            </a:ln>
          </p:spPr>
        </p:sp>
        <p:sp>
          <p:nvSpPr>
            <p:cNvPr id="23621" name="Line 67"/>
            <p:cNvSpPr/>
            <p:nvPr/>
          </p:nvSpPr>
          <p:spPr>
            <a:xfrm>
              <a:off x="3383" y="391"/>
              <a:ext cx="145" cy="0"/>
            </a:xfrm>
            <a:prstGeom prst="line">
              <a:avLst/>
            </a:prstGeom>
            <a:ln w="38100" cap="flat" cmpd="sng">
              <a:solidFill>
                <a:schemeClr val="tx1"/>
              </a:solidFill>
              <a:prstDash val="solid"/>
              <a:headEnd type="none" w="med" len="med"/>
              <a:tailEnd type="none" w="med" len="med"/>
            </a:ln>
          </p:spPr>
        </p:sp>
        <p:sp>
          <p:nvSpPr>
            <p:cNvPr id="23622" name="Line 68"/>
            <p:cNvSpPr/>
            <p:nvPr/>
          </p:nvSpPr>
          <p:spPr>
            <a:xfrm>
              <a:off x="3383" y="554"/>
              <a:ext cx="154" cy="0"/>
            </a:xfrm>
            <a:prstGeom prst="line">
              <a:avLst/>
            </a:prstGeom>
            <a:ln w="38100" cap="flat" cmpd="sng">
              <a:solidFill>
                <a:schemeClr val="tx1"/>
              </a:solidFill>
              <a:prstDash val="solid"/>
              <a:headEnd type="none" w="med" len="med"/>
              <a:tailEnd type="triangle" w="med" len="med"/>
            </a:ln>
          </p:spPr>
        </p:sp>
        <p:sp>
          <p:nvSpPr>
            <p:cNvPr id="23623" name="Line 69"/>
            <p:cNvSpPr/>
            <p:nvPr/>
          </p:nvSpPr>
          <p:spPr>
            <a:xfrm>
              <a:off x="3380" y="712"/>
              <a:ext cx="145" cy="0"/>
            </a:xfrm>
            <a:prstGeom prst="line">
              <a:avLst/>
            </a:prstGeom>
            <a:ln w="38100" cap="flat" cmpd="sng">
              <a:solidFill>
                <a:schemeClr val="tx1"/>
              </a:solidFill>
              <a:prstDash val="solid"/>
              <a:headEnd type="none" w="med" len="med"/>
              <a:tailEnd type="none" w="med" len="med"/>
            </a:ln>
          </p:spPr>
        </p:sp>
        <p:sp>
          <p:nvSpPr>
            <p:cNvPr id="23624" name="Line 70"/>
            <p:cNvSpPr/>
            <p:nvPr/>
          </p:nvSpPr>
          <p:spPr>
            <a:xfrm>
              <a:off x="3383" y="182"/>
              <a:ext cx="0" cy="209"/>
            </a:xfrm>
            <a:prstGeom prst="line">
              <a:avLst/>
            </a:prstGeom>
            <a:ln w="38100" cap="flat" cmpd="sng">
              <a:solidFill>
                <a:schemeClr val="tx1"/>
              </a:solidFill>
              <a:prstDash val="solid"/>
              <a:headEnd type="none" w="med" len="med"/>
              <a:tailEnd type="none" w="med" len="med"/>
            </a:ln>
          </p:spPr>
        </p:sp>
        <p:sp>
          <p:nvSpPr>
            <p:cNvPr id="23625" name="Line 71"/>
            <p:cNvSpPr/>
            <p:nvPr/>
          </p:nvSpPr>
          <p:spPr>
            <a:xfrm>
              <a:off x="3764" y="191"/>
              <a:ext cx="0" cy="491"/>
            </a:xfrm>
            <a:prstGeom prst="line">
              <a:avLst/>
            </a:prstGeom>
            <a:ln w="38100" cap="flat" cmpd="sng">
              <a:solidFill>
                <a:schemeClr val="tx1"/>
              </a:solidFill>
              <a:prstDash val="solid"/>
              <a:headEnd type="none" w="med" len="med"/>
              <a:tailEnd type="none" w="med" len="med"/>
            </a:ln>
          </p:spPr>
        </p:sp>
        <p:sp>
          <p:nvSpPr>
            <p:cNvPr id="23626" name="Line 72"/>
            <p:cNvSpPr/>
            <p:nvPr/>
          </p:nvSpPr>
          <p:spPr>
            <a:xfrm>
              <a:off x="3383" y="709"/>
              <a:ext cx="0" cy="155"/>
            </a:xfrm>
            <a:prstGeom prst="line">
              <a:avLst/>
            </a:prstGeom>
            <a:ln w="38100" cap="flat" cmpd="sng">
              <a:solidFill>
                <a:schemeClr val="tx1"/>
              </a:solidFill>
              <a:prstDash val="solid"/>
              <a:headEnd type="none" w="med" len="med"/>
              <a:tailEnd type="none" w="med" len="med"/>
            </a:ln>
          </p:spPr>
        </p:sp>
        <p:sp>
          <p:nvSpPr>
            <p:cNvPr id="23627" name="Oval 73"/>
            <p:cNvSpPr/>
            <p:nvPr/>
          </p:nvSpPr>
          <p:spPr>
            <a:xfrm>
              <a:off x="2583" y="155"/>
              <a:ext cx="73" cy="64"/>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628" name="Line 74"/>
            <p:cNvSpPr/>
            <p:nvPr/>
          </p:nvSpPr>
          <p:spPr>
            <a:xfrm>
              <a:off x="1449" y="1594"/>
              <a:ext cx="0" cy="109"/>
            </a:xfrm>
            <a:prstGeom prst="line">
              <a:avLst/>
            </a:prstGeom>
            <a:ln w="57150" cap="flat" cmpd="sng">
              <a:solidFill>
                <a:schemeClr val="tx1"/>
              </a:solidFill>
              <a:prstDash val="solid"/>
              <a:headEnd type="none" w="med" len="med"/>
              <a:tailEnd type="none" w="med" len="med"/>
            </a:ln>
          </p:spPr>
        </p:sp>
        <p:sp>
          <p:nvSpPr>
            <p:cNvPr id="23629" name="Line 75"/>
            <p:cNvSpPr/>
            <p:nvPr/>
          </p:nvSpPr>
          <p:spPr>
            <a:xfrm>
              <a:off x="1446" y="1753"/>
              <a:ext cx="0" cy="109"/>
            </a:xfrm>
            <a:prstGeom prst="line">
              <a:avLst/>
            </a:prstGeom>
            <a:ln w="57150" cap="flat" cmpd="sng">
              <a:solidFill>
                <a:schemeClr val="tx1"/>
              </a:solidFill>
              <a:prstDash val="solid"/>
              <a:headEnd type="none" w="med" len="med"/>
              <a:tailEnd type="none" w="med" len="med"/>
            </a:ln>
          </p:spPr>
        </p:sp>
        <p:sp>
          <p:nvSpPr>
            <p:cNvPr id="23630" name="Line 76"/>
            <p:cNvSpPr/>
            <p:nvPr/>
          </p:nvSpPr>
          <p:spPr>
            <a:xfrm>
              <a:off x="1443" y="1903"/>
              <a:ext cx="0" cy="109"/>
            </a:xfrm>
            <a:prstGeom prst="line">
              <a:avLst/>
            </a:prstGeom>
            <a:ln w="57150" cap="flat" cmpd="sng">
              <a:solidFill>
                <a:schemeClr val="tx1"/>
              </a:solidFill>
              <a:prstDash val="solid"/>
              <a:headEnd type="none" w="med" len="med"/>
              <a:tailEnd type="none" w="med" len="med"/>
            </a:ln>
          </p:spPr>
        </p:sp>
        <p:sp>
          <p:nvSpPr>
            <p:cNvPr id="23631" name="Line 77"/>
            <p:cNvSpPr/>
            <p:nvPr/>
          </p:nvSpPr>
          <p:spPr>
            <a:xfrm>
              <a:off x="1540" y="1667"/>
              <a:ext cx="0" cy="273"/>
            </a:xfrm>
            <a:prstGeom prst="line">
              <a:avLst/>
            </a:prstGeom>
            <a:ln w="57150" cap="flat" cmpd="sng">
              <a:solidFill>
                <a:schemeClr val="tx1"/>
              </a:solidFill>
              <a:prstDash val="solid"/>
              <a:headEnd type="none" w="med" len="med"/>
              <a:tailEnd type="none" w="med" len="med"/>
            </a:ln>
          </p:spPr>
        </p:sp>
        <p:sp>
          <p:nvSpPr>
            <p:cNvPr id="23632" name="Line 78"/>
            <p:cNvSpPr/>
            <p:nvPr/>
          </p:nvSpPr>
          <p:spPr>
            <a:xfrm>
              <a:off x="1540" y="1931"/>
              <a:ext cx="127" cy="0"/>
            </a:xfrm>
            <a:prstGeom prst="line">
              <a:avLst/>
            </a:prstGeom>
            <a:ln w="38100" cap="flat" cmpd="sng">
              <a:solidFill>
                <a:schemeClr val="tx1"/>
              </a:solidFill>
              <a:prstDash val="solid"/>
              <a:headEnd type="none" w="med" len="med"/>
              <a:tailEnd type="none" w="med" len="med"/>
            </a:ln>
          </p:spPr>
        </p:sp>
        <p:sp>
          <p:nvSpPr>
            <p:cNvPr id="23633" name="Line 79"/>
            <p:cNvSpPr/>
            <p:nvPr/>
          </p:nvSpPr>
          <p:spPr>
            <a:xfrm>
              <a:off x="1086" y="1640"/>
              <a:ext cx="345" cy="0"/>
            </a:xfrm>
            <a:prstGeom prst="line">
              <a:avLst/>
            </a:prstGeom>
            <a:ln w="38100" cap="flat" cmpd="sng">
              <a:solidFill>
                <a:schemeClr val="tx1"/>
              </a:solidFill>
              <a:prstDash val="solid"/>
              <a:headEnd type="none" w="med" len="med"/>
              <a:tailEnd type="none" w="med" len="med"/>
            </a:ln>
          </p:spPr>
        </p:sp>
        <p:sp>
          <p:nvSpPr>
            <p:cNvPr id="23634" name="Line 80"/>
            <p:cNvSpPr/>
            <p:nvPr/>
          </p:nvSpPr>
          <p:spPr>
            <a:xfrm>
              <a:off x="1286" y="1803"/>
              <a:ext cx="154" cy="0"/>
            </a:xfrm>
            <a:prstGeom prst="line">
              <a:avLst/>
            </a:prstGeom>
            <a:ln w="38100" cap="flat" cmpd="sng">
              <a:solidFill>
                <a:schemeClr val="tx1"/>
              </a:solidFill>
              <a:prstDash val="solid"/>
              <a:headEnd type="none" w="med" len="med"/>
              <a:tailEnd type="triangle" w="med" len="med"/>
            </a:ln>
          </p:spPr>
        </p:sp>
        <p:sp>
          <p:nvSpPr>
            <p:cNvPr id="23635" name="Line 81"/>
            <p:cNvSpPr/>
            <p:nvPr/>
          </p:nvSpPr>
          <p:spPr>
            <a:xfrm>
              <a:off x="1283" y="1961"/>
              <a:ext cx="145" cy="0"/>
            </a:xfrm>
            <a:prstGeom prst="line">
              <a:avLst/>
            </a:prstGeom>
            <a:ln w="38100" cap="flat" cmpd="sng">
              <a:solidFill>
                <a:schemeClr val="tx1"/>
              </a:solidFill>
              <a:prstDash val="solid"/>
              <a:headEnd type="none" w="med" len="med"/>
              <a:tailEnd type="none" w="med" len="med"/>
            </a:ln>
          </p:spPr>
        </p:sp>
        <p:sp>
          <p:nvSpPr>
            <p:cNvPr id="23636" name="Line 82"/>
            <p:cNvSpPr/>
            <p:nvPr/>
          </p:nvSpPr>
          <p:spPr>
            <a:xfrm>
              <a:off x="1667" y="1928"/>
              <a:ext cx="0" cy="364"/>
            </a:xfrm>
            <a:prstGeom prst="line">
              <a:avLst/>
            </a:prstGeom>
            <a:ln w="38100" cap="flat" cmpd="sng">
              <a:solidFill>
                <a:schemeClr val="tx1"/>
              </a:solidFill>
              <a:prstDash val="solid"/>
              <a:headEnd type="none" w="med" len="med"/>
              <a:tailEnd type="none" w="med" len="med"/>
            </a:ln>
          </p:spPr>
        </p:sp>
        <p:sp>
          <p:nvSpPr>
            <p:cNvPr id="23637" name="Line 83"/>
            <p:cNvSpPr/>
            <p:nvPr/>
          </p:nvSpPr>
          <p:spPr>
            <a:xfrm>
              <a:off x="1286" y="1958"/>
              <a:ext cx="0" cy="155"/>
            </a:xfrm>
            <a:prstGeom prst="line">
              <a:avLst/>
            </a:prstGeom>
            <a:ln w="38100" cap="flat" cmpd="sng">
              <a:solidFill>
                <a:schemeClr val="tx1"/>
              </a:solidFill>
              <a:prstDash val="solid"/>
              <a:headEnd type="none" w="med" len="med"/>
              <a:tailEnd type="none" w="med" len="med"/>
            </a:ln>
          </p:spPr>
        </p:sp>
        <p:sp>
          <p:nvSpPr>
            <p:cNvPr id="23638" name="Oval 84"/>
            <p:cNvSpPr/>
            <p:nvPr/>
          </p:nvSpPr>
          <p:spPr>
            <a:xfrm>
              <a:off x="1034" y="1595"/>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639" name="Line 85"/>
            <p:cNvSpPr/>
            <p:nvPr/>
          </p:nvSpPr>
          <p:spPr>
            <a:xfrm>
              <a:off x="1208" y="2116"/>
              <a:ext cx="164" cy="0"/>
            </a:xfrm>
            <a:prstGeom prst="line">
              <a:avLst/>
            </a:prstGeom>
            <a:ln w="76200" cap="flat" cmpd="sng">
              <a:solidFill>
                <a:schemeClr val="tx1"/>
              </a:solidFill>
              <a:prstDash val="solid"/>
              <a:headEnd type="none" w="med" len="med"/>
              <a:tailEnd type="none" w="med" len="med"/>
            </a:ln>
          </p:spPr>
        </p:sp>
        <p:sp>
          <p:nvSpPr>
            <p:cNvPr id="23640" name="Line 86"/>
            <p:cNvSpPr/>
            <p:nvPr/>
          </p:nvSpPr>
          <p:spPr>
            <a:xfrm>
              <a:off x="2980" y="1581"/>
              <a:ext cx="0" cy="109"/>
            </a:xfrm>
            <a:prstGeom prst="line">
              <a:avLst/>
            </a:prstGeom>
            <a:ln w="57150" cap="flat" cmpd="sng">
              <a:solidFill>
                <a:schemeClr val="tx1"/>
              </a:solidFill>
              <a:prstDash val="solid"/>
              <a:headEnd type="none" w="med" len="med"/>
              <a:tailEnd type="none" w="med" len="med"/>
            </a:ln>
          </p:spPr>
        </p:sp>
        <p:sp>
          <p:nvSpPr>
            <p:cNvPr id="23641" name="Line 87"/>
            <p:cNvSpPr/>
            <p:nvPr/>
          </p:nvSpPr>
          <p:spPr>
            <a:xfrm>
              <a:off x="2977" y="1740"/>
              <a:ext cx="0" cy="109"/>
            </a:xfrm>
            <a:prstGeom prst="line">
              <a:avLst/>
            </a:prstGeom>
            <a:ln w="57150" cap="flat" cmpd="sng">
              <a:solidFill>
                <a:schemeClr val="tx1"/>
              </a:solidFill>
              <a:prstDash val="solid"/>
              <a:headEnd type="none" w="med" len="med"/>
              <a:tailEnd type="none" w="med" len="med"/>
            </a:ln>
          </p:spPr>
        </p:sp>
        <p:sp>
          <p:nvSpPr>
            <p:cNvPr id="23642" name="Line 88"/>
            <p:cNvSpPr/>
            <p:nvPr/>
          </p:nvSpPr>
          <p:spPr>
            <a:xfrm>
              <a:off x="2974" y="1890"/>
              <a:ext cx="0" cy="109"/>
            </a:xfrm>
            <a:prstGeom prst="line">
              <a:avLst/>
            </a:prstGeom>
            <a:ln w="57150" cap="flat" cmpd="sng">
              <a:solidFill>
                <a:schemeClr val="tx1"/>
              </a:solidFill>
              <a:prstDash val="solid"/>
              <a:headEnd type="none" w="med" len="med"/>
              <a:tailEnd type="none" w="med" len="med"/>
            </a:ln>
          </p:spPr>
        </p:sp>
        <p:sp>
          <p:nvSpPr>
            <p:cNvPr id="23643" name="Line 89"/>
            <p:cNvSpPr/>
            <p:nvPr/>
          </p:nvSpPr>
          <p:spPr>
            <a:xfrm>
              <a:off x="3071" y="1654"/>
              <a:ext cx="0" cy="273"/>
            </a:xfrm>
            <a:prstGeom prst="line">
              <a:avLst/>
            </a:prstGeom>
            <a:ln w="57150" cap="flat" cmpd="sng">
              <a:solidFill>
                <a:schemeClr val="tx1"/>
              </a:solidFill>
              <a:prstDash val="solid"/>
              <a:headEnd type="none" w="med" len="med"/>
              <a:tailEnd type="none" w="med" len="med"/>
            </a:ln>
          </p:spPr>
        </p:sp>
        <p:sp>
          <p:nvSpPr>
            <p:cNvPr id="23644" name="Line 90"/>
            <p:cNvSpPr/>
            <p:nvPr/>
          </p:nvSpPr>
          <p:spPr>
            <a:xfrm>
              <a:off x="3071" y="1918"/>
              <a:ext cx="127" cy="0"/>
            </a:xfrm>
            <a:prstGeom prst="line">
              <a:avLst/>
            </a:prstGeom>
            <a:ln w="38100" cap="flat" cmpd="sng">
              <a:solidFill>
                <a:schemeClr val="tx1"/>
              </a:solidFill>
              <a:prstDash val="solid"/>
              <a:headEnd type="none" w="med" len="med"/>
              <a:tailEnd type="none" w="med" len="med"/>
            </a:ln>
          </p:spPr>
        </p:sp>
        <p:sp>
          <p:nvSpPr>
            <p:cNvPr id="23645" name="Line 91"/>
            <p:cNvSpPr/>
            <p:nvPr/>
          </p:nvSpPr>
          <p:spPr>
            <a:xfrm>
              <a:off x="2617" y="1627"/>
              <a:ext cx="345" cy="0"/>
            </a:xfrm>
            <a:prstGeom prst="line">
              <a:avLst/>
            </a:prstGeom>
            <a:ln w="38100" cap="flat" cmpd="sng">
              <a:solidFill>
                <a:schemeClr val="tx1"/>
              </a:solidFill>
              <a:prstDash val="solid"/>
              <a:headEnd type="none" w="med" len="med"/>
              <a:tailEnd type="none" w="med" len="med"/>
            </a:ln>
          </p:spPr>
        </p:sp>
        <p:sp>
          <p:nvSpPr>
            <p:cNvPr id="23646" name="Line 92"/>
            <p:cNvSpPr/>
            <p:nvPr/>
          </p:nvSpPr>
          <p:spPr>
            <a:xfrm>
              <a:off x="2817" y="1790"/>
              <a:ext cx="154" cy="0"/>
            </a:xfrm>
            <a:prstGeom prst="line">
              <a:avLst/>
            </a:prstGeom>
            <a:ln w="38100" cap="flat" cmpd="sng">
              <a:solidFill>
                <a:schemeClr val="tx1"/>
              </a:solidFill>
              <a:prstDash val="solid"/>
              <a:headEnd type="none" w="med" len="med"/>
              <a:tailEnd type="triangle" w="med" len="med"/>
            </a:ln>
          </p:spPr>
        </p:sp>
        <p:sp>
          <p:nvSpPr>
            <p:cNvPr id="23647" name="Line 93"/>
            <p:cNvSpPr/>
            <p:nvPr/>
          </p:nvSpPr>
          <p:spPr>
            <a:xfrm>
              <a:off x="2814" y="1948"/>
              <a:ext cx="145" cy="0"/>
            </a:xfrm>
            <a:prstGeom prst="line">
              <a:avLst/>
            </a:prstGeom>
            <a:ln w="38100" cap="flat" cmpd="sng">
              <a:solidFill>
                <a:schemeClr val="tx1"/>
              </a:solidFill>
              <a:prstDash val="solid"/>
              <a:headEnd type="none" w="med" len="med"/>
              <a:tailEnd type="none" w="med" len="med"/>
            </a:ln>
          </p:spPr>
        </p:sp>
        <p:sp>
          <p:nvSpPr>
            <p:cNvPr id="23648" name="Line 94"/>
            <p:cNvSpPr/>
            <p:nvPr/>
          </p:nvSpPr>
          <p:spPr>
            <a:xfrm>
              <a:off x="3198" y="1915"/>
              <a:ext cx="0" cy="364"/>
            </a:xfrm>
            <a:prstGeom prst="line">
              <a:avLst/>
            </a:prstGeom>
            <a:ln w="38100" cap="flat" cmpd="sng">
              <a:solidFill>
                <a:schemeClr val="tx1"/>
              </a:solidFill>
              <a:prstDash val="solid"/>
              <a:headEnd type="none" w="med" len="med"/>
              <a:tailEnd type="none" w="med" len="med"/>
            </a:ln>
          </p:spPr>
        </p:sp>
        <p:sp>
          <p:nvSpPr>
            <p:cNvPr id="23649" name="Line 95"/>
            <p:cNvSpPr/>
            <p:nvPr/>
          </p:nvSpPr>
          <p:spPr>
            <a:xfrm>
              <a:off x="2817" y="1945"/>
              <a:ext cx="0" cy="155"/>
            </a:xfrm>
            <a:prstGeom prst="line">
              <a:avLst/>
            </a:prstGeom>
            <a:ln w="38100" cap="flat" cmpd="sng">
              <a:solidFill>
                <a:schemeClr val="tx1"/>
              </a:solidFill>
              <a:prstDash val="solid"/>
              <a:headEnd type="none" w="med" len="med"/>
              <a:tailEnd type="none" w="med" len="med"/>
            </a:ln>
          </p:spPr>
        </p:sp>
        <p:sp>
          <p:nvSpPr>
            <p:cNvPr id="23650" name="Oval 96"/>
            <p:cNvSpPr/>
            <p:nvPr/>
          </p:nvSpPr>
          <p:spPr>
            <a:xfrm>
              <a:off x="2583" y="1582"/>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651" name="Line 97"/>
            <p:cNvSpPr/>
            <p:nvPr/>
          </p:nvSpPr>
          <p:spPr>
            <a:xfrm>
              <a:off x="2739" y="2103"/>
              <a:ext cx="164" cy="0"/>
            </a:xfrm>
            <a:prstGeom prst="line">
              <a:avLst/>
            </a:prstGeom>
            <a:ln w="76200" cap="flat" cmpd="sng">
              <a:solidFill>
                <a:schemeClr val="tx1"/>
              </a:solidFill>
              <a:prstDash val="solid"/>
              <a:headEnd type="none" w="med" len="med"/>
              <a:tailEnd type="none" w="med" len="med"/>
            </a:ln>
          </p:spPr>
        </p:sp>
        <p:sp>
          <p:nvSpPr>
            <p:cNvPr id="23652" name="Line 98"/>
            <p:cNvSpPr/>
            <p:nvPr/>
          </p:nvSpPr>
          <p:spPr>
            <a:xfrm>
              <a:off x="3742" y="1569"/>
              <a:ext cx="0" cy="109"/>
            </a:xfrm>
            <a:prstGeom prst="line">
              <a:avLst/>
            </a:prstGeom>
            <a:ln w="57150" cap="flat" cmpd="sng">
              <a:solidFill>
                <a:schemeClr val="tx1"/>
              </a:solidFill>
              <a:prstDash val="solid"/>
              <a:headEnd type="none" w="med" len="med"/>
              <a:tailEnd type="none" w="med" len="med"/>
            </a:ln>
          </p:spPr>
        </p:sp>
        <p:sp>
          <p:nvSpPr>
            <p:cNvPr id="23653" name="Line 99"/>
            <p:cNvSpPr/>
            <p:nvPr/>
          </p:nvSpPr>
          <p:spPr>
            <a:xfrm>
              <a:off x="3739" y="1728"/>
              <a:ext cx="0" cy="109"/>
            </a:xfrm>
            <a:prstGeom prst="line">
              <a:avLst/>
            </a:prstGeom>
            <a:ln w="57150" cap="flat" cmpd="sng">
              <a:solidFill>
                <a:schemeClr val="tx1"/>
              </a:solidFill>
              <a:prstDash val="solid"/>
              <a:headEnd type="none" w="med" len="med"/>
              <a:tailEnd type="none" w="med" len="med"/>
            </a:ln>
          </p:spPr>
        </p:sp>
        <p:sp>
          <p:nvSpPr>
            <p:cNvPr id="23654" name="Line 100"/>
            <p:cNvSpPr/>
            <p:nvPr/>
          </p:nvSpPr>
          <p:spPr>
            <a:xfrm>
              <a:off x="3833" y="1642"/>
              <a:ext cx="0" cy="273"/>
            </a:xfrm>
            <a:prstGeom prst="line">
              <a:avLst/>
            </a:prstGeom>
            <a:ln w="57150" cap="flat" cmpd="sng">
              <a:solidFill>
                <a:schemeClr val="tx1"/>
              </a:solidFill>
              <a:prstDash val="solid"/>
              <a:headEnd type="none" w="med" len="med"/>
              <a:tailEnd type="none" w="med" len="med"/>
            </a:ln>
          </p:spPr>
        </p:sp>
        <p:sp>
          <p:nvSpPr>
            <p:cNvPr id="23655" name="Line 101"/>
            <p:cNvSpPr/>
            <p:nvPr/>
          </p:nvSpPr>
          <p:spPr>
            <a:xfrm>
              <a:off x="3833" y="1906"/>
              <a:ext cx="127" cy="0"/>
            </a:xfrm>
            <a:prstGeom prst="line">
              <a:avLst/>
            </a:prstGeom>
            <a:ln w="38100" cap="flat" cmpd="sng">
              <a:solidFill>
                <a:schemeClr val="tx1"/>
              </a:solidFill>
              <a:prstDash val="solid"/>
              <a:headEnd type="none" w="med" len="med"/>
              <a:tailEnd type="none" w="med" len="med"/>
            </a:ln>
          </p:spPr>
        </p:sp>
        <p:sp>
          <p:nvSpPr>
            <p:cNvPr id="23656" name="Line 102"/>
            <p:cNvSpPr/>
            <p:nvPr/>
          </p:nvSpPr>
          <p:spPr>
            <a:xfrm>
              <a:off x="3379" y="1615"/>
              <a:ext cx="345" cy="0"/>
            </a:xfrm>
            <a:prstGeom prst="line">
              <a:avLst/>
            </a:prstGeom>
            <a:ln w="38100" cap="flat" cmpd="sng">
              <a:solidFill>
                <a:schemeClr val="tx1"/>
              </a:solidFill>
              <a:prstDash val="solid"/>
              <a:headEnd type="none" w="med" len="med"/>
              <a:tailEnd type="none" w="med" len="med"/>
            </a:ln>
          </p:spPr>
        </p:sp>
        <p:sp>
          <p:nvSpPr>
            <p:cNvPr id="23657" name="Line 103"/>
            <p:cNvSpPr/>
            <p:nvPr/>
          </p:nvSpPr>
          <p:spPr>
            <a:xfrm>
              <a:off x="3579" y="1778"/>
              <a:ext cx="154" cy="0"/>
            </a:xfrm>
            <a:prstGeom prst="line">
              <a:avLst/>
            </a:prstGeom>
            <a:ln w="38100" cap="flat" cmpd="sng">
              <a:solidFill>
                <a:schemeClr val="tx1"/>
              </a:solidFill>
              <a:prstDash val="solid"/>
              <a:headEnd type="none" w="med" len="med"/>
              <a:tailEnd type="triangle" w="med" len="med"/>
            </a:ln>
          </p:spPr>
        </p:sp>
        <p:sp>
          <p:nvSpPr>
            <p:cNvPr id="23658" name="Line 104"/>
            <p:cNvSpPr/>
            <p:nvPr/>
          </p:nvSpPr>
          <p:spPr>
            <a:xfrm>
              <a:off x="3576" y="1936"/>
              <a:ext cx="145" cy="0"/>
            </a:xfrm>
            <a:prstGeom prst="line">
              <a:avLst/>
            </a:prstGeom>
            <a:ln w="38100" cap="flat" cmpd="sng">
              <a:solidFill>
                <a:schemeClr val="tx1"/>
              </a:solidFill>
              <a:prstDash val="solid"/>
              <a:headEnd type="none" w="med" len="med"/>
              <a:tailEnd type="none" w="med" len="med"/>
            </a:ln>
          </p:spPr>
        </p:sp>
        <p:sp>
          <p:nvSpPr>
            <p:cNvPr id="23659" name="Line 105"/>
            <p:cNvSpPr/>
            <p:nvPr/>
          </p:nvSpPr>
          <p:spPr>
            <a:xfrm>
              <a:off x="3960" y="1903"/>
              <a:ext cx="0" cy="364"/>
            </a:xfrm>
            <a:prstGeom prst="line">
              <a:avLst/>
            </a:prstGeom>
            <a:ln w="38100" cap="flat" cmpd="sng">
              <a:solidFill>
                <a:schemeClr val="tx1"/>
              </a:solidFill>
              <a:prstDash val="solid"/>
              <a:headEnd type="none" w="med" len="med"/>
              <a:tailEnd type="none" w="med" len="med"/>
            </a:ln>
          </p:spPr>
        </p:sp>
        <p:sp>
          <p:nvSpPr>
            <p:cNvPr id="23660" name="Line 106"/>
            <p:cNvSpPr/>
            <p:nvPr/>
          </p:nvSpPr>
          <p:spPr>
            <a:xfrm>
              <a:off x="3579" y="1933"/>
              <a:ext cx="0" cy="155"/>
            </a:xfrm>
            <a:prstGeom prst="line">
              <a:avLst/>
            </a:prstGeom>
            <a:ln w="38100" cap="flat" cmpd="sng">
              <a:solidFill>
                <a:schemeClr val="tx1"/>
              </a:solidFill>
              <a:prstDash val="solid"/>
              <a:headEnd type="none" w="med" len="med"/>
              <a:tailEnd type="none" w="med" len="med"/>
            </a:ln>
          </p:spPr>
        </p:sp>
        <p:sp>
          <p:nvSpPr>
            <p:cNvPr id="23661" name="Oval 107"/>
            <p:cNvSpPr/>
            <p:nvPr/>
          </p:nvSpPr>
          <p:spPr>
            <a:xfrm>
              <a:off x="3345" y="1570"/>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662" name="Line 108"/>
            <p:cNvSpPr/>
            <p:nvPr/>
          </p:nvSpPr>
          <p:spPr>
            <a:xfrm>
              <a:off x="3501" y="2091"/>
              <a:ext cx="164" cy="0"/>
            </a:xfrm>
            <a:prstGeom prst="line">
              <a:avLst/>
            </a:prstGeom>
            <a:ln w="76200" cap="flat" cmpd="sng">
              <a:solidFill>
                <a:schemeClr val="tx1"/>
              </a:solidFill>
              <a:prstDash val="solid"/>
              <a:headEnd type="none" w="med" len="med"/>
              <a:tailEnd type="none" w="med" len="med"/>
            </a:ln>
          </p:spPr>
        </p:sp>
        <p:sp>
          <p:nvSpPr>
            <p:cNvPr id="23663" name="Line 109"/>
            <p:cNvSpPr/>
            <p:nvPr/>
          </p:nvSpPr>
          <p:spPr>
            <a:xfrm>
              <a:off x="2211" y="2338"/>
              <a:ext cx="0" cy="109"/>
            </a:xfrm>
            <a:prstGeom prst="line">
              <a:avLst/>
            </a:prstGeom>
            <a:ln w="57150" cap="flat" cmpd="sng">
              <a:solidFill>
                <a:schemeClr val="tx1"/>
              </a:solidFill>
              <a:prstDash val="solid"/>
              <a:headEnd type="none" w="med" len="med"/>
              <a:tailEnd type="none" w="med" len="med"/>
            </a:ln>
          </p:spPr>
        </p:sp>
        <p:sp>
          <p:nvSpPr>
            <p:cNvPr id="23664" name="Line 110"/>
            <p:cNvSpPr/>
            <p:nvPr/>
          </p:nvSpPr>
          <p:spPr>
            <a:xfrm>
              <a:off x="2208" y="2497"/>
              <a:ext cx="0" cy="109"/>
            </a:xfrm>
            <a:prstGeom prst="line">
              <a:avLst/>
            </a:prstGeom>
            <a:ln w="57150" cap="flat" cmpd="sng">
              <a:solidFill>
                <a:schemeClr val="tx1"/>
              </a:solidFill>
              <a:prstDash val="solid"/>
              <a:headEnd type="none" w="med" len="med"/>
              <a:tailEnd type="none" w="med" len="med"/>
            </a:ln>
          </p:spPr>
        </p:sp>
        <p:sp>
          <p:nvSpPr>
            <p:cNvPr id="23665" name="Line 111"/>
            <p:cNvSpPr/>
            <p:nvPr/>
          </p:nvSpPr>
          <p:spPr>
            <a:xfrm>
              <a:off x="2205" y="2647"/>
              <a:ext cx="0" cy="109"/>
            </a:xfrm>
            <a:prstGeom prst="line">
              <a:avLst/>
            </a:prstGeom>
            <a:ln w="57150" cap="flat" cmpd="sng">
              <a:solidFill>
                <a:schemeClr val="tx1"/>
              </a:solidFill>
              <a:prstDash val="solid"/>
              <a:headEnd type="none" w="med" len="med"/>
              <a:tailEnd type="none" w="med" len="med"/>
            </a:ln>
          </p:spPr>
        </p:sp>
        <p:sp>
          <p:nvSpPr>
            <p:cNvPr id="23666" name="Line 112"/>
            <p:cNvSpPr/>
            <p:nvPr/>
          </p:nvSpPr>
          <p:spPr>
            <a:xfrm>
              <a:off x="2302" y="2411"/>
              <a:ext cx="0" cy="273"/>
            </a:xfrm>
            <a:prstGeom prst="line">
              <a:avLst/>
            </a:prstGeom>
            <a:ln w="57150" cap="flat" cmpd="sng">
              <a:solidFill>
                <a:schemeClr val="tx1"/>
              </a:solidFill>
              <a:prstDash val="solid"/>
              <a:headEnd type="none" w="med" len="med"/>
              <a:tailEnd type="none" w="med" len="med"/>
            </a:ln>
          </p:spPr>
        </p:sp>
        <p:sp>
          <p:nvSpPr>
            <p:cNvPr id="23667" name="Line 113"/>
            <p:cNvSpPr/>
            <p:nvPr/>
          </p:nvSpPr>
          <p:spPr>
            <a:xfrm>
              <a:off x="2302" y="2675"/>
              <a:ext cx="127" cy="0"/>
            </a:xfrm>
            <a:prstGeom prst="line">
              <a:avLst/>
            </a:prstGeom>
            <a:ln w="38100" cap="flat" cmpd="sng">
              <a:solidFill>
                <a:schemeClr val="tx1"/>
              </a:solidFill>
              <a:prstDash val="solid"/>
              <a:headEnd type="none" w="med" len="med"/>
              <a:tailEnd type="none" w="med" len="med"/>
            </a:ln>
          </p:spPr>
        </p:sp>
        <p:sp>
          <p:nvSpPr>
            <p:cNvPr id="23668" name="Line 114"/>
            <p:cNvSpPr/>
            <p:nvPr/>
          </p:nvSpPr>
          <p:spPr>
            <a:xfrm>
              <a:off x="1848" y="2384"/>
              <a:ext cx="345" cy="0"/>
            </a:xfrm>
            <a:prstGeom prst="line">
              <a:avLst/>
            </a:prstGeom>
            <a:ln w="38100" cap="flat" cmpd="sng">
              <a:solidFill>
                <a:schemeClr val="tx1"/>
              </a:solidFill>
              <a:prstDash val="solid"/>
              <a:headEnd type="none" w="med" len="med"/>
              <a:tailEnd type="none" w="med" len="med"/>
            </a:ln>
          </p:spPr>
        </p:sp>
        <p:sp>
          <p:nvSpPr>
            <p:cNvPr id="23669" name="Line 115"/>
            <p:cNvSpPr/>
            <p:nvPr/>
          </p:nvSpPr>
          <p:spPr>
            <a:xfrm>
              <a:off x="2048" y="2547"/>
              <a:ext cx="154" cy="0"/>
            </a:xfrm>
            <a:prstGeom prst="line">
              <a:avLst/>
            </a:prstGeom>
            <a:ln w="38100" cap="flat" cmpd="sng">
              <a:solidFill>
                <a:schemeClr val="tx1"/>
              </a:solidFill>
              <a:prstDash val="solid"/>
              <a:headEnd type="none" w="med" len="med"/>
              <a:tailEnd type="triangle" w="med" len="med"/>
            </a:ln>
          </p:spPr>
        </p:sp>
        <p:sp>
          <p:nvSpPr>
            <p:cNvPr id="23670" name="Line 116"/>
            <p:cNvSpPr/>
            <p:nvPr/>
          </p:nvSpPr>
          <p:spPr>
            <a:xfrm>
              <a:off x="2045" y="2705"/>
              <a:ext cx="145" cy="0"/>
            </a:xfrm>
            <a:prstGeom prst="line">
              <a:avLst/>
            </a:prstGeom>
            <a:ln w="38100" cap="flat" cmpd="sng">
              <a:solidFill>
                <a:schemeClr val="tx1"/>
              </a:solidFill>
              <a:prstDash val="solid"/>
              <a:headEnd type="none" w="med" len="med"/>
              <a:tailEnd type="none" w="med" len="med"/>
            </a:ln>
          </p:spPr>
        </p:sp>
        <p:sp>
          <p:nvSpPr>
            <p:cNvPr id="23671" name="Line 117"/>
            <p:cNvSpPr/>
            <p:nvPr/>
          </p:nvSpPr>
          <p:spPr>
            <a:xfrm>
              <a:off x="2429" y="2672"/>
              <a:ext cx="0" cy="364"/>
            </a:xfrm>
            <a:prstGeom prst="line">
              <a:avLst/>
            </a:prstGeom>
            <a:ln w="38100" cap="flat" cmpd="sng">
              <a:solidFill>
                <a:schemeClr val="tx1"/>
              </a:solidFill>
              <a:prstDash val="solid"/>
              <a:headEnd type="none" w="med" len="med"/>
              <a:tailEnd type="none" w="med" len="med"/>
            </a:ln>
          </p:spPr>
        </p:sp>
        <p:sp>
          <p:nvSpPr>
            <p:cNvPr id="23672" name="Line 118"/>
            <p:cNvSpPr/>
            <p:nvPr/>
          </p:nvSpPr>
          <p:spPr>
            <a:xfrm>
              <a:off x="2048" y="2702"/>
              <a:ext cx="0" cy="155"/>
            </a:xfrm>
            <a:prstGeom prst="line">
              <a:avLst/>
            </a:prstGeom>
            <a:ln w="38100" cap="flat" cmpd="sng">
              <a:solidFill>
                <a:schemeClr val="tx1"/>
              </a:solidFill>
              <a:prstDash val="solid"/>
              <a:headEnd type="none" w="med" len="med"/>
              <a:tailEnd type="none" w="med" len="med"/>
            </a:ln>
          </p:spPr>
        </p:sp>
        <p:sp>
          <p:nvSpPr>
            <p:cNvPr id="23673" name="Oval 119"/>
            <p:cNvSpPr/>
            <p:nvPr/>
          </p:nvSpPr>
          <p:spPr>
            <a:xfrm>
              <a:off x="1814" y="2339"/>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674" name="Line 120"/>
            <p:cNvSpPr/>
            <p:nvPr/>
          </p:nvSpPr>
          <p:spPr>
            <a:xfrm>
              <a:off x="1970" y="2860"/>
              <a:ext cx="164" cy="0"/>
            </a:xfrm>
            <a:prstGeom prst="line">
              <a:avLst/>
            </a:prstGeom>
            <a:ln w="76200" cap="flat" cmpd="sng">
              <a:solidFill>
                <a:schemeClr val="tx1"/>
              </a:solidFill>
              <a:prstDash val="solid"/>
              <a:headEnd type="none" w="med" len="med"/>
              <a:tailEnd type="none" w="med" len="med"/>
            </a:ln>
          </p:spPr>
        </p:sp>
        <p:sp>
          <p:nvSpPr>
            <p:cNvPr id="23675" name="Line 121"/>
            <p:cNvSpPr/>
            <p:nvPr/>
          </p:nvSpPr>
          <p:spPr>
            <a:xfrm>
              <a:off x="1437" y="3112"/>
              <a:ext cx="0" cy="109"/>
            </a:xfrm>
            <a:prstGeom prst="line">
              <a:avLst/>
            </a:prstGeom>
            <a:ln w="57150" cap="flat" cmpd="sng">
              <a:solidFill>
                <a:schemeClr val="tx1"/>
              </a:solidFill>
              <a:prstDash val="solid"/>
              <a:headEnd type="none" w="med" len="med"/>
              <a:tailEnd type="none" w="med" len="med"/>
            </a:ln>
          </p:spPr>
        </p:sp>
        <p:sp>
          <p:nvSpPr>
            <p:cNvPr id="23676" name="Line 122"/>
            <p:cNvSpPr/>
            <p:nvPr/>
          </p:nvSpPr>
          <p:spPr>
            <a:xfrm>
              <a:off x="1434" y="3271"/>
              <a:ext cx="0" cy="109"/>
            </a:xfrm>
            <a:prstGeom prst="line">
              <a:avLst/>
            </a:prstGeom>
            <a:ln w="57150" cap="flat" cmpd="sng">
              <a:solidFill>
                <a:schemeClr val="tx1"/>
              </a:solidFill>
              <a:prstDash val="solid"/>
              <a:headEnd type="none" w="med" len="med"/>
              <a:tailEnd type="none" w="med" len="med"/>
            </a:ln>
          </p:spPr>
        </p:sp>
        <p:sp>
          <p:nvSpPr>
            <p:cNvPr id="23677" name="Line 123"/>
            <p:cNvSpPr/>
            <p:nvPr/>
          </p:nvSpPr>
          <p:spPr>
            <a:xfrm>
              <a:off x="1431" y="3421"/>
              <a:ext cx="0" cy="109"/>
            </a:xfrm>
            <a:prstGeom prst="line">
              <a:avLst/>
            </a:prstGeom>
            <a:ln w="57150" cap="flat" cmpd="sng">
              <a:solidFill>
                <a:schemeClr val="tx1"/>
              </a:solidFill>
              <a:prstDash val="solid"/>
              <a:headEnd type="none" w="med" len="med"/>
              <a:tailEnd type="none" w="med" len="med"/>
            </a:ln>
          </p:spPr>
        </p:sp>
        <p:sp>
          <p:nvSpPr>
            <p:cNvPr id="23678" name="Line 124"/>
            <p:cNvSpPr/>
            <p:nvPr/>
          </p:nvSpPr>
          <p:spPr>
            <a:xfrm>
              <a:off x="1528" y="3185"/>
              <a:ext cx="0" cy="273"/>
            </a:xfrm>
            <a:prstGeom prst="line">
              <a:avLst/>
            </a:prstGeom>
            <a:ln w="57150" cap="flat" cmpd="sng">
              <a:solidFill>
                <a:schemeClr val="tx1"/>
              </a:solidFill>
              <a:prstDash val="solid"/>
              <a:headEnd type="none" w="med" len="med"/>
              <a:tailEnd type="none" w="med" len="med"/>
            </a:ln>
          </p:spPr>
        </p:sp>
        <p:sp>
          <p:nvSpPr>
            <p:cNvPr id="23679" name="Line 125"/>
            <p:cNvSpPr/>
            <p:nvPr/>
          </p:nvSpPr>
          <p:spPr>
            <a:xfrm>
              <a:off x="1528" y="3449"/>
              <a:ext cx="127" cy="0"/>
            </a:xfrm>
            <a:prstGeom prst="line">
              <a:avLst/>
            </a:prstGeom>
            <a:ln w="38100" cap="flat" cmpd="sng">
              <a:solidFill>
                <a:schemeClr val="tx1"/>
              </a:solidFill>
              <a:prstDash val="solid"/>
              <a:headEnd type="none" w="med" len="med"/>
              <a:tailEnd type="none" w="med" len="med"/>
            </a:ln>
          </p:spPr>
        </p:sp>
        <p:sp>
          <p:nvSpPr>
            <p:cNvPr id="23680" name="Line 126"/>
            <p:cNvSpPr/>
            <p:nvPr/>
          </p:nvSpPr>
          <p:spPr>
            <a:xfrm>
              <a:off x="1074" y="3158"/>
              <a:ext cx="345" cy="0"/>
            </a:xfrm>
            <a:prstGeom prst="line">
              <a:avLst/>
            </a:prstGeom>
            <a:ln w="38100" cap="flat" cmpd="sng">
              <a:solidFill>
                <a:schemeClr val="tx1"/>
              </a:solidFill>
              <a:prstDash val="solid"/>
              <a:headEnd type="none" w="med" len="med"/>
              <a:tailEnd type="none" w="med" len="med"/>
            </a:ln>
          </p:spPr>
        </p:sp>
        <p:sp>
          <p:nvSpPr>
            <p:cNvPr id="23681" name="Line 127"/>
            <p:cNvSpPr/>
            <p:nvPr/>
          </p:nvSpPr>
          <p:spPr>
            <a:xfrm>
              <a:off x="1274" y="3321"/>
              <a:ext cx="154" cy="0"/>
            </a:xfrm>
            <a:prstGeom prst="line">
              <a:avLst/>
            </a:prstGeom>
            <a:ln w="38100" cap="flat" cmpd="sng">
              <a:solidFill>
                <a:schemeClr val="tx1"/>
              </a:solidFill>
              <a:prstDash val="solid"/>
              <a:headEnd type="none" w="med" len="med"/>
              <a:tailEnd type="triangle" w="med" len="med"/>
            </a:ln>
          </p:spPr>
        </p:sp>
        <p:sp>
          <p:nvSpPr>
            <p:cNvPr id="23682" name="Line 128"/>
            <p:cNvSpPr/>
            <p:nvPr/>
          </p:nvSpPr>
          <p:spPr>
            <a:xfrm>
              <a:off x="1271" y="3479"/>
              <a:ext cx="145" cy="0"/>
            </a:xfrm>
            <a:prstGeom prst="line">
              <a:avLst/>
            </a:prstGeom>
            <a:ln w="38100" cap="flat" cmpd="sng">
              <a:solidFill>
                <a:schemeClr val="tx1"/>
              </a:solidFill>
              <a:prstDash val="solid"/>
              <a:headEnd type="none" w="med" len="med"/>
              <a:tailEnd type="none" w="med" len="med"/>
            </a:ln>
          </p:spPr>
        </p:sp>
        <p:sp>
          <p:nvSpPr>
            <p:cNvPr id="23683" name="Line 129"/>
            <p:cNvSpPr/>
            <p:nvPr/>
          </p:nvSpPr>
          <p:spPr>
            <a:xfrm>
              <a:off x="1655" y="3446"/>
              <a:ext cx="0" cy="364"/>
            </a:xfrm>
            <a:prstGeom prst="line">
              <a:avLst/>
            </a:prstGeom>
            <a:ln w="38100" cap="flat" cmpd="sng">
              <a:solidFill>
                <a:schemeClr val="tx1"/>
              </a:solidFill>
              <a:prstDash val="solid"/>
              <a:headEnd type="none" w="med" len="med"/>
              <a:tailEnd type="none" w="med" len="med"/>
            </a:ln>
          </p:spPr>
        </p:sp>
        <p:sp>
          <p:nvSpPr>
            <p:cNvPr id="23684" name="Line 130"/>
            <p:cNvSpPr/>
            <p:nvPr/>
          </p:nvSpPr>
          <p:spPr>
            <a:xfrm>
              <a:off x="1274" y="3476"/>
              <a:ext cx="0" cy="155"/>
            </a:xfrm>
            <a:prstGeom prst="line">
              <a:avLst/>
            </a:prstGeom>
            <a:ln w="38100" cap="flat" cmpd="sng">
              <a:solidFill>
                <a:schemeClr val="tx1"/>
              </a:solidFill>
              <a:prstDash val="solid"/>
              <a:headEnd type="none" w="med" len="med"/>
              <a:tailEnd type="none" w="med" len="med"/>
            </a:ln>
          </p:spPr>
        </p:sp>
        <p:sp>
          <p:nvSpPr>
            <p:cNvPr id="23685" name="Oval 131"/>
            <p:cNvSpPr/>
            <p:nvPr/>
          </p:nvSpPr>
          <p:spPr>
            <a:xfrm>
              <a:off x="1040" y="3113"/>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686" name="Line 132"/>
            <p:cNvSpPr/>
            <p:nvPr/>
          </p:nvSpPr>
          <p:spPr>
            <a:xfrm>
              <a:off x="1196" y="3634"/>
              <a:ext cx="164" cy="0"/>
            </a:xfrm>
            <a:prstGeom prst="line">
              <a:avLst/>
            </a:prstGeom>
            <a:ln w="76200" cap="flat" cmpd="sng">
              <a:solidFill>
                <a:schemeClr val="tx1"/>
              </a:solidFill>
              <a:prstDash val="solid"/>
              <a:headEnd type="none" w="med" len="med"/>
              <a:tailEnd type="none" w="med" len="med"/>
            </a:ln>
          </p:spPr>
        </p:sp>
        <p:sp>
          <p:nvSpPr>
            <p:cNvPr id="23687" name="Line 133"/>
            <p:cNvSpPr/>
            <p:nvPr/>
          </p:nvSpPr>
          <p:spPr>
            <a:xfrm>
              <a:off x="2217" y="3118"/>
              <a:ext cx="0" cy="109"/>
            </a:xfrm>
            <a:prstGeom prst="line">
              <a:avLst/>
            </a:prstGeom>
            <a:ln w="57150" cap="flat" cmpd="sng">
              <a:solidFill>
                <a:schemeClr val="tx1"/>
              </a:solidFill>
              <a:prstDash val="solid"/>
              <a:headEnd type="none" w="med" len="med"/>
              <a:tailEnd type="none" w="med" len="med"/>
            </a:ln>
          </p:spPr>
        </p:sp>
        <p:sp>
          <p:nvSpPr>
            <p:cNvPr id="23688" name="Line 134"/>
            <p:cNvSpPr/>
            <p:nvPr/>
          </p:nvSpPr>
          <p:spPr>
            <a:xfrm>
              <a:off x="2214" y="3277"/>
              <a:ext cx="0" cy="109"/>
            </a:xfrm>
            <a:prstGeom prst="line">
              <a:avLst/>
            </a:prstGeom>
            <a:ln w="57150" cap="flat" cmpd="sng">
              <a:solidFill>
                <a:schemeClr val="tx1"/>
              </a:solidFill>
              <a:prstDash val="solid"/>
              <a:headEnd type="none" w="med" len="med"/>
              <a:tailEnd type="none" w="med" len="med"/>
            </a:ln>
          </p:spPr>
        </p:sp>
        <p:sp>
          <p:nvSpPr>
            <p:cNvPr id="23689" name="Line 135"/>
            <p:cNvSpPr/>
            <p:nvPr/>
          </p:nvSpPr>
          <p:spPr>
            <a:xfrm>
              <a:off x="2211" y="3427"/>
              <a:ext cx="0" cy="109"/>
            </a:xfrm>
            <a:prstGeom prst="line">
              <a:avLst/>
            </a:prstGeom>
            <a:ln w="57150" cap="flat" cmpd="sng">
              <a:solidFill>
                <a:schemeClr val="tx1"/>
              </a:solidFill>
              <a:prstDash val="solid"/>
              <a:headEnd type="none" w="med" len="med"/>
              <a:tailEnd type="none" w="med" len="med"/>
            </a:ln>
          </p:spPr>
        </p:sp>
        <p:sp>
          <p:nvSpPr>
            <p:cNvPr id="23690" name="Line 136"/>
            <p:cNvSpPr/>
            <p:nvPr/>
          </p:nvSpPr>
          <p:spPr>
            <a:xfrm>
              <a:off x="2308" y="3191"/>
              <a:ext cx="0" cy="273"/>
            </a:xfrm>
            <a:prstGeom prst="line">
              <a:avLst/>
            </a:prstGeom>
            <a:ln w="57150" cap="flat" cmpd="sng">
              <a:solidFill>
                <a:schemeClr val="tx1"/>
              </a:solidFill>
              <a:prstDash val="solid"/>
              <a:headEnd type="none" w="med" len="med"/>
              <a:tailEnd type="none" w="med" len="med"/>
            </a:ln>
          </p:spPr>
        </p:sp>
        <p:sp>
          <p:nvSpPr>
            <p:cNvPr id="23691" name="Line 137"/>
            <p:cNvSpPr/>
            <p:nvPr/>
          </p:nvSpPr>
          <p:spPr>
            <a:xfrm>
              <a:off x="2308" y="3455"/>
              <a:ext cx="127" cy="0"/>
            </a:xfrm>
            <a:prstGeom prst="line">
              <a:avLst/>
            </a:prstGeom>
            <a:ln w="38100" cap="flat" cmpd="sng">
              <a:solidFill>
                <a:schemeClr val="tx1"/>
              </a:solidFill>
              <a:prstDash val="solid"/>
              <a:headEnd type="none" w="med" len="med"/>
              <a:tailEnd type="none" w="med" len="med"/>
            </a:ln>
          </p:spPr>
        </p:sp>
        <p:sp>
          <p:nvSpPr>
            <p:cNvPr id="23692" name="Line 138"/>
            <p:cNvSpPr/>
            <p:nvPr/>
          </p:nvSpPr>
          <p:spPr>
            <a:xfrm>
              <a:off x="1854" y="3164"/>
              <a:ext cx="345" cy="0"/>
            </a:xfrm>
            <a:prstGeom prst="line">
              <a:avLst/>
            </a:prstGeom>
            <a:ln w="38100" cap="flat" cmpd="sng">
              <a:solidFill>
                <a:schemeClr val="tx1"/>
              </a:solidFill>
              <a:prstDash val="solid"/>
              <a:headEnd type="none" w="med" len="med"/>
              <a:tailEnd type="none" w="med" len="med"/>
            </a:ln>
          </p:spPr>
        </p:sp>
        <p:sp>
          <p:nvSpPr>
            <p:cNvPr id="23693" name="Line 139"/>
            <p:cNvSpPr/>
            <p:nvPr/>
          </p:nvSpPr>
          <p:spPr>
            <a:xfrm>
              <a:off x="2054" y="3327"/>
              <a:ext cx="154" cy="0"/>
            </a:xfrm>
            <a:prstGeom prst="line">
              <a:avLst/>
            </a:prstGeom>
            <a:ln w="38100" cap="flat" cmpd="sng">
              <a:solidFill>
                <a:schemeClr val="tx1"/>
              </a:solidFill>
              <a:prstDash val="solid"/>
              <a:headEnd type="none" w="med" len="med"/>
              <a:tailEnd type="triangle" w="med" len="med"/>
            </a:ln>
          </p:spPr>
        </p:sp>
        <p:sp>
          <p:nvSpPr>
            <p:cNvPr id="23694" name="Line 140"/>
            <p:cNvSpPr/>
            <p:nvPr/>
          </p:nvSpPr>
          <p:spPr>
            <a:xfrm>
              <a:off x="2051" y="3485"/>
              <a:ext cx="145" cy="0"/>
            </a:xfrm>
            <a:prstGeom prst="line">
              <a:avLst/>
            </a:prstGeom>
            <a:ln w="38100" cap="flat" cmpd="sng">
              <a:solidFill>
                <a:schemeClr val="tx1"/>
              </a:solidFill>
              <a:prstDash val="solid"/>
              <a:headEnd type="none" w="med" len="med"/>
              <a:tailEnd type="none" w="med" len="med"/>
            </a:ln>
          </p:spPr>
        </p:sp>
        <p:sp>
          <p:nvSpPr>
            <p:cNvPr id="23695" name="Line 141"/>
            <p:cNvSpPr/>
            <p:nvPr/>
          </p:nvSpPr>
          <p:spPr>
            <a:xfrm>
              <a:off x="2435" y="3452"/>
              <a:ext cx="0" cy="364"/>
            </a:xfrm>
            <a:prstGeom prst="line">
              <a:avLst/>
            </a:prstGeom>
            <a:ln w="38100" cap="flat" cmpd="sng">
              <a:solidFill>
                <a:schemeClr val="tx1"/>
              </a:solidFill>
              <a:prstDash val="solid"/>
              <a:headEnd type="none" w="med" len="med"/>
              <a:tailEnd type="none" w="med" len="med"/>
            </a:ln>
          </p:spPr>
        </p:sp>
        <p:sp>
          <p:nvSpPr>
            <p:cNvPr id="23696" name="Line 142"/>
            <p:cNvSpPr/>
            <p:nvPr/>
          </p:nvSpPr>
          <p:spPr>
            <a:xfrm>
              <a:off x="2054" y="3482"/>
              <a:ext cx="0" cy="155"/>
            </a:xfrm>
            <a:prstGeom prst="line">
              <a:avLst/>
            </a:prstGeom>
            <a:ln w="38100" cap="flat" cmpd="sng">
              <a:solidFill>
                <a:schemeClr val="tx1"/>
              </a:solidFill>
              <a:prstDash val="solid"/>
              <a:headEnd type="none" w="med" len="med"/>
              <a:tailEnd type="none" w="med" len="med"/>
            </a:ln>
          </p:spPr>
        </p:sp>
        <p:sp>
          <p:nvSpPr>
            <p:cNvPr id="23697" name="Oval 143"/>
            <p:cNvSpPr/>
            <p:nvPr/>
          </p:nvSpPr>
          <p:spPr>
            <a:xfrm>
              <a:off x="1820" y="3119"/>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698" name="Line 144"/>
            <p:cNvSpPr/>
            <p:nvPr/>
          </p:nvSpPr>
          <p:spPr>
            <a:xfrm>
              <a:off x="1976" y="3640"/>
              <a:ext cx="164" cy="0"/>
            </a:xfrm>
            <a:prstGeom prst="line">
              <a:avLst/>
            </a:prstGeom>
            <a:ln w="76200" cap="flat" cmpd="sng">
              <a:solidFill>
                <a:schemeClr val="tx1"/>
              </a:solidFill>
              <a:prstDash val="solid"/>
              <a:headEnd type="none" w="med" len="med"/>
              <a:tailEnd type="none" w="med" len="med"/>
            </a:ln>
          </p:spPr>
        </p:sp>
        <p:sp>
          <p:nvSpPr>
            <p:cNvPr id="23699" name="Line 145"/>
            <p:cNvSpPr/>
            <p:nvPr/>
          </p:nvSpPr>
          <p:spPr>
            <a:xfrm>
              <a:off x="2979" y="3124"/>
              <a:ext cx="0" cy="109"/>
            </a:xfrm>
            <a:prstGeom prst="line">
              <a:avLst/>
            </a:prstGeom>
            <a:ln w="57150" cap="flat" cmpd="sng">
              <a:solidFill>
                <a:schemeClr val="tx1"/>
              </a:solidFill>
              <a:prstDash val="solid"/>
              <a:headEnd type="none" w="med" len="med"/>
              <a:tailEnd type="none" w="med" len="med"/>
            </a:ln>
          </p:spPr>
        </p:sp>
        <p:sp>
          <p:nvSpPr>
            <p:cNvPr id="23700" name="Line 146"/>
            <p:cNvSpPr/>
            <p:nvPr/>
          </p:nvSpPr>
          <p:spPr>
            <a:xfrm>
              <a:off x="2976" y="3283"/>
              <a:ext cx="0" cy="109"/>
            </a:xfrm>
            <a:prstGeom prst="line">
              <a:avLst/>
            </a:prstGeom>
            <a:ln w="57150" cap="flat" cmpd="sng">
              <a:solidFill>
                <a:schemeClr val="tx1"/>
              </a:solidFill>
              <a:prstDash val="solid"/>
              <a:headEnd type="none" w="med" len="med"/>
              <a:tailEnd type="none" w="med" len="med"/>
            </a:ln>
          </p:spPr>
        </p:sp>
        <p:sp>
          <p:nvSpPr>
            <p:cNvPr id="23701" name="Line 147"/>
            <p:cNvSpPr/>
            <p:nvPr/>
          </p:nvSpPr>
          <p:spPr>
            <a:xfrm>
              <a:off x="2973" y="3433"/>
              <a:ext cx="0" cy="109"/>
            </a:xfrm>
            <a:prstGeom prst="line">
              <a:avLst/>
            </a:prstGeom>
            <a:ln w="57150" cap="flat" cmpd="sng">
              <a:solidFill>
                <a:schemeClr val="tx1"/>
              </a:solidFill>
              <a:prstDash val="solid"/>
              <a:headEnd type="none" w="med" len="med"/>
              <a:tailEnd type="none" w="med" len="med"/>
            </a:ln>
          </p:spPr>
        </p:sp>
        <p:sp>
          <p:nvSpPr>
            <p:cNvPr id="23702" name="Line 148"/>
            <p:cNvSpPr/>
            <p:nvPr/>
          </p:nvSpPr>
          <p:spPr>
            <a:xfrm>
              <a:off x="3070" y="3197"/>
              <a:ext cx="0" cy="273"/>
            </a:xfrm>
            <a:prstGeom prst="line">
              <a:avLst/>
            </a:prstGeom>
            <a:ln w="57150" cap="flat" cmpd="sng">
              <a:solidFill>
                <a:schemeClr val="tx1"/>
              </a:solidFill>
              <a:prstDash val="solid"/>
              <a:headEnd type="none" w="med" len="med"/>
              <a:tailEnd type="none" w="med" len="med"/>
            </a:ln>
          </p:spPr>
        </p:sp>
        <p:sp>
          <p:nvSpPr>
            <p:cNvPr id="23703" name="Line 149"/>
            <p:cNvSpPr/>
            <p:nvPr/>
          </p:nvSpPr>
          <p:spPr>
            <a:xfrm>
              <a:off x="3070" y="3461"/>
              <a:ext cx="127" cy="0"/>
            </a:xfrm>
            <a:prstGeom prst="line">
              <a:avLst/>
            </a:prstGeom>
            <a:ln w="38100" cap="flat" cmpd="sng">
              <a:solidFill>
                <a:schemeClr val="tx1"/>
              </a:solidFill>
              <a:prstDash val="solid"/>
              <a:headEnd type="none" w="med" len="med"/>
              <a:tailEnd type="none" w="med" len="med"/>
            </a:ln>
          </p:spPr>
        </p:sp>
        <p:sp>
          <p:nvSpPr>
            <p:cNvPr id="23704" name="Line 150"/>
            <p:cNvSpPr/>
            <p:nvPr/>
          </p:nvSpPr>
          <p:spPr>
            <a:xfrm>
              <a:off x="2616" y="3170"/>
              <a:ext cx="345" cy="0"/>
            </a:xfrm>
            <a:prstGeom prst="line">
              <a:avLst/>
            </a:prstGeom>
            <a:ln w="38100" cap="flat" cmpd="sng">
              <a:solidFill>
                <a:schemeClr val="tx1"/>
              </a:solidFill>
              <a:prstDash val="solid"/>
              <a:headEnd type="none" w="med" len="med"/>
              <a:tailEnd type="none" w="med" len="med"/>
            </a:ln>
          </p:spPr>
        </p:sp>
        <p:sp>
          <p:nvSpPr>
            <p:cNvPr id="23705" name="Line 151"/>
            <p:cNvSpPr/>
            <p:nvPr/>
          </p:nvSpPr>
          <p:spPr>
            <a:xfrm>
              <a:off x="2816" y="3333"/>
              <a:ext cx="154" cy="0"/>
            </a:xfrm>
            <a:prstGeom prst="line">
              <a:avLst/>
            </a:prstGeom>
            <a:ln w="38100" cap="flat" cmpd="sng">
              <a:solidFill>
                <a:schemeClr val="tx1"/>
              </a:solidFill>
              <a:prstDash val="solid"/>
              <a:headEnd type="none" w="med" len="med"/>
              <a:tailEnd type="triangle" w="med" len="med"/>
            </a:ln>
          </p:spPr>
        </p:sp>
        <p:sp>
          <p:nvSpPr>
            <p:cNvPr id="23706" name="Line 152"/>
            <p:cNvSpPr/>
            <p:nvPr/>
          </p:nvSpPr>
          <p:spPr>
            <a:xfrm>
              <a:off x="2813" y="3491"/>
              <a:ext cx="145" cy="0"/>
            </a:xfrm>
            <a:prstGeom prst="line">
              <a:avLst/>
            </a:prstGeom>
            <a:ln w="38100" cap="flat" cmpd="sng">
              <a:solidFill>
                <a:schemeClr val="tx1"/>
              </a:solidFill>
              <a:prstDash val="solid"/>
              <a:headEnd type="none" w="med" len="med"/>
              <a:tailEnd type="none" w="med" len="med"/>
            </a:ln>
          </p:spPr>
        </p:sp>
        <p:sp>
          <p:nvSpPr>
            <p:cNvPr id="23707" name="Line 153"/>
            <p:cNvSpPr/>
            <p:nvPr/>
          </p:nvSpPr>
          <p:spPr>
            <a:xfrm>
              <a:off x="3197" y="3458"/>
              <a:ext cx="0" cy="364"/>
            </a:xfrm>
            <a:prstGeom prst="line">
              <a:avLst/>
            </a:prstGeom>
            <a:ln w="38100" cap="flat" cmpd="sng">
              <a:solidFill>
                <a:schemeClr val="tx1"/>
              </a:solidFill>
              <a:prstDash val="solid"/>
              <a:headEnd type="none" w="med" len="med"/>
              <a:tailEnd type="none" w="med" len="med"/>
            </a:ln>
          </p:spPr>
        </p:sp>
        <p:sp>
          <p:nvSpPr>
            <p:cNvPr id="23708" name="Line 154"/>
            <p:cNvSpPr/>
            <p:nvPr/>
          </p:nvSpPr>
          <p:spPr>
            <a:xfrm>
              <a:off x="2816" y="3488"/>
              <a:ext cx="0" cy="155"/>
            </a:xfrm>
            <a:prstGeom prst="line">
              <a:avLst/>
            </a:prstGeom>
            <a:ln w="38100" cap="flat" cmpd="sng">
              <a:solidFill>
                <a:schemeClr val="tx1"/>
              </a:solidFill>
              <a:prstDash val="solid"/>
              <a:headEnd type="none" w="med" len="med"/>
              <a:tailEnd type="none" w="med" len="med"/>
            </a:ln>
          </p:spPr>
        </p:sp>
        <p:sp>
          <p:nvSpPr>
            <p:cNvPr id="23709" name="Oval 155"/>
            <p:cNvSpPr/>
            <p:nvPr/>
          </p:nvSpPr>
          <p:spPr>
            <a:xfrm>
              <a:off x="2582" y="3125"/>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10" name="Line 156"/>
            <p:cNvSpPr/>
            <p:nvPr/>
          </p:nvSpPr>
          <p:spPr>
            <a:xfrm>
              <a:off x="2738" y="3646"/>
              <a:ext cx="164" cy="0"/>
            </a:xfrm>
            <a:prstGeom prst="line">
              <a:avLst/>
            </a:prstGeom>
            <a:ln w="76200" cap="flat" cmpd="sng">
              <a:solidFill>
                <a:schemeClr val="tx1"/>
              </a:solidFill>
              <a:prstDash val="solid"/>
              <a:headEnd type="none" w="med" len="med"/>
              <a:tailEnd type="none" w="med" len="med"/>
            </a:ln>
          </p:spPr>
        </p:sp>
        <p:sp>
          <p:nvSpPr>
            <p:cNvPr id="23711" name="Oval 157"/>
            <p:cNvSpPr/>
            <p:nvPr/>
          </p:nvSpPr>
          <p:spPr>
            <a:xfrm>
              <a:off x="3351" y="150"/>
              <a:ext cx="73" cy="64"/>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12" name="Line 158"/>
            <p:cNvSpPr/>
            <p:nvPr/>
          </p:nvSpPr>
          <p:spPr>
            <a:xfrm>
              <a:off x="3754" y="1896"/>
              <a:ext cx="0" cy="109"/>
            </a:xfrm>
            <a:prstGeom prst="line">
              <a:avLst/>
            </a:prstGeom>
            <a:ln w="57150" cap="flat" cmpd="sng">
              <a:solidFill>
                <a:schemeClr val="tx1"/>
              </a:solidFill>
              <a:prstDash val="solid"/>
              <a:headEnd type="none" w="med" len="med"/>
              <a:tailEnd type="none" w="med" len="med"/>
            </a:ln>
          </p:spPr>
        </p:sp>
        <p:sp>
          <p:nvSpPr>
            <p:cNvPr id="23713" name="Line 159"/>
            <p:cNvSpPr/>
            <p:nvPr/>
          </p:nvSpPr>
          <p:spPr>
            <a:xfrm flipV="1">
              <a:off x="745" y="1528"/>
              <a:ext cx="3527" cy="1"/>
            </a:xfrm>
            <a:prstGeom prst="line">
              <a:avLst/>
            </a:prstGeom>
            <a:ln w="38100" cap="flat" cmpd="sng">
              <a:solidFill>
                <a:schemeClr val="tx1"/>
              </a:solidFill>
              <a:prstDash val="solid"/>
              <a:headEnd type="none" w="med" len="med"/>
              <a:tailEnd type="none" w="med" len="med"/>
            </a:ln>
          </p:spPr>
        </p:sp>
        <p:sp>
          <p:nvSpPr>
            <p:cNvPr id="23714" name="Line 160"/>
            <p:cNvSpPr/>
            <p:nvPr/>
          </p:nvSpPr>
          <p:spPr>
            <a:xfrm flipV="1">
              <a:off x="769" y="2272"/>
              <a:ext cx="3527" cy="1"/>
            </a:xfrm>
            <a:prstGeom prst="line">
              <a:avLst/>
            </a:prstGeom>
            <a:ln w="38100" cap="flat" cmpd="sng">
              <a:solidFill>
                <a:schemeClr val="tx1"/>
              </a:solidFill>
              <a:prstDash val="solid"/>
              <a:headEnd type="none" w="med" len="med"/>
              <a:tailEnd type="none" w="med" len="med"/>
            </a:ln>
          </p:spPr>
        </p:sp>
        <p:sp>
          <p:nvSpPr>
            <p:cNvPr id="23715" name="Line 161"/>
            <p:cNvSpPr/>
            <p:nvPr/>
          </p:nvSpPr>
          <p:spPr>
            <a:xfrm flipV="1">
              <a:off x="739" y="3034"/>
              <a:ext cx="3527" cy="1"/>
            </a:xfrm>
            <a:prstGeom prst="line">
              <a:avLst/>
            </a:prstGeom>
            <a:ln w="38100" cap="flat" cmpd="sng">
              <a:solidFill>
                <a:schemeClr val="tx1"/>
              </a:solidFill>
              <a:prstDash val="solid"/>
              <a:headEnd type="none" w="med" len="med"/>
              <a:tailEnd type="none" w="med" len="med"/>
            </a:ln>
          </p:spPr>
        </p:sp>
        <p:sp>
          <p:nvSpPr>
            <p:cNvPr id="23716" name="Line 162"/>
            <p:cNvSpPr/>
            <p:nvPr/>
          </p:nvSpPr>
          <p:spPr>
            <a:xfrm flipV="1">
              <a:off x="763" y="3814"/>
              <a:ext cx="3527" cy="1"/>
            </a:xfrm>
            <a:prstGeom prst="line">
              <a:avLst/>
            </a:prstGeom>
            <a:ln w="38100" cap="flat" cmpd="sng">
              <a:solidFill>
                <a:schemeClr val="tx1"/>
              </a:solidFill>
              <a:prstDash val="solid"/>
              <a:headEnd type="none" w="med" len="med"/>
              <a:tailEnd type="none" w="med" len="med"/>
            </a:ln>
          </p:spPr>
        </p:sp>
        <p:sp>
          <p:nvSpPr>
            <p:cNvPr id="23717" name="Line 163"/>
            <p:cNvSpPr/>
            <p:nvPr/>
          </p:nvSpPr>
          <p:spPr>
            <a:xfrm>
              <a:off x="1073" y="810"/>
              <a:ext cx="0" cy="3145"/>
            </a:xfrm>
            <a:prstGeom prst="line">
              <a:avLst/>
            </a:prstGeom>
            <a:ln w="38100" cap="flat" cmpd="sng">
              <a:solidFill>
                <a:schemeClr val="tx1"/>
              </a:solidFill>
              <a:prstDash val="solid"/>
              <a:headEnd type="none" w="med" len="med"/>
              <a:tailEnd type="none" w="med" len="med"/>
            </a:ln>
          </p:spPr>
        </p:sp>
        <p:sp>
          <p:nvSpPr>
            <p:cNvPr id="23718" name="Line 164"/>
            <p:cNvSpPr/>
            <p:nvPr/>
          </p:nvSpPr>
          <p:spPr>
            <a:xfrm>
              <a:off x="1858" y="816"/>
              <a:ext cx="0" cy="3145"/>
            </a:xfrm>
            <a:prstGeom prst="line">
              <a:avLst/>
            </a:prstGeom>
            <a:ln w="38100" cap="flat" cmpd="sng">
              <a:solidFill>
                <a:schemeClr val="tx1"/>
              </a:solidFill>
              <a:prstDash val="solid"/>
              <a:headEnd type="none" w="med" len="med"/>
              <a:tailEnd type="none" w="med" len="med"/>
            </a:ln>
          </p:spPr>
        </p:sp>
        <p:sp>
          <p:nvSpPr>
            <p:cNvPr id="23719" name="Line 165"/>
            <p:cNvSpPr/>
            <p:nvPr/>
          </p:nvSpPr>
          <p:spPr>
            <a:xfrm>
              <a:off x="2617" y="812"/>
              <a:ext cx="0" cy="3145"/>
            </a:xfrm>
            <a:prstGeom prst="line">
              <a:avLst/>
            </a:prstGeom>
            <a:ln w="38100" cap="flat" cmpd="sng">
              <a:solidFill>
                <a:schemeClr val="tx1"/>
              </a:solidFill>
              <a:prstDash val="solid"/>
              <a:headEnd type="none" w="med" len="med"/>
              <a:tailEnd type="none" w="med" len="med"/>
            </a:ln>
          </p:spPr>
        </p:sp>
        <p:sp>
          <p:nvSpPr>
            <p:cNvPr id="23720" name="Line 166"/>
            <p:cNvSpPr/>
            <p:nvPr/>
          </p:nvSpPr>
          <p:spPr>
            <a:xfrm>
              <a:off x="3385" y="809"/>
              <a:ext cx="0" cy="3145"/>
            </a:xfrm>
            <a:prstGeom prst="line">
              <a:avLst/>
            </a:prstGeom>
            <a:ln w="38100" cap="flat" cmpd="sng">
              <a:solidFill>
                <a:schemeClr val="tx1"/>
              </a:solidFill>
              <a:prstDash val="solid"/>
              <a:headEnd type="none" w="med" len="med"/>
              <a:tailEnd type="none" w="med" len="med"/>
            </a:ln>
          </p:spPr>
        </p:sp>
        <p:sp>
          <p:nvSpPr>
            <p:cNvPr id="23721" name="Line 167"/>
            <p:cNvSpPr/>
            <p:nvPr/>
          </p:nvSpPr>
          <p:spPr>
            <a:xfrm>
              <a:off x="1064" y="175"/>
              <a:ext cx="2954" cy="9"/>
            </a:xfrm>
            <a:prstGeom prst="line">
              <a:avLst/>
            </a:prstGeom>
            <a:ln w="38100" cap="flat" cmpd="sng">
              <a:solidFill>
                <a:schemeClr val="tx1"/>
              </a:solidFill>
              <a:prstDash val="solid"/>
              <a:headEnd type="none" w="med" len="med"/>
              <a:tailEnd type="none" w="med" len="med"/>
            </a:ln>
          </p:spPr>
        </p:sp>
        <p:sp>
          <p:nvSpPr>
            <p:cNvPr id="23722" name="Oval 168"/>
            <p:cNvSpPr/>
            <p:nvPr/>
          </p:nvSpPr>
          <p:spPr>
            <a:xfrm>
              <a:off x="2403" y="1482"/>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23" name="Oval 169"/>
            <p:cNvSpPr/>
            <p:nvPr/>
          </p:nvSpPr>
          <p:spPr>
            <a:xfrm>
              <a:off x="3935" y="1487"/>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24" name="Oval 170"/>
            <p:cNvSpPr/>
            <p:nvPr/>
          </p:nvSpPr>
          <p:spPr>
            <a:xfrm>
              <a:off x="3931" y="2229"/>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25" name="Oval 171"/>
            <p:cNvSpPr/>
            <p:nvPr/>
          </p:nvSpPr>
          <p:spPr>
            <a:xfrm>
              <a:off x="3163" y="2225"/>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26" name="Oval 172"/>
            <p:cNvSpPr/>
            <p:nvPr/>
          </p:nvSpPr>
          <p:spPr>
            <a:xfrm>
              <a:off x="1631" y="2230"/>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27" name="Oval 173"/>
            <p:cNvSpPr/>
            <p:nvPr/>
          </p:nvSpPr>
          <p:spPr>
            <a:xfrm>
              <a:off x="2391" y="2989"/>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28" name="Oval 174"/>
            <p:cNvSpPr/>
            <p:nvPr/>
          </p:nvSpPr>
          <p:spPr>
            <a:xfrm flipV="1">
              <a:off x="1614" y="3791"/>
              <a:ext cx="82" cy="75"/>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29" name="Oval 175"/>
            <p:cNvSpPr/>
            <p:nvPr/>
          </p:nvSpPr>
          <p:spPr>
            <a:xfrm>
              <a:off x="2401" y="3781"/>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30" name="Oval 176"/>
            <p:cNvSpPr/>
            <p:nvPr/>
          </p:nvSpPr>
          <p:spPr>
            <a:xfrm>
              <a:off x="3170" y="3768"/>
              <a:ext cx="6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31" name="Oval 177"/>
            <p:cNvSpPr/>
            <p:nvPr/>
          </p:nvSpPr>
          <p:spPr>
            <a:xfrm>
              <a:off x="2956" y="156"/>
              <a:ext cx="8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32" name="Oval 178"/>
            <p:cNvSpPr/>
            <p:nvPr/>
          </p:nvSpPr>
          <p:spPr>
            <a:xfrm>
              <a:off x="1816" y="147"/>
              <a:ext cx="67" cy="65"/>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33" name="Oval 179"/>
            <p:cNvSpPr/>
            <p:nvPr/>
          </p:nvSpPr>
          <p:spPr>
            <a:xfrm>
              <a:off x="3718" y="144"/>
              <a:ext cx="8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34" name="Oval 180"/>
            <p:cNvSpPr/>
            <p:nvPr/>
          </p:nvSpPr>
          <p:spPr>
            <a:xfrm>
              <a:off x="3976" y="150"/>
              <a:ext cx="84"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3735" name="Text Box 181"/>
            <p:cNvSpPr txBox="1"/>
            <p:nvPr/>
          </p:nvSpPr>
          <p:spPr>
            <a:xfrm>
              <a:off x="4106" y="40"/>
              <a:ext cx="617" cy="312"/>
            </a:xfrm>
            <a:prstGeom prst="rect">
              <a:avLst/>
            </a:prstGeom>
            <a:noFill/>
            <a:ln w="9525">
              <a:noFill/>
            </a:ln>
          </p:spPr>
          <p:txBody>
            <a:bodyPr>
              <a:spAutoFit/>
            </a:bodyPr>
            <a:p>
              <a:pPr>
                <a:spcBef>
                  <a:spcPct val="50000"/>
                </a:spcBef>
              </a:pPr>
              <a:r>
                <a:rPr lang="en-US" altLang="zh-CN" i="1" dirty="0">
                  <a:solidFill>
                    <a:srgbClr val="000000"/>
                  </a:solidFill>
                  <a:latin typeface="Times New Roman" panose="02020603050405020304" pitchFamily="18" charset="0"/>
                  <a:ea typeface="楷体_GB2312" panose="02010609030101010101" pitchFamily="49" charset="-122"/>
                </a:rPr>
                <a:t>+V</a:t>
              </a:r>
              <a:r>
                <a:rPr lang="en-US" altLang="zh-CN" i="1" baseline="-25000" dirty="0">
                  <a:solidFill>
                    <a:srgbClr val="000000"/>
                  </a:solidFill>
                  <a:latin typeface="Times New Roman" panose="02020603050405020304" pitchFamily="18" charset="0"/>
                  <a:ea typeface="楷体_GB2312" panose="02010609030101010101" pitchFamily="49" charset="-122"/>
                </a:rPr>
                <a:t>CC</a:t>
              </a:r>
              <a:endParaRPr lang="en-US" altLang="zh-CN" i="1" dirty="0">
                <a:solidFill>
                  <a:srgbClr val="000000"/>
                </a:solidFill>
                <a:latin typeface="Times New Roman" panose="02020603050405020304" pitchFamily="18" charset="0"/>
                <a:ea typeface="楷体_GB2312" panose="02010609030101010101" pitchFamily="49" charset="-122"/>
              </a:endParaRPr>
            </a:p>
          </p:txBody>
        </p:sp>
        <p:sp>
          <p:nvSpPr>
            <p:cNvPr id="23736" name="Text Box 182"/>
            <p:cNvSpPr txBox="1"/>
            <p:nvPr/>
          </p:nvSpPr>
          <p:spPr>
            <a:xfrm>
              <a:off x="4365" y="1380"/>
              <a:ext cx="562" cy="312"/>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W</a:t>
              </a:r>
              <a:r>
                <a:rPr lang="en-US" altLang="zh-CN" i="1" baseline="-25000" dirty="0">
                  <a:latin typeface="Times New Roman" panose="02020603050405020304" pitchFamily="18" charset="0"/>
                  <a:ea typeface="楷体_GB2312" panose="02010609030101010101" pitchFamily="49" charset="-122"/>
                </a:rPr>
                <a:t>3</a:t>
              </a:r>
              <a:endParaRPr lang="en-US" altLang="zh-CN" i="1" dirty="0">
                <a:latin typeface="Times New Roman" panose="02020603050405020304" pitchFamily="18" charset="0"/>
                <a:ea typeface="楷体_GB2312" panose="02010609030101010101" pitchFamily="49" charset="-122"/>
              </a:endParaRPr>
            </a:p>
          </p:txBody>
        </p:sp>
        <p:sp>
          <p:nvSpPr>
            <p:cNvPr id="23737" name="Text Box 183"/>
            <p:cNvSpPr txBox="1"/>
            <p:nvPr/>
          </p:nvSpPr>
          <p:spPr>
            <a:xfrm>
              <a:off x="4350" y="3675"/>
              <a:ext cx="565" cy="311"/>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W</a:t>
              </a:r>
              <a:r>
                <a:rPr lang="en-US" altLang="zh-CN" i="1" baseline="-25000" dirty="0">
                  <a:latin typeface="Times New Roman" panose="02020603050405020304" pitchFamily="18" charset="0"/>
                  <a:ea typeface="楷体_GB2312" panose="02010609030101010101" pitchFamily="49" charset="-122"/>
                </a:rPr>
                <a:t>0</a:t>
              </a:r>
              <a:endParaRPr lang="en-US" altLang="zh-CN" i="1" dirty="0">
                <a:latin typeface="Times New Roman" panose="02020603050405020304" pitchFamily="18" charset="0"/>
                <a:ea typeface="楷体_GB2312" panose="02010609030101010101" pitchFamily="49" charset="-122"/>
              </a:endParaRPr>
            </a:p>
          </p:txBody>
        </p:sp>
        <p:sp>
          <p:nvSpPr>
            <p:cNvPr id="23738" name="Text Box 184"/>
            <p:cNvSpPr txBox="1"/>
            <p:nvPr/>
          </p:nvSpPr>
          <p:spPr>
            <a:xfrm>
              <a:off x="4374" y="2899"/>
              <a:ext cx="563" cy="312"/>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W</a:t>
              </a:r>
              <a:r>
                <a:rPr lang="en-US" altLang="zh-CN" i="1" baseline="-25000" dirty="0">
                  <a:latin typeface="Times New Roman" panose="02020603050405020304" pitchFamily="18" charset="0"/>
                  <a:ea typeface="楷体_GB2312" panose="02010609030101010101" pitchFamily="49" charset="-122"/>
                </a:rPr>
                <a:t>1</a:t>
              </a:r>
              <a:endParaRPr lang="en-US" altLang="zh-CN" i="1" dirty="0">
                <a:latin typeface="Times New Roman" panose="02020603050405020304" pitchFamily="18" charset="0"/>
                <a:ea typeface="楷体_GB2312" panose="02010609030101010101" pitchFamily="49" charset="-122"/>
              </a:endParaRPr>
            </a:p>
          </p:txBody>
        </p:sp>
        <p:sp>
          <p:nvSpPr>
            <p:cNvPr id="23739" name="Text Box 185"/>
            <p:cNvSpPr txBox="1"/>
            <p:nvPr/>
          </p:nvSpPr>
          <p:spPr>
            <a:xfrm>
              <a:off x="4379" y="2122"/>
              <a:ext cx="564" cy="312"/>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W</a:t>
              </a:r>
              <a:r>
                <a:rPr lang="en-US" altLang="zh-CN" i="1" baseline="-25000" dirty="0">
                  <a:latin typeface="Times New Roman" panose="02020603050405020304" pitchFamily="18" charset="0"/>
                  <a:ea typeface="楷体_GB2312" panose="02010609030101010101" pitchFamily="49" charset="-122"/>
                </a:rPr>
                <a:t>2</a:t>
              </a:r>
              <a:endParaRPr lang="en-US" altLang="zh-CN" i="1" dirty="0">
                <a:latin typeface="Times New Roman" panose="02020603050405020304" pitchFamily="18" charset="0"/>
                <a:ea typeface="楷体_GB2312" panose="02010609030101010101" pitchFamily="49" charset="-122"/>
              </a:endParaRPr>
            </a:p>
          </p:txBody>
        </p:sp>
        <p:sp>
          <p:nvSpPr>
            <p:cNvPr id="23740" name="Text Box 186"/>
            <p:cNvSpPr txBox="1"/>
            <p:nvPr/>
          </p:nvSpPr>
          <p:spPr>
            <a:xfrm>
              <a:off x="3434" y="3960"/>
              <a:ext cx="564" cy="312"/>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D</a:t>
              </a:r>
              <a:r>
                <a:rPr lang="en-US" altLang="zh-CN" i="1" baseline="-25000" dirty="0">
                  <a:latin typeface="Times New Roman" panose="02020603050405020304" pitchFamily="18" charset="0"/>
                  <a:ea typeface="楷体_GB2312" panose="02010609030101010101" pitchFamily="49" charset="-122"/>
                </a:rPr>
                <a:t>0</a:t>
              </a:r>
              <a:endParaRPr lang="en-US" altLang="zh-CN" i="1" dirty="0">
                <a:latin typeface="Times New Roman" panose="02020603050405020304" pitchFamily="18" charset="0"/>
                <a:ea typeface="楷体_GB2312" panose="02010609030101010101" pitchFamily="49" charset="-122"/>
              </a:endParaRPr>
            </a:p>
          </p:txBody>
        </p:sp>
        <p:sp>
          <p:nvSpPr>
            <p:cNvPr id="23741" name="Text Box 187"/>
            <p:cNvSpPr txBox="1"/>
            <p:nvPr/>
          </p:nvSpPr>
          <p:spPr>
            <a:xfrm>
              <a:off x="2643" y="3965"/>
              <a:ext cx="563" cy="312"/>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D</a:t>
              </a:r>
              <a:r>
                <a:rPr lang="en-US" altLang="zh-CN" i="1" baseline="-25000" dirty="0">
                  <a:latin typeface="Times New Roman" panose="02020603050405020304" pitchFamily="18" charset="0"/>
                  <a:ea typeface="楷体_GB2312" panose="02010609030101010101" pitchFamily="49" charset="-122"/>
                </a:rPr>
                <a:t>1</a:t>
              </a:r>
              <a:endParaRPr lang="en-US" altLang="zh-CN" i="1" dirty="0">
                <a:latin typeface="Times New Roman" panose="02020603050405020304" pitchFamily="18" charset="0"/>
                <a:ea typeface="楷体_GB2312" panose="02010609030101010101" pitchFamily="49" charset="-122"/>
              </a:endParaRPr>
            </a:p>
          </p:txBody>
        </p:sp>
        <p:sp>
          <p:nvSpPr>
            <p:cNvPr id="23742" name="Text Box 188"/>
            <p:cNvSpPr txBox="1"/>
            <p:nvPr/>
          </p:nvSpPr>
          <p:spPr>
            <a:xfrm>
              <a:off x="1881" y="3971"/>
              <a:ext cx="564" cy="312"/>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D</a:t>
              </a:r>
              <a:r>
                <a:rPr lang="en-US" altLang="zh-CN" i="1" baseline="-25000" dirty="0">
                  <a:latin typeface="Times New Roman" panose="02020603050405020304" pitchFamily="18" charset="0"/>
                  <a:ea typeface="楷体_GB2312" panose="02010609030101010101" pitchFamily="49" charset="-122"/>
                </a:rPr>
                <a:t>2</a:t>
              </a:r>
              <a:endParaRPr lang="en-US" altLang="zh-CN" i="1" dirty="0">
                <a:latin typeface="Times New Roman" panose="02020603050405020304" pitchFamily="18" charset="0"/>
                <a:ea typeface="楷体_GB2312" panose="02010609030101010101" pitchFamily="49" charset="-122"/>
              </a:endParaRPr>
            </a:p>
          </p:txBody>
        </p:sp>
        <p:sp>
          <p:nvSpPr>
            <p:cNvPr id="23743" name="Text Box 189"/>
            <p:cNvSpPr txBox="1"/>
            <p:nvPr/>
          </p:nvSpPr>
          <p:spPr>
            <a:xfrm>
              <a:off x="1086" y="3957"/>
              <a:ext cx="565" cy="312"/>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D</a:t>
              </a:r>
              <a:r>
                <a:rPr lang="en-US" altLang="zh-CN" i="1" baseline="-25000" dirty="0">
                  <a:latin typeface="Times New Roman" panose="02020603050405020304" pitchFamily="18" charset="0"/>
                  <a:ea typeface="楷体_GB2312" panose="02010609030101010101" pitchFamily="49" charset="-122"/>
                </a:rPr>
                <a:t>3</a:t>
              </a:r>
              <a:endParaRPr lang="en-US" altLang="zh-CN" i="1" dirty="0">
                <a:latin typeface="Times New Roman" panose="02020603050405020304" pitchFamily="18" charset="0"/>
                <a:ea typeface="楷体_GB2312" panose="02010609030101010101" pitchFamily="49" charset="-122"/>
              </a:endParaRPr>
            </a:p>
          </p:txBody>
        </p:sp>
      </p:grpSp>
      <p:sp>
        <p:nvSpPr>
          <p:cNvPr id="23555" name="Text Box 190"/>
          <p:cNvSpPr txBox="1"/>
          <p:nvPr/>
        </p:nvSpPr>
        <p:spPr>
          <a:xfrm>
            <a:off x="152400" y="665163"/>
            <a:ext cx="3048000" cy="953135"/>
          </a:xfrm>
          <a:prstGeom prst="rect">
            <a:avLst/>
          </a:prstGeom>
          <a:solidFill>
            <a:srgbClr val="33CCCC"/>
          </a:solidFill>
          <a:ln w="9525">
            <a:noFill/>
          </a:ln>
        </p:spPr>
        <p:txBody>
          <a:bodyPr>
            <a:spAutoFit/>
          </a:bodyPr>
          <a:p>
            <a:pPr>
              <a:spcBef>
                <a:spcPct val="50000"/>
              </a:spcBef>
              <a:buNone/>
            </a:pPr>
            <a:r>
              <a:rPr lang="zh-CN" altLang="en-US" sz="2800" dirty="0">
                <a:solidFill>
                  <a:srgbClr val="FF0000"/>
                </a:solidFill>
                <a:latin typeface="新宋体" panose="02010609030101010101" charset="-122"/>
                <a:ea typeface="新宋体" panose="02010609030101010101" charset="-122"/>
              </a:rPr>
              <a:t>（</a:t>
            </a:r>
            <a:r>
              <a:rPr lang="en-US" altLang="zh-CN" sz="2800" dirty="0">
                <a:solidFill>
                  <a:srgbClr val="FF0000"/>
                </a:solidFill>
                <a:latin typeface="新宋体" panose="02010609030101010101" charset="-122"/>
                <a:ea typeface="新宋体" panose="02010609030101010101" charset="-122"/>
              </a:rPr>
              <a:t>2</a:t>
            </a:r>
            <a:r>
              <a:rPr lang="zh-CN" altLang="en-US" sz="2800" dirty="0">
                <a:solidFill>
                  <a:srgbClr val="FF0000"/>
                </a:solidFill>
                <a:latin typeface="新宋体" panose="02010609030101010101" charset="-122"/>
                <a:ea typeface="新宋体" panose="02010609030101010101" charset="-122"/>
              </a:rPr>
              <a:t>）</a:t>
            </a:r>
            <a:r>
              <a:rPr lang="en-US" altLang="zh-CN"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MOS </a:t>
            </a:r>
            <a:r>
              <a:rPr lang="zh-CN" altLang="en-US"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管的</a:t>
            </a:r>
            <a:r>
              <a:rPr lang="en-US" altLang="zh-CN"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ROM </a:t>
            </a:r>
            <a:r>
              <a:rPr lang="zh-CN" altLang="en-US"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矩阵</a:t>
            </a:r>
            <a:endParaRPr lang="zh-CN" altLang="en-US"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3439" name="Text Box 191"/>
          <p:cNvSpPr txBox="1"/>
          <p:nvPr/>
        </p:nvSpPr>
        <p:spPr>
          <a:xfrm>
            <a:off x="152400" y="1600200"/>
            <a:ext cx="3048000" cy="2287588"/>
          </a:xfrm>
          <a:prstGeom prst="rect">
            <a:avLst/>
          </a:prstGeom>
          <a:solidFill>
            <a:srgbClr val="FFFF99"/>
          </a:solidFill>
          <a:ln w="9525">
            <a:noFill/>
          </a:ln>
        </p:spPr>
        <p:txBody>
          <a:bodyPr>
            <a:spAutoFit/>
          </a:bodyPr>
          <a:p>
            <a:pPr>
              <a:spcBef>
                <a:spcPct val="50000"/>
              </a:spcBef>
              <a:buNone/>
            </a:pPr>
            <a:r>
              <a:rPr lang="en-US" altLang="zh-CN" sz="2800" dirty="0">
                <a:solidFill>
                  <a:srgbClr val="000000"/>
                </a:solidFill>
                <a:latin typeface="新宋体" panose="02010609030101010101" charset="-122"/>
                <a:ea typeface="新宋体" panose="02010609030101010101" charset="-122"/>
              </a:rPr>
              <a:t>        </a:t>
            </a:r>
            <a:r>
              <a:rPr lang="zh-CN" altLang="en-US" sz="2800" dirty="0">
                <a:solidFill>
                  <a:srgbClr val="000000"/>
                </a:solidFill>
                <a:latin typeface="新宋体" panose="02010609030101010101" charset="-122"/>
                <a:ea typeface="新宋体" panose="02010609030101010101" charset="-122"/>
              </a:rPr>
              <a:t>矩阵中，字线和位线间有 </a:t>
            </a:r>
            <a:r>
              <a:rPr lang="en-US" altLang="zh-CN" sz="2800" dirty="0">
                <a:solidFill>
                  <a:srgbClr val="000000"/>
                </a:solidFill>
                <a:latin typeface="新宋体" panose="02010609030101010101" charset="-122"/>
                <a:ea typeface="新宋体" panose="02010609030101010101" charset="-122"/>
              </a:rPr>
              <a:t>MOS </a:t>
            </a:r>
            <a:r>
              <a:rPr lang="zh-CN" altLang="en-US" sz="2800" dirty="0">
                <a:solidFill>
                  <a:srgbClr val="000000"/>
                </a:solidFill>
                <a:latin typeface="新宋体" panose="02010609030101010101" charset="-122"/>
                <a:ea typeface="新宋体" panose="02010609030101010101" charset="-122"/>
              </a:rPr>
              <a:t>管的单元，存储 “</a:t>
            </a:r>
            <a:r>
              <a:rPr lang="en-US" altLang="zh-CN" sz="2800" dirty="0">
                <a:solidFill>
                  <a:srgbClr val="000000"/>
                </a:solidFill>
                <a:latin typeface="新宋体" panose="02010609030101010101" charset="-122"/>
                <a:ea typeface="新宋体" panose="02010609030101010101" charset="-122"/>
              </a:rPr>
              <a:t>0”</a:t>
            </a:r>
            <a:r>
              <a:rPr lang="zh-CN" altLang="en-US" sz="2800" dirty="0">
                <a:solidFill>
                  <a:srgbClr val="000000"/>
                </a:solidFill>
                <a:latin typeface="新宋体" panose="02010609030101010101" charset="-122"/>
                <a:ea typeface="新宋体" panose="02010609030101010101" charset="-122"/>
              </a:rPr>
              <a:t>；无 </a:t>
            </a:r>
            <a:r>
              <a:rPr lang="en-US" altLang="zh-CN" sz="2800" dirty="0">
                <a:solidFill>
                  <a:srgbClr val="000000"/>
                </a:solidFill>
                <a:latin typeface="新宋体" panose="02010609030101010101" charset="-122"/>
                <a:ea typeface="新宋体" panose="02010609030101010101" charset="-122"/>
              </a:rPr>
              <a:t>MOS </a:t>
            </a:r>
            <a:r>
              <a:rPr lang="zh-CN" altLang="en-US" sz="2800" dirty="0">
                <a:solidFill>
                  <a:srgbClr val="000000"/>
                </a:solidFill>
                <a:latin typeface="新宋体" panose="02010609030101010101" charset="-122"/>
                <a:ea typeface="新宋体" panose="02010609030101010101" charset="-122"/>
              </a:rPr>
              <a:t>管的，存储 “</a:t>
            </a:r>
            <a:r>
              <a:rPr lang="en-US" altLang="zh-CN" sz="2800" dirty="0">
                <a:solidFill>
                  <a:srgbClr val="000000"/>
                </a:solidFill>
                <a:latin typeface="新宋体" panose="02010609030101010101" charset="-122"/>
                <a:ea typeface="新宋体" panose="02010609030101010101" charset="-122"/>
              </a:rPr>
              <a:t>1”</a:t>
            </a:r>
            <a:r>
              <a:rPr lang="zh-CN" altLang="en-US" sz="3200" dirty="0">
                <a:solidFill>
                  <a:srgbClr val="000000"/>
                </a:solidFill>
                <a:latin typeface="新宋体" panose="02010609030101010101" charset="-122"/>
                <a:ea typeface="新宋体" panose="02010609030101010101" charset="-122"/>
              </a:rPr>
              <a:t>。</a:t>
            </a:r>
            <a:endParaRPr lang="zh-CN" altLang="en-US" sz="3200" dirty="0">
              <a:solidFill>
                <a:srgbClr val="000000"/>
              </a:solidFill>
              <a:latin typeface="新宋体" panose="02010609030101010101" charset="-122"/>
              <a:ea typeface="新宋体" panose="02010609030101010101"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3439"/>
                                        </p:tgtEl>
                                        <p:attrNameLst>
                                          <p:attrName>style.visibility</p:attrName>
                                        </p:attrNameLst>
                                      </p:cBhvr>
                                      <p:to>
                                        <p:strVal val="visible"/>
                                      </p:to>
                                    </p:set>
                                    <p:anim calcmode="lin" valueType="num">
                                      <p:cBhvr additive="base">
                                        <p:cTn id="12" dur="500" fill="hold"/>
                                        <p:tgtEl>
                                          <p:spTgt spid="53439"/>
                                        </p:tgtEl>
                                        <p:attrNameLst>
                                          <p:attrName>ppt_x</p:attrName>
                                        </p:attrNameLst>
                                      </p:cBhvr>
                                      <p:tavLst>
                                        <p:tav tm="0">
                                          <p:val>
                                            <p:strVal val="0-#ppt_w/2"/>
                                          </p:val>
                                        </p:tav>
                                        <p:tav tm="100000">
                                          <p:val>
                                            <p:strVal val="#ppt_x"/>
                                          </p:val>
                                        </p:tav>
                                      </p:tavLst>
                                    </p:anim>
                                    <p:anim calcmode="lin" valueType="num">
                                      <p:cBhvr additive="base">
                                        <p:cTn id="13" dur="500" fill="hold"/>
                                        <p:tgtEl>
                                          <p:spTgt spid="534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43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5298" name="Text Box 2"/>
          <p:cNvSpPr txBox="1"/>
          <p:nvPr/>
        </p:nvSpPr>
        <p:spPr>
          <a:xfrm>
            <a:off x="0" y="0"/>
            <a:ext cx="9144000" cy="1076325"/>
          </a:xfrm>
          <a:prstGeom prst="rect">
            <a:avLst/>
          </a:prstGeom>
          <a:solidFill>
            <a:srgbClr val="339966"/>
          </a:solidFill>
          <a:ln w="9525">
            <a:noFill/>
          </a:ln>
        </p:spPr>
        <p:txBody>
          <a:bodyPr>
            <a:spAutoFit/>
          </a:bodyPr>
          <a:p>
            <a:pPr>
              <a:spcBef>
                <a:spcPct val="50000"/>
              </a:spcBef>
              <a:buNone/>
            </a:pPr>
            <a:r>
              <a:rPr lang="en-US" altLang="zh-CN"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   </a:t>
            </a:r>
            <a:r>
              <a:rPr lang="zh-CN" altLang="en-US"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以上两种称为掩膜</a:t>
            </a:r>
            <a:r>
              <a:rPr lang="en-US" altLang="zh-CN"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ROM</a:t>
            </a:r>
            <a:r>
              <a:rPr lang="zh-CN" altLang="en-US"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，其存储矩阵中的内容在出厂时已被固定，用户不能修改。</a:t>
            </a:r>
            <a:endParaRPr lang="zh-CN" altLang="en-US" sz="3200"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55299" name="Text Box 3"/>
          <p:cNvSpPr txBox="1"/>
          <p:nvPr/>
        </p:nvSpPr>
        <p:spPr>
          <a:xfrm>
            <a:off x="381000" y="1066800"/>
            <a:ext cx="3048000" cy="579438"/>
          </a:xfrm>
          <a:prstGeom prst="rect">
            <a:avLst/>
          </a:prstGeom>
          <a:solidFill>
            <a:srgbClr val="FFFF99"/>
          </a:solidFill>
          <a:ln w="9525">
            <a:noFill/>
          </a:ln>
        </p:spPr>
        <p:txBody>
          <a:bodyPr>
            <a:spAutoFit/>
          </a:bodyPr>
          <a:p>
            <a:pPr>
              <a:spcBef>
                <a:spcPct val="50000"/>
              </a:spcBef>
              <a:buNone/>
            </a:pPr>
            <a:r>
              <a:rPr lang="en-US" altLang="zh-CN" sz="3200" dirty="0">
                <a:solidFill>
                  <a:srgbClr val="000000"/>
                </a:solidFill>
                <a:latin typeface="新宋体" panose="02010609030101010101" charset="-122"/>
                <a:ea typeface="新宋体" panose="02010609030101010101" charset="-122"/>
              </a:rPr>
              <a:t> </a:t>
            </a:r>
            <a:r>
              <a:rPr lang="zh-CN" altLang="en-US" sz="2800" dirty="0">
                <a:solidFill>
                  <a:srgbClr val="000000"/>
                </a:solidFill>
                <a:latin typeface="新宋体" panose="02010609030101010101" charset="-122"/>
                <a:ea typeface="新宋体" panose="02010609030101010101" charset="-122"/>
              </a:rPr>
              <a:t>（</a:t>
            </a:r>
            <a:r>
              <a:rPr lang="en-US" altLang="zh-CN" sz="2800" dirty="0">
                <a:solidFill>
                  <a:srgbClr val="000000"/>
                </a:solidFill>
                <a:latin typeface="新宋体" panose="02010609030101010101" charset="-122"/>
                <a:ea typeface="新宋体" panose="02010609030101010101" charset="-122"/>
              </a:rPr>
              <a:t>3</a:t>
            </a:r>
            <a:r>
              <a:rPr lang="zh-CN" altLang="en-US" sz="2800" dirty="0">
                <a:solidFill>
                  <a:srgbClr val="000000"/>
                </a:solidFill>
                <a:latin typeface="新宋体" panose="02010609030101010101" charset="-122"/>
                <a:ea typeface="新宋体" panose="02010609030101010101" charset="-122"/>
              </a:rPr>
              <a:t>） </a:t>
            </a:r>
            <a:r>
              <a:rPr lang="en-US" altLang="zh-CN" sz="2800" dirty="0">
                <a:solidFill>
                  <a:srgbClr val="000000"/>
                </a:solidFill>
                <a:latin typeface="新宋体" panose="02010609030101010101" charset="-122"/>
                <a:ea typeface="新宋体" panose="02010609030101010101" charset="-122"/>
              </a:rPr>
              <a:t>PROM</a:t>
            </a:r>
            <a:endParaRPr lang="en-US" altLang="zh-CN" sz="2800" dirty="0">
              <a:solidFill>
                <a:srgbClr val="000000"/>
              </a:solidFill>
              <a:latin typeface="新宋体" panose="02010609030101010101" charset="-122"/>
              <a:ea typeface="新宋体" panose="02010609030101010101" charset="-122"/>
            </a:endParaRPr>
          </a:p>
        </p:txBody>
      </p:sp>
      <p:grpSp>
        <p:nvGrpSpPr>
          <p:cNvPr id="2" name="Group 4"/>
          <p:cNvGrpSpPr/>
          <p:nvPr/>
        </p:nvGrpSpPr>
        <p:grpSpPr>
          <a:xfrm>
            <a:off x="4800600" y="3124200"/>
            <a:ext cx="2905125" cy="3117850"/>
            <a:chOff x="824" y="304"/>
            <a:chExt cx="1830" cy="1964"/>
          </a:xfrm>
        </p:grpSpPr>
        <p:sp>
          <p:nvSpPr>
            <p:cNvPr id="24583" name="Line 5"/>
            <p:cNvSpPr/>
            <p:nvPr/>
          </p:nvSpPr>
          <p:spPr>
            <a:xfrm>
              <a:off x="824" y="688"/>
              <a:ext cx="1830" cy="0"/>
            </a:xfrm>
            <a:prstGeom prst="line">
              <a:avLst/>
            </a:prstGeom>
            <a:ln w="38100" cap="flat" cmpd="sng">
              <a:solidFill>
                <a:schemeClr val="tx1"/>
              </a:solidFill>
              <a:prstDash val="solid"/>
              <a:headEnd type="none" w="med" len="med"/>
              <a:tailEnd type="none" w="med" len="med"/>
            </a:ln>
          </p:spPr>
        </p:sp>
        <p:sp>
          <p:nvSpPr>
            <p:cNvPr id="24584" name="Text Box 6"/>
            <p:cNvSpPr txBox="1"/>
            <p:nvPr/>
          </p:nvSpPr>
          <p:spPr>
            <a:xfrm>
              <a:off x="1553" y="304"/>
              <a:ext cx="759" cy="365"/>
            </a:xfrm>
            <a:prstGeom prst="rect">
              <a:avLst/>
            </a:prstGeom>
            <a:noFill/>
            <a:ln w="9525">
              <a:noFill/>
            </a:ln>
          </p:spPr>
          <p:txBody>
            <a:bodyPr>
              <a:spAutoFit/>
            </a:bodyPr>
            <a:p>
              <a:pPr>
                <a:spcBef>
                  <a:spcPct val="50000"/>
                </a:spcBef>
              </a:pPr>
              <a:r>
                <a:rPr lang="zh-CN" altLang="en-US" sz="3200" dirty="0">
                  <a:latin typeface="Times New Roman" panose="02020603050405020304" pitchFamily="18" charset="0"/>
                  <a:ea typeface="楷体_GB2312" panose="02010609030101010101" pitchFamily="49" charset="-122"/>
                </a:rPr>
                <a:t>字线</a:t>
              </a:r>
              <a:endParaRPr lang="zh-CN" altLang="en-US" sz="3200" dirty="0">
                <a:latin typeface="Times New Roman" panose="02020603050405020304" pitchFamily="18" charset="0"/>
                <a:ea typeface="楷体_GB2312" panose="02010609030101010101" pitchFamily="49" charset="-122"/>
              </a:endParaRPr>
            </a:p>
          </p:txBody>
        </p:sp>
        <p:sp>
          <p:nvSpPr>
            <p:cNvPr id="24585" name="Line 7"/>
            <p:cNvSpPr/>
            <p:nvPr/>
          </p:nvSpPr>
          <p:spPr>
            <a:xfrm>
              <a:off x="2197" y="354"/>
              <a:ext cx="0" cy="1688"/>
            </a:xfrm>
            <a:prstGeom prst="line">
              <a:avLst/>
            </a:prstGeom>
            <a:ln w="38100" cap="flat" cmpd="sng">
              <a:solidFill>
                <a:schemeClr val="tx1"/>
              </a:solidFill>
              <a:prstDash val="solid"/>
              <a:headEnd type="none" w="med" len="med"/>
              <a:tailEnd type="none" w="med" len="med"/>
            </a:ln>
          </p:spPr>
        </p:sp>
        <p:sp>
          <p:nvSpPr>
            <p:cNvPr id="24586" name="Text Box 8"/>
            <p:cNvSpPr txBox="1"/>
            <p:nvPr/>
          </p:nvSpPr>
          <p:spPr>
            <a:xfrm>
              <a:off x="2230" y="732"/>
              <a:ext cx="387" cy="672"/>
            </a:xfrm>
            <a:prstGeom prst="rect">
              <a:avLst/>
            </a:prstGeom>
            <a:noFill/>
            <a:ln w="9525">
              <a:noFill/>
            </a:ln>
          </p:spPr>
          <p:txBody>
            <a:bodyPr>
              <a:spAutoFit/>
            </a:bodyPr>
            <a:p>
              <a:pPr>
                <a:spcBef>
                  <a:spcPct val="50000"/>
                </a:spcBef>
              </a:pPr>
              <a:r>
                <a:rPr lang="zh-CN" altLang="en-US" sz="3200" dirty="0">
                  <a:latin typeface="Times New Roman" panose="02020603050405020304" pitchFamily="18" charset="0"/>
                  <a:ea typeface="楷体_GB2312" panose="02010609030101010101" pitchFamily="49" charset="-122"/>
                </a:rPr>
                <a:t>位线</a:t>
              </a:r>
              <a:endParaRPr lang="zh-CN" altLang="en-US" sz="3200" dirty="0">
                <a:latin typeface="Times New Roman" panose="02020603050405020304" pitchFamily="18" charset="0"/>
                <a:ea typeface="楷体_GB2312" panose="02010609030101010101" pitchFamily="49" charset="-122"/>
              </a:endParaRPr>
            </a:p>
          </p:txBody>
        </p:sp>
        <p:sp>
          <p:nvSpPr>
            <p:cNvPr id="24587" name="Line 9"/>
            <p:cNvSpPr/>
            <p:nvPr/>
          </p:nvSpPr>
          <p:spPr>
            <a:xfrm flipV="1">
              <a:off x="1499" y="760"/>
              <a:ext cx="173" cy="215"/>
            </a:xfrm>
            <a:prstGeom prst="line">
              <a:avLst/>
            </a:prstGeom>
            <a:ln w="38100" cap="flat" cmpd="sng">
              <a:solidFill>
                <a:schemeClr val="tx1"/>
              </a:solidFill>
              <a:prstDash val="solid"/>
              <a:headEnd type="none" w="med" len="med"/>
              <a:tailEnd type="none" w="med" len="med"/>
            </a:ln>
          </p:spPr>
        </p:sp>
        <p:sp>
          <p:nvSpPr>
            <p:cNvPr id="24588" name="Line 10"/>
            <p:cNvSpPr/>
            <p:nvPr/>
          </p:nvSpPr>
          <p:spPr>
            <a:xfrm flipV="1">
              <a:off x="1643" y="979"/>
              <a:ext cx="173" cy="216"/>
            </a:xfrm>
            <a:prstGeom prst="line">
              <a:avLst/>
            </a:prstGeom>
            <a:ln w="38100" cap="flat" cmpd="sng">
              <a:solidFill>
                <a:schemeClr val="tx1"/>
              </a:solidFill>
              <a:prstDash val="solid"/>
              <a:headEnd type="none" w="med" len="med"/>
              <a:tailEnd type="none" w="med" len="med"/>
            </a:ln>
          </p:spPr>
        </p:sp>
        <p:sp>
          <p:nvSpPr>
            <p:cNvPr id="24589" name="Line 11"/>
            <p:cNvSpPr/>
            <p:nvPr/>
          </p:nvSpPr>
          <p:spPr>
            <a:xfrm>
              <a:off x="1499" y="962"/>
              <a:ext cx="224" cy="102"/>
            </a:xfrm>
            <a:prstGeom prst="line">
              <a:avLst/>
            </a:prstGeom>
            <a:ln w="38100" cap="flat" cmpd="sng">
              <a:solidFill>
                <a:schemeClr val="tx1"/>
              </a:solidFill>
              <a:prstDash val="solid"/>
              <a:headEnd type="none" w="med" len="med"/>
              <a:tailEnd type="none" w="med" len="med"/>
            </a:ln>
          </p:spPr>
        </p:sp>
        <p:sp>
          <p:nvSpPr>
            <p:cNvPr id="24590" name="Line 12"/>
            <p:cNvSpPr/>
            <p:nvPr/>
          </p:nvSpPr>
          <p:spPr>
            <a:xfrm>
              <a:off x="1657" y="760"/>
              <a:ext cx="81" cy="291"/>
            </a:xfrm>
            <a:prstGeom prst="line">
              <a:avLst/>
            </a:prstGeom>
            <a:ln w="38100" cap="flat" cmpd="sng">
              <a:solidFill>
                <a:schemeClr val="tx1"/>
              </a:solidFill>
              <a:prstDash val="solid"/>
              <a:headEnd type="none" w="med" len="med"/>
              <a:tailEnd type="none" w="med" len="med"/>
            </a:ln>
          </p:spPr>
        </p:sp>
        <p:sp>
          <p:nvSpPr>
            <p:cNvPr id="24591" name="Line 13"/>
            <p:cNvSpPr/>
            <p:nvPr/>
          </p:nvSpPr>
          <p:spPr>
            <a:xfrm>
              <a:off x="1426" y="688"/>
              <a:ext cx="425" cy="529"/>
            </a:xfrm>
            <a:prstGeom prst="line">
              <a:avLst/>
            </a:prstGeom>
            <a:ln w="38100" cap="flat" cmpd="sng">
              <a:solidFill>
                <a:schemeClr val="tx1"/>
              </a:solidFill>
              <a:prstDash val="solid"/>
              <a:headEnd type="none" w="med" len="med"/>
              <a:tailEnd type="none" w="med" len="med"/>
            </a:ln>
          </p:spPr>
        </p:sp>
        <p:sp>
          <p:nvSpPr>
            <p:cNvPr id="24592" name="Oval 14"/>
            <p:cNvSpPr/>
            <p:nvPr/>
          </p:nvSpPr>
          <p:spPr>
            <a:xfrm>
              <a:off x="1400" y="643"/>
              <a:ext cx="67"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4593" name="Oval 15"/>
            <p:cNvSpPr/>
            <p:nvPr/>
          </p:nvSpPr>
          <p:spPr>
            <a:xfrm>
              <a:off x="2159" y="1528"/>
              <a:ext cx="67" cy="83"/>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4594" name="Text Box 16"/>
            <p:cNvSpPr txBox="1"/>
            <p:nvPr/>
          </p:nvSpPr>
          <p:spPr>
            <a:xfrm>
              <a:off x="1398" y="1289"/>
              <a:ext cx="529" cy="979"/>
            </a:xfrm>
            <a:prstGeom prst="rect">
              <a:avLst/>
            </a:prstGeom>
            <a:noFill/>
            <a:ln w="9525">
              <a:noFill/>
            </a:ln>
          </p:spPr>
          <p:txBody>
            <a:bodyPr>
              <a:spAutoFit/>
            </a:bodyPr>
            <a:p>
              <a:pPr>
                <a:spcBef>
                  <a:spcPct val="50000"/>
                </a:spcBef>
              </a:pPr>
              <a:r>
                <a:rPr lang="zh-CN" altLang="en-US" sz="3200" dirty="0">
                  <a:latin typeface="Times New Roman" panose="02020603050405020304" pitchFamily="18" charset="0"/>
                  <a:ea typeface="楷体_GB2312" panose="02010609030101010101" pitchFamily="49" charset="-122"/>
                </a:rPr>
                <a:t>熔断丝</a:t>
              </a:r>
              <a:endParaRPr lang="zh-CN" altLang="en-US" sz="3200" dirty="0">
                <a:latin typeface="Times New Roman" panose="02020603050405020304" pitchFamily="18" charset="0"/>
                <a:ea typeface="楷体_GB2312" panose="02010609030101010101" pitchFamily="49" charset="-122"/>
              </a:endParaRPr>
            </a:p>
          </p:txBody>
        </p:sp>
        <p:sp>
          <p:nvSpPr>
            <p:cNvPr id="24595" name="Line 17"/>
            <p:cNvSpPr/>
            <p:nvPr/>
          </p:nvSpPr>
          <p:spPr>
            <a:xfrm flipV="1">
              <a:off x="1766" y="1576"/>
              <a:ext cx="204" cy="254"/>
            </a:xfrm>
            <a:prstGeom prst="line">
              <a:avLst/>
            </a:prstGeom>
            <a:ln w="38100" cap="flat" cmpd="sng">
              <a:solidFill>
                <a:schemeClr val="tx1"/>
              </a:solidFill>
              <a:prstDash val="solid"/>
              <a:headEnd type="none" w="med" len="med"/>
              <a:tailEnd type="triangle" w="med" len="med"/>
            </a:ln>
          </p:spPr>
        </p:sp>
        <p:sp>
          <p:nvSpPr>
            <p:cNvPr id="24596" name="Freeform 18"/>
            <p:cNvSpPr/>
            <p:nvPr/>
          </p:nvSpPr>
          <p:spPr>
            <a:xfrm>
              <a:off x="1786" y="1218"/>
              <a:ext cx="405" cy="355"/>
            </a:xfrm>
            <a:custGeom>
              <a:avLst/>
              <a:gdLst>
                <a:gd name="txL" fmla="*/ 0 w 405"/>
                <a:gd name="txT" fmla="*/ 0 h 355"/>
                <a:gd name="txR" fmla="*/ 405 w 405"/>
                <a:gd name="txB" fmla="*/ 355 h 355"/>
              </a:gdLst>
              <a:ahLst/>
              <a:cxnLst>
                <a:cxn ang="0">
                  <a:pos x="59" y="0"/>
                </a:cxn>
                <a:cxn ang="0">
                  <a:pos x="77" y="182"/>
                </a:cxn>
                <a:cxn ang="0">
                  <a:pos x="187" y="164"/>
                </a:cxn>
                <a:cxn ang="0">
                  <a:pos x="241" y="137"/>
                </a:cxn>
                <a:cxn ang="0">
                  <a:pos x="296" y="191"/>
                </a:cxn>
                <a:cxn ang="0">
                  <a:pos x="405" y="355"/>
                </a:cxn>
              </a:cxnLst>
              <a:rect l="txL" t="txT" r="txR" b="txB"/>
              <a:pathLst>
                <a:path w="405" h="355">
                  <a:moveTo>
                    <a:pt x="59" y="0"/>
                  </a:moveTo>
                  <a:cubicBezTo>
                    <a:pt x="41" y="56"/>
                    <a:pt x="0" y="156"/>
                    <a:pt x="77" y="182"/>
                  </a:cubicBezTo>
                  <a:cubicBezTo>
                    <a:pt x="101" y="179"/>
                    <a:pt x="157" y="179"/>
                    <a:pt x="187" y="164"/>
                  </a:cubicBezTo>
                  <a:cubicBezTo>
                    <a:pt x="261" y="128"/>
                    <a:pt x="170" y="161"/>
                    <a:pt x="241" y="137"/>
                  </a:cubicBezTo>
                  <a:cubicBezTo>
                    <a:pt x="276" y="149"/>
                    <a:pt x="284" y="156"/>
                    <a:pt x="296" y="191"/>
                  </a:cubicBezTo>
                  <a:cubicBezTo>
                    <a:pt x="305" y="329"/>
                    <a:pt x="279" y="355"/>
                    <a:pt x="405" y="355"/>
                  </a:cubicBezTo>
                </a:path>
              </a:pathLst>
            </a:custGeom>
            <a:noFill/>
            <a:ln w="38100" cap="flat" cmpd="sng">
              <a:solidFill>
                <a:schemeClr val="tx1">
                  <a:alpha val="100000"/>
                </a:schemeClr>
              </a:solidFill>
              <a:prstDash val="solid"/>
              <a:round/>
              <a:headEnd type="none" w="med" len="med"/>
              <a:tailEnd type="none" w="med" len="med"/>
            </a:ln>
          </p:spPr>
          <p:txBody>
            <a:bodyPr/>
            <a:p>
              <a:endParaRPr lang="zh-CN" altLang="en-US"/>
            </a:p>
          </p:txBody>
        </p:sp>
      </p:grpSp>
      <p:sp>
        <p:nvSpPr>
          <p:cNvPr id="55315" name="Text Box 19"/>
          <p:cNvSpPr txBox="1"/>
          <p:nvPr/>
        </p:nvSpPr>
        <p:spPr>
          <a:xfrm>
            <a:off x="384175" y="3314700"/>
            <a:ext cx="3730625" cy="1383665"/>
          </a:xfrm>
          <a:prstGeom prst="rect">
            <a:avLst/>
          </a:prstGeom>
          <a:solidFill>
            <a:srgbClr val="CCFFCC"/>
          </a:solidFill>
          <a:ln w="9525">
            <a:noFill/>
          </a:ln>
        </p:spPr>
        <p:txBody>
          <a:bodyPr>
            <a:spAutoFit/>
          </a:bodyPr>
          <a:p>
            <a:pPr>
              <a:spcBef>
                <a:spcPct val="50000"/>
              </a:spcBef>
              <a:buNone/>
            </a:pPr>
            <a:r>
              <a:rPr lang="en-US" altLang="zh-CN" sz="2800" dirty="0">
                <a:solidFill>
                  <a:srgbClr val="000000"/>
                </a:solidFill>
                <a:latin typeface="新宋体" panose="02010609030101010101" charset="-122"/>
                <a:ea typeface="新宋体" panose="02010609030101010101" charset="-122"/>
              </a:rPr>
              <a:t>   </a:t>
            </a:r>
            <a:r>
              <a:rPr lang="zh-CN" altLang="en-US" sz="2800" dirty="0">
                <a:solidFill>
                  <a:srgbClr val="000000"/>
                </a:solidFill>
                <a:latin typeface="新宋体" panose="02010609030101010101" charset="-122"/>
                <a:ea typeface="新宋体" panose="02010609030101010101" charset="-122"/>
              </a:rPr>
              <a:t>将熔丝烧断，字线、位线在此交叉，该单元变成“</a:t>
            </a:r>
            <a:r>
              <a:rPr lang="en-US" altLang="zh-CN" sz="2800" dirty="0">
                <a:solidFill>
                  <a:srgbClr val="000000"/>
                </a:solidFill>
                <a:latin typeface="新宋体" panose="02010609030101010101" charset="-122"/>
                <a:ea typeface="新宋体" panose="02010609030101010101" charset="-122"/>
              </a:rPr>
              <a:t>0”</a:t>
            </a:r>
            <a:r>
              <a:rPr lang="zh-CN" altLang="en-US" sz="2800" dirty="0">
                <a:solidFill>
                  <a:srgbClr val="000000"/>
                </a:solidFill>
                <a:latin typeface="新宋体" panose="02010609030101010101" charset="-122"/>
                <a:ea typeface="新宋体" panose="02010609030101010101" charset="-122"/>
              </a:rPr>
              <a:t>。</a:t>
            </a:r>
            <a:endParaRPr lang="zh-CN" altLang="en-US" sz="2800" dirty="0">
              <a:solidFill>
                <a:srgbClr val="000000"/>
              </a:solidFill>
              <a:latin typeface="新宋体" panose="02010609030101010101" charset="-122"/>
              <a:ea typeface="新宋体" panose="02010609030101010101" charset="-122"/>
            </a:endParaRPr>
          </a:p>
        </p:txBody>
      </p:sp>
      <p:sp>
        <p:nvSpPr>
          <p:cNvPr id="55316" name="Text Box 20"/>
          <p:cNvSpPr txBox="1"/>
          <p:nvPr/>
        </p:nvSpPr>
        <p:spPr>
          <a:xfrm>
            <a:off x="381000" y="1676400"/>
            <a:ext cx="8458200" cy="1383665"/>
          </a:xfrm>
          <a:prstGeom prst="rect">
            <a:avLst/>
          </a:prstGeom>
          <a:solidFill>
            <a:srgbClr val="CCFFFF"/>
          </a:solidFill>
          <a:ln w="9525">
            <a:noFill/>
          </a:ln>
        </p:spPr>
        <p:txBody>
          <a:bodyPr>
            <a:spAutoFit/>
          </a:bodyPr>
          <a:p>
            <a:pPr>
              <a:spcBef>
                <a:spcPct val="50000"/>
              </a:spcBef>
              <a:buNone/>
            </a:pPr>
            <a:r>
              <a:rPr lang="en-US" altLang="zh-CN" sz="2800" dirty="0">
                <a:solidFill>
                  <a:srgbClr val="000000"/>
                </a:solidFill>
                <a:latin typeface="新宋体" panose="02010609030101010101" charset="-122"/>
                <a:ea typeface="新宋体" panose="02010609030101010101" charset="-122"/>
              </a:rPr>
              <a:t>    </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PROM</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是一种可编程序的 </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ROM </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，采用熔丝结构，只给用户一次编程机会。在出厂时全部存储 “</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1”</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，用户可根据需要将某些单元改写为 “</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0” </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endPar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wipe(left)">
                                      <p:cBhvr>
                                        <p:cTn id="7" dur="500"/>
                                        <p:tgtEl>
                                          <p:spTgt spid="55298"/>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55299"/>
                                        </p:tgtEl>
                                        <p:attrNameLst>
                                          <p:attrName>style.visibility</p:attrName>
                                        </p:attrNameLst>
                                      </p:cBhvr>
                                      <p:to>
                                        <p:strVal val="visible"/>
                                      </p:to>
                                    </p:set>
                                    <p:anim calcmode="lin" valueType="num">
                                      <p:cBhvr>
                                        <p:cTn id="12" dur="500" fill="hold"/>
                                        <p:tgtEl>
                                          <p:spTgt spid="55299"/>
                                        </p:tgtEl>
                                        <p:attrNameLst>
                                          <p:attrName>ppt_w</p:attrName>
                                        </p:attrNameLst>
                                      </p:cBhvr>
                                      <p:tavLst>
                                        <p:tav tm="0">
                                          <p:val>
                                            <p:fltVal val="0.000000"/>
                                          </p:val>
                                        </p:tav>
                                        <p:tav tm="100000">
                                          <p:val>
                                            <p:strVal val="#ppt_w"/>
                                          </p:val>
                                        </p:tav>
                                      </p:tavLst>
                                    </p:anim>
                                    <p:anim calcmode="lin" valueType="num">
                                      <p:cBhvr>
                                        <p:cTn id="13" dur="500" fill="hold"/>
                                        <p:tgtEl>
                                          <p:spTgt spid="55299"/>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5316"/>
                                        </p:tgtEl>
                                        <p:attrNameLst>
                                          <p:attrName>style.visibility</p:attrName>
                                        </p:attrNameLst>
                                      </p:cBhvr>
                                      <p:to>
                                        <p:strVal val="visible"/>
                                      </p:to>
                                    </p:set>
                                    <p:animEffect transition="in" filter="blinds(horizontal)">
                                      <p:cBhvr>
                                        <p:cTn id="18" dur="500"/>
                                        <p:tgtEl>
                                          <p:spTgt spid="5531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Horizont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5315"/>
                                        </p:tgtEl>
                                        <p:attrNameLst>
                                          <p:attrName>style.visibility</p:attrName>
                                        </p:attrNameLst>
                                      </p:cBhvr>
                                      <p:to>
                                        <p:strVal val="visible"/>
                                      </p:to>
                                    </p:set>
                                    <p:animEffect transition="in" filter="wipe(left)">
                                      <p:cBhvr>
                                        <p:cTn id="28" dur="500"/>
                                        <p:tgtEl>
                                          <p:spTgt spid="55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bldLvl="0" animBg="1"/>
      <p:bldP spid="55299" grpId="0" bldLvl="0" animBg="1"/>
      <p:bldP spid="55315" grpId="0" bldLvl="0" animBg="1"/>
      <p:bldP spid="5531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7346" name="Text Box 2"/>
          <p:cNvSpPr txBox="1"/>
          <p:nvPr/>
        </p:nvSpPr>
        <p:spPr>
          <a:xfrm>
            <a:off x="468630" y="1916113"/>
            <a:ext cx="8070850" cy="1512570"/>
          </a:xfrm>
          <a:prstGeom prst="rect">
            <a:avLst/>
          </a:prstGeom>
          <a:noFill/>
          <a:ln w="9525">
            <a:noFill/>
          </a:ln>
        </p:spPr>
        <p:txBody>
          <a:bodyPr>
            <a:spAutoFit/>
          </a:bodyPr>
          <a:p>
            <a:pPr>
              <a:lnSpc>
                <a:spcPct val="110000"/>
              </a:lnSpc>
              <a:spcBef>
                <a:spcPct val="50000"/>
              </a:spcBef>
              <a:buNone/>
            </a:pPr>
            <a:r>
              <a:rPr lang="zh-CN" altLang="en-US" sz="2800" dirty="0">
                <a:solidFill>
                  <a:srgbClr val="000000"/>
                </a:solidFill>
                <a:latin typeface="新宋体" panose="02010609030101010101" charset="-122"/>
                <a:ea typeface="新宋体" panose="02010609030101010101" charset="-122"/>
              </a:rPr>
              <a:t>（</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5</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 </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EPROM </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是可以改写多次，存储的信息可以用紫外线照射擦除，然后又可以重新编制信息的</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ROM </a:t>
            </a:r>
            <a:r>
              <a:rPr lang="zh-CN" altLang="en-US" sz="2800" dirty="0">
                <a:solidFill>
                  <a:srgbClr val="000000"/>
                </a:solidFill>
                <a:latin typeface="新宋体" panose="02010609030101010101" charset="-122"/>
                <a:ea typeface="新宋体" panose="02010609030101010101" charset="-122"/>
              </a:rPr>
              <a:t>。</a:t>
            </a:r>
            <a:endParaRPr lang="zh-CN" altLang="en-US" sz="2800" dirty="0">
              <a:solidFill>
                <a:srgbClr val="000000"/>
              </a:solidFill>
              <a:latin typeface="新宋体" panose="02010609030101010101" charset="-122"/>
              <a:ea typeface="新宋体" panose="02010609030101010101" charset="-122"/>
            </a:endParaRPr>
          </a:p>
        </p:txBody>
      </p:sp>
      <p:sp>
        <p:nvSpPr>
          <p:cNvPr id="57347" name="Text Box 3"/>
          <p:cNvSpPr txBox="1"/>
          <p:nvPr/>
        </p:nvSpPr>
        <p:spPr>
          <a:xfrm>
            <a:off x="468313" y="3644900"/>
            <a:ext cx="8026400" cy="1124585"/>
          </a:xfrm>
          <a:prstGeom prst="rect">
            <a:avLst/>
          </a:prstGeom>
          <a:noFill/>
          <a:ln w="9525">
            <a:noFill/>
          </a:ln>
        </p:spPr>
        <p:txBody>
          <a:bodyPr>
            <a:spAutoFit/>
          </a:bodyPr>
          <a:p>
            <a:pPr>
              <a:lnSpc>
                <a:spcPct val="120000"/>
              </a:lnSpc>
              <a:buNone/>
            </a:pPr>
            <a:r>
              <a:rPr lang="en-US" altLang="zh-CN" sz="2800" dirty="0">
                <a:solidFill>
                  <a:srgbClr val="000000"/>
                </a:solidFill>
                <a:latin typeface="新宋体" panose="02010609030101010101" charset="-122"/>
                <a:ea typeface="新宋体" panose="02010609030101010101" charset="-122"/>
              </a:rPr>
              <a:t> </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6</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 </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EEPROM</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Flash ROM</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是可以在线，电可擦除和编程的</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ROM </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。有并行和串行两种。</a:t>
            </a:r>
            <a:endPar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7346">
                                            <p:txEl>
                                              <p:charRg st="0" end="59"/>
                                            </p:txEl>
                                          </p:spTgt>
                                        </p:tgtEl>
                                        <p:attrNameLst>
                                          <p:attrName>style.visibility</p:attrName>
                                        </p:attrNameLst>
                                      </p:cBhvr>
                                      <p:to>
                                        <p:strVal val="visible"/>
                                      </p:to>
                                    </p:set>
                                    <p:animEffect transition="in" filter="wipe(left)">
                                      <p:cBhvr>
                                        <p:cTn id="7" dur="500"/>
                                        <p:tgtEl>
                                          <p:spTgt spid="57346">
                                            <p:txEl>
                                              <p:charRg st="0" end="59"/>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7347">
                                            <p:txEl>
                                              <p:charRg st="0" end="56"/>
                                            </p:txEl>
                                          </p:spTgt>
                                        </p:tgtEl>
                                        <p:attrNameLst>
                                          <p:attrName>style.visibility</p:attrName>
                                        </p:attrNameLst>
                                      </p:cBhvr>
                                      <p:to>
                                        <p:strVal val="visible"/>
                                      </p:to>
                                    </p:set>
                                    <p:animEffect transition="in" filter="box(out)">
                                      <p:cBhvr>
                                        <p:cTn id="12" dur="500"/>
                                        <p:tgtEl>
                                          <p:spTgt spid="57347">
                                            <p:txEl>
                                              <p:charRg st="0" end="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build="p"/>
      <p:bldP spid="57347"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3"/>
          <p:cNvGrpSpPr/>
          <p:nvPr/>
        </p:nvGrpSpPr>
        <p:grpSpPr>
          <a:xfrm>
            <a:off x="893763" y="914400"/>
            <a:ext cx="7245350" cy="1693863"/>
            <a:chOff x="563" y="592"/>
            <a:chExt cx="4564" cy="1067"/>
          </a:xfrm>
        </p:grpSpPr>
        <p:grpSp>
          <p:nvGrpSpPr>
            <p:cNvPr id="26707" name="Group 4"/>
            <p:cNvGrpSpPr/>
            <p:nvPr/>
          </p:nvGrpSpPr>
          <p:grpSpPr>
            <a:xfrm>
              <a:off x="563" y="592"/>
              <a:ext cx="4564" cy="1067"/>
              <a:chOff x="563" y="592"/>
              <a:chExt cx="4564" cy="1067"/>
            </a:xfrm>
          </p:grpSpPr>
          <p:sp>
            <p:nvSpPr>
              <p:cNvPr id="26712" name="Rectangle 5"/>
              <p:cNvSpPr/>
              <p:nvPr/>
            </p:nvSpPr>
            <p:spPr>
              <a:xfrm>
                <a:off x="1473" y="600"/>
                <a:ext cx="636" cy="1054"/>
              </a:xfrm>
              <a:prstGeom prst="rect">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6713" name="Rectangle 6"/>
              <p:cNvSpPr/>
              <p:nvPr/>
            </p:nvSpPr>
            <p:spPr>
              <a:xfrm>
                <a:off x="2496" y="605"/>
                <a:ext cx="636" cy="1054"/>
              </a:xfrm>
              <a:prstGeom prst="rect">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6714" name="Rectangle 7"/>
              <p:cNvSpPr/>
              <p:nvPr/>
            </p:nvSpPr>
            <p:spPr>
              <a:xfrm>
                <a:off x="3501" y="592"/>
                <a:ext cx="636" cy="1054"/>
              </a:xfrm>
              <a:prstGeom prst="rect">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6715" name="AutoShape 8"/>
              <p:cNvSpPr/>
              <p:nvPr/>
            </p:nvSpPr>
            <p:spPr>
              <a:xfrm>
                <a:off x="2118" y="1091"/>
                <a:ext cx="383" cy="91"/>
              </a:xfrm>
              <a:prstGeom prst="rightArrow">
                <a:avLst>
                  <a:gd name="adj1" fmla="val 50000"/>
                  <a:gd name="adj2" fmla="val 105219"/>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6716" name="AutoShape 9"/>
              <p:cNvSpPr/>
              <p:nvPr/>
            </p:nvSpPr>
            <p:spPr>
              <a:xfrm>
                <a:off x="3122" y="1078"/>
                <a:ext cx="383" cy="109"/>
              </a:xfrm>
              <a:prstGeom prst="rightArrow">
                <a:avLst>
                  <a:gd name="adj1" fmla="val 50000"/>
                  <a:gd name="adj2" fmla="val 87844"/>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6717" name="Text Box 10"/>
              <p:cNvSpPr txBox="1"/>
              <p:nvPr/>
            </p:nvSpPr>
            <p:spPr>
              <a:xfrm>
                <a:off x="2527" y="1001"/>
                <a:ext cx="726"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ROM</a:t>
                </a:r>
                <a:endParaRPr lang="en-US" altLang="zh-CN" dirty="0">
                  <a:latin typeface="Times New Roman" panose="02020603050405020304" pitchFamily="18" charset="0"/>
                  <a:ea typeface="楷体_GB2312" panose="02010609030101010101" pitchFamily="49" charset="-122"/>
                </a:endParaRPr>
              </a:p>
            </p:txBody>
          </p:sp>
          <p:sp>
            <p:nvSpPr>
              <p:cNvPr id="26718" name="Text Box 11"/>
              <p:cNvSpPr txBox="1"/>
              <p:nvPr/>
            </p:nvSpPr>
            <p:spPr>
              <a:xfrm>
                <a:off x="3599" y="981"/>
                <a:ext cx="527"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D/A</a:t>
                </a:r>
                <a:endParaRPr lang="en-US" altLang="zh-CN" dirty="0">
                  <a:latin typeface="Times New Roman" panose="02020603050405020304" pitchFamily="18" charset="0"/>
                  <a:ea typeface="楷体_GB2312" panose="02010609030101010101" pitchFamily="49" charset="-122"/>
                </a:endParaRPr>
              </a:p>
            </p:txBody>
          </p:sp>
          <p:sp>
            <p:nvSpPr>
              <p:cNvPr id="26719" name="Text Box 12"/>
              <p:cNvSpPr txBox="1"/>
              <p:nvPr/>
            </p:nvSpPr>
            <p:spPr>
              <a:xfrm>
                <a:off x="1636" y="709"/>
                <a:ext cx="291" cy="865"/>
              </a:xfrm>
              <a:prstGeom prst="rect">
                <a:avLst/>
              </a:prstGeom>
              <a:noFill/>
              <a:ln w="9525">
                <a:noFill/>
              </a:ln>
            </p:spPr>
            <p:txBody>
              <a:bodyPr>
                <a:spAutoFit/>
              </a:bodyPr>
              <a:p>
                <a:pPr>
                  <a:spcBef>
                    <a:spcPct val="50000"/>
                  </a:spcBef>
                </a:pPr>
                <a:r>
                  <a:rPr lang="zh-CN" altLang="en-US" sz="2800" dirty="0">
                    <a:latin typeface="Times New Roman" panose="02020603050405020304" pitchFamily="18" charset="0"/>
                    <a:ea typeface="楷体_GB2312" panose="02010609030101010101" pitchFamily="49" charset="-122"/>
                  </a:rPr>
                  <a:t>计数器</a:t>
                </a:r>
                <a:endParaRPr lang="zh-CN" altLang="en-US" sz="2800" dirty="0">
                  <a:latin typeface="Times New Roman" panose="02020603050405020304" pitchFamily="18" charset="0"/>
                  <a:ea typeface="楷体_GB2312" panose="02010609030101010101" pitchFamily="49" charset="-122"/>
                </a:endParaRPr>
              </a:p>
            </p:txBody>
          </p:sp>
          <p:sp>
            <p:nvSpPr>
              <p:cNvPr id="26720" name="Line 13"/>
              <p:cNvSpPr/>
              <p:nvPr/>
            </p:nvSpPr>
            <p:spPr>
              <a:xfrm>
                <a:off x="727" y="1145"/>
                <a:ext cx="746" cy="0"/>
              </a:xfrm>
              <a:prstGeom prst="line">
                <a:avLst/>
              </a:prstGeom>
              <a:ln w="38100" cap="flat" cmpd="sng">
                <a:solidFill>
                  <a:schemeClr val="tx1"/>
                </a:solidFill>
                <a:prstDash val="solid"/>
                <a:headEnd type="none" w="med" len="med"/>
                <a:tailEnd type="triangle" w="med" len="med"/>
              </a:ln>
            </p:spPr>
          </p:sp>
          <p:sp>
            <p:nvSpPr>
              <p:cNvPr id="26721" name="Text Box 14"/>
              <p:cNvSpPr txBox="1"/>
              <p:nvPr/>
            </p:nvSpPr>
            <p:spPr>
              <a:xfrm>
                <a:off x="944" y="889"/>
                <a:ext cx="436"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CP</a:t>
                </a:r>
                <a:endParaRPr lang="en-US" altLang="zh-CN" dirty="0">
                  <a:latin typeface="Times New Roman" panose="02020603050405020304" pitchFamily="18" charset="0"/>
                  <a:ea typeface="楷体_GB2312" panose="02010609030101010101" pitchFamily="49" charset="-122"/>
                </a:endParaRPr>
              </a:p>
            </p:txBody>
          </p:sp>
          <p:sp>
            <p:nvSpPr>
              <p:cNvPr id="26722" name="Text Box 15"/>
              <p:cNvSpPr txBox="1"/>
              <p:nvPr/>
            </p:nvSpPr>
            <p:spPr>
              <a:xfrm>
                <a:off x="563" y="1128"/>
                <a:ext cx="982" cy="288"/>
              </a:xfrm>
              <a:prstGeom prst="rect">
                <a:avLst/>
              </a:prstGeom>
              <a:noFill/>
              <a:ln w="9525">
                <a:noFill/>
              </a:ln>
            </p:spPr>
            <p:txBody>
              <a:bodyPr>
                <a:spAutoFit/>
              </a:bodyPr>
              <a:p>
                <a:pPr>
                  <a:spcBef>
                    <a:spcPct val="50000"/>
                  </a:spcBef>
                </a:pPr>
                <a:r>
                  <a:rPr lang="zh-CN" altLang="en-US" dirty="0">
                    <a:latin typeface="Times New Roman" panose="02020603050405020304" pitchFamily="18" charset="0"/>
                    <a:ea typeface="楷体_GB2312" panose="02010609030101010101" pitchFamily="49" charset="-122"/>
                  </a:rPr>
                  <a:t>计数脉冲</a:t>
                </a:r>
                <a:endParaRPr lang="zh-CN" altLang="en-US" dirty="0">
                  <a:latin typeface="Times New Roman" panose="02020603050405020304" pitchFamily="18" charset="0"/>
                  <a:ea typeface="楷体_GB2312" panose="02010609030101010101" pitchFamily="49" charset="-122"/>
                </a:endParaRPr>
              </a:p>
            </p:txBody>
          </p:sp>
          <p:sp>
            <p:nvSpPr>
              <p:cNvPr id="26723" name="Text Box 16"/>
              <p:cNvSpPr txBox="1"/>
              <p:nvPr/>
            </p:nvSpPr>
            <p:spPr>
              <a:xfrm>
                <a:off x="4144" y="1128"/>
                <a:ext cx="983" cy="288"/>
              </a:xfrm>
              <a:prstGeom prst="rect">
                <a:avLst/>
              </a:prstGeom>
              <a:noFill/>
              <a:ln w="9525">
                <a:noFill/>
              </a:ln>
            </p:spPr>
            <p:txBody>
              <a:bodyPr>
                <a:spAutoFit/>
              </a:bodyPr>
              <a:p>
                <a:pPr>
                  <a:spcBef>
                    <a:spcPct val="50000"/>
                  </a:spcBef>
                </a:pPr>
                <a:r>
                  <a:rPr lang="zh-CN" altLang="en-US" dirty="0">
                    <a:latin typeface="Times New Roman" panose="02020603050405020304" pitchFamily="18" charset="0"/>
                    <a:ea typeface="楷体_GB2312" panose="02010609030101010101" pitchFamily="49" charset="-122"/>
                  </a:rPr>
                  <a:t>送示波器</a:t>
                </a:r>
                <a:endParaRPr lang="zh-CN" altLang="en-US" dirty="0">
                  <a:latin typeface="Times New Roman" panose="02020603050405020304" pitchFamily="18" charset="0"/>
                  <a:ea typeface="楷体_GB2312" panose="02010609030101010101" pitchFamily="49" charset="-122"/>
                </a:endParaRPr>
              </a:p>
            </p:txBody>
          </p:sp>
          <p:sp>
            <p:nvSpPr>
              <p:cNvPr id="26724" name="Line 17"/>
              <p:cNvSpPr/>
              <p:nvPr/>
            </p:nvSpPr>
            <p:spPr>
              <a:xfrm>
                <a:off x="4145" y="1145"/>
                <a:ext cx="836" cy="0"/>
              </a:xfrm>
              <a:prstGeom prst="line">
                <a:avLst/>
              </a:prstGeom>
              <a:ln w="38100" cap="flat" cmpd="sng">
                <a:solidFill>
                  <a:schemeClr val="tx1"/>
                </a:solidFill>
                <a:prstDash val="solid"/>
                <a:headEnd type="none" w="med" len="med"/>
                <a:tailEnd type="triangle" w="med" len="med"/>
              </a:ln>
            </p:spPr>
          </p:sp>
        </p:grpSp>
        <p:sp>
          <p:nvSpPr>
            <p:cNvPr id="26708" name="Line 18"/>
            <p:cNvSpPr/>
            <p:nvPr/>
          </p:nvSpPr>
          <p:spPr>
            <a:xfrm flipH="1">
              <a:off x="2163" y="1036"/>
              <a:ext cx="200" cy="200"/>
            </a:xfrm>
            <a:prstGeom prst="line">
              <a:avLst/>
            </a:prstGeom>
            <a:ln w="38100" cap="flat" cmpd="sng">
              <a:solidFill>
                <a:schemeClr val="tx1"/>
              </a:solidFill>
              <a:prstDash val="solid"/>
              <a:headEnd type="none" w="med" len="med"/>
              <a:tailEnd type="none" w="med" len="med"/>
            </a:ln>
          </p:spPr>
        </p:sp>
        <p:sp>
          <p:nvSpPr>
            <p:cNvPr id="26709" name="Line 19"/>
            <p:cNvSpPr/>
            <p:nvPr/>
          </p:nvSpPr>
          <p:spPr>
            <a:xfrm flipH="1">
              <a:off x="3186" y="1041"/>
              <a:ext cx="200" cy="200"/>
            </a:xfrm>
            <a:prstGeom prst="line">
              <a:avLst/>
            </a:prstGeom>
            <a:ln w="38100" cap="flat" cmpd="sng">
              <a:solidFill>
                <a:schemeClr val="tx1"/>
              </a:solidFill>
              <a:prstDash val="solid"/>
              <a:headEnd type="none" w="med" len="med"/>
              <a:tailEnd type="none" w="med" len="med"/>
            </a:ln>
          </p:spPr>
        </p:sp>
        <p:sp>
          <p:nvSpPr>
            <p:cNvPr id="26710" name="Text Box 20"/>
            <p:cNvSpPr txBox="1"/>
            <p:nvPr/>
          </p:nvSpPr>
          <p:spPr>
            <a:xfrm>
              <a:off x="2190" y="799"/>
              <a:ext cx="28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3</a:t>
              </a:r>
              <a:endParaRPr lang="en-US" altLang="zh-CN" dirty="0">
                <a:latin typeface="Times New Roman" panose="02020603050405020304" pitchFamily="18" charset="0"/>
                <a:ea typeface="楷体_GB2312" panose="02010609030101010101" pitchFamily="49" charset="-122"/>
              </a:endParaRPr>
            </a:p>
          </p:txBody>
        </p:sp>
        <p:sp>
          <p:nvSpPr>
            <p:cNvPr id="26711" name="Text Box 21"/>
            <p:cNvSpPr txBox="1"/>
            <p:nvPr/>
          </p:nvSpPr>
          <p:spPr>
            <a:xfrm>
              <a:off x="3227" y="791"/>
              <a:ext cx="264"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4</a:t>
              </a:r>
              <a:endParaRPr lang="en-US" altLang="zh-CN" dirty="0">
                <a:latin typeface="Times New Roman" panose="02020603050405020304" pitchFamily="18" charset="0"/>
                <a:ea typeface="楷体_GB2312" panose="02010609030101010101" pitchFamily="49" charset="-122"/>
              </a:endParaRPr>
            </a:p>
          </p:txBody>
        </p:sp>
      </p:grpSp>
      <p:grpSp>
        <p:nvGrpSpPr>
          <p:cNvPr id="4" name="Group 22"/>
          <p:cNvGrpSpPr/>
          <p:nvPr/>
        </p:nvGrpSpPr>
        <p:grpSpPr>
          <a:xfrm>
            <a:off x="1909763" y="2732088"/>
            <a:ext cx="4981575" cy="3592512"/>
            <a:chOff x="1203" y="1890"/>
            <a:chExt cx="3138" cy="2263"/>
          </a:xfrm>
        </p:grpSpPr>
        <p:sp>
          <p:nvSpPr>
            <p:cNvPr id="26630" name="Line 23"/>
            <p:cNvSpPr/>
            <p:nvPr/>
          </p:nvSpPr>
          <p:spPr>
            <a:xfrm>
              <a:off x="1215" y="1926"/>
              <a:ext cx="3126" cy="0"/>
            </a:xfrm>
            <a:prstGeom prst="line">
              <a:avLst/>
            </a:prstGeom>
            <a:ln w="57150" cap="flat" cmpd="sng">
              <a:solidFill>
                <a:schemeClr val="tx1"/>
              </a:solidFill>
              <a:prstDash val="solid"/>
              <a:headEnd type="none" w="med" len="med"/>
              <a:tailEnd type="none" w="med" len="med"/>
            </a:ln>
          </p:spPr>
        </p:sp>
        <p:sp>
          <p:nvSpPr>
            <p:cNvPr id="26631" name="Text Box 24"/>
            <p:cNvSpPr txBox="1"/>
            <p:nvPr/>
          </p:nvSpPr>
          <p:spPr>
            <a:xfrm>
              <a:off x="1707" y="1902"/>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A</a:t>
              </a:r>
              <a:r>
                <a:rPr lang="en-US" altLang="zh-CN" sz="2800" i="1" baseline="-25000" dirty="0">
                  <a:latin typeface="Times New Roman" panose="02020603050405020304" pitchFamily="18" charset="0"/>
                  <a:ea typeface="楷体_GB2312" panose="02010609030101010101" pitchFamily="49" charset="-122"/>
                </a:rPr>
                <a:t>1</a:t>
              </a:r>
              <a:endParaRPr lang="en-US" altLang="zh-CN" sz="2800" i="1" dirty="0">
                <a:latin typeface="Times New Roman" panose="02020603050405020304" pitchFamily="18" charset="0"/>
                <a:ea typeface="楷体_GB2312" panose="02010609030101010101" pitchFamily="49" charset="-122"/>
              </a:endParaRPr>
            </a:p>
          </p:txBody>
        </p:sp>
        <p:sp>
          <p:nvSpPr>
            <p:cNvPr id="26632" name="Text Box 25"/>
            <p:cNvSpPr txBox="1"/>
            <p:nvPr/>
          </p:nvSpPr>
          <p:spPr>
            <a:xfrm>
              <a:off x="1402" y="1894"/>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A</a:t>
              </a:r>
              <a:r>
                <a:rPr lang="en-US" altLang="zh-CN" sz="2800" i="1" baseline="-25000" dirty="0">
                  <a:latin typeface="Times New Roman" panose="02020603050405020304" pitchFamily="18" charset="0"/>
                  <a:ea typeface="楷体_GB2312" panose="02010609030101010101" pitchFamily="49" charset="-122"/>
                </a:rPr>
                <a:t>2</a:t>
              </a:r>
              <a:endParaRPr lang="en-US" altLang="zh-CN" sz="2800" i="1" dirty="0">
                <a:latin typeface="Times New Roman" panose="02020603050405020304" pitchFamily="18" charset="0"/>
                <a:ea typeface="楷体_GB2312" panose="02010609030101010101" pitchFamily="49" charset="-122"/>
              </a:endParaRPr>
            </a:p>
          </p:txBody>
        </p:sp>
        <p:sp>
          <p:nvSpPr>
            <p:cNvPr id="26633" name="Text Box 26"/>
            <p:cNvSpPr txBox="1"/>
            <p:nvPr/>
          </p:nvSpPr>
          <p:spPr>
            <a:xfrm>
              <a:off x="2001" y="1890"/>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A</a:t>
              </a:r>
              <a:r>
                <a:rPr lang="en-US" altLang="zh-CN" sz="2800" i="1" baseline="-25000" dirty="0">
                  <a:latin typeface="Times New Roman" panose="02020603050405020304" pitchFamily="18" charset="0"/>
                  <a:ea typeface="楷体_GB2312" panose="02010609030101010101" pitchFamily="49" charset="-122"/>
                </a:rPr>
                <a:t>0</a:t>
              </a:r>
              <a:endParaRPr lang="en-US" altLang="zh-CN" sz="2800" i="1" dirty="0">
                <a:latin typeface="Times New Roman" panose="02020603050405020304" pitchFamily="18" charset="0"/>
                <a:ea typeface="楷体_GB2312" panose="02010609030101010101" pitchFamily="49" charset="-122"/>
              </a:endParaRPr>
            </a:p>
          </p:txBody>
        </p:sp>
        <p:sp>
          <p:nvSpPr>
            <p:cNvPr id="26634" name="Text Box 27"/>
            <p:cNvSpPr txBox="1"/>
            <p:nvPr/>
          </p:nvSpPr>
          <p:spPr>
            <a:xfrm>
              <a:off x="2461" y="1895"/>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D</a:t>
              </a:r>
              <a:r>
                <a:rPr lang="en-US" altLang="zh-CN" sz="2800" i="1" baseline="-25000" dirty="0">
                  <a:latin typeface="Times New Roman" panose="02020603050405020304" pitchFamily="18" charset="0"/>
                  <a:ea typeface="楷体_GB2312" panose="02010609030101010101" pitchFamily="49" charset="-122"/>
                </a:rPr>
                <a:t>3</a:t>
              </a:r>
              <a:endParaRPr lang="en-US" altLang="zh-CN" sz="2800" i="1" dirty="0">
                <a:latin typeface="Times New Roman" panose="02020603050405020304" pitchFamily="18" charset="0"/>
                <a:ea typeface="楷体_GB2312" panose="02010609030101010101" pitchFamily="49" charset="-122"/>
              </a:endParaRPr>
            </a:p>
          </p:txBody>
        </p:sp>
        <p:sp>
          <p:nvSpPr>
            <p:cNvPr id="26635" name="Text Box 28"/>
            <p:cNvSpPr txBox="1"/>
            <p:nvPr/>
          </p:nvSpPr>
          <p:spPr>
            <a:xfrm>
              <a:off x="2737" y="1901"/>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D</a:t>
              </a:r>
              <a:r>
                <a:rPr lang="en-US" altLang="zh-CN" sz="2800" i="1" baseline="-25000" dirty="0">
                  <a:latin typeface="Times New Roman" panose="02020603050405020304" pitchFamily="18" charset="0"/>
                  <a:ea typeface="楷体_GB2312" panose="02010609030101010101" pitchFamily="49" charset="-122"/>
                </a:rPr>
                <a:t>2</a:t>
              </a:r>
              <a:endParaRPr lang="en-US" altLang="zh-CN" sz="2800" i="1" dirty="0">
                <a:latin typeface="Times New Roman" panose="02020603050405020304" pitchFamily="18" charset="0"/>
                <a:ea typeface="楷体_GB2312" panose="02010609030101010101" pitchFamily="49" charset="-122"/>
              </a:endParaRPr>
            </a:p>
          </p:txBody>
        </p:sp>
        <p:sp>
          <p:nvSpPr>
            <p:cNvPr id="26636" name="Text Box 29"/>
            <p:cNvSpPr txBox="1"/>
            <p:nvPr/>
          </p:nvSpPr>
          <p:spPr>
            <a:xfrm>
              <a:off x="2999" y="1896"/>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D</a:t>
              </a:r>
              <a:r>
                <a:rPr lang="en-US" altLang="zh-CN" sz="2800" i="1" baseline="-25000" dirty="0">
                  <a:latin typeface="Times New Roman" panose="02020603050405020304" pitchFamily="18" charset="0"/>
                  <a:ea typeface="楷体_GB2312" panose="02010609030101010101" pitchFamily="49" charset="-122"/>
                </a:rPr>
                <a:t>1</a:t>
              </a:r>
              <a:endParaRPr lang="en-US" altLang="zh-CN" sz="2800" i="1" dirty="0">
                <a:latin typeface="Times New Roman" panose="02020603050405020304" pitchFamily="18" charset="0"/>
                <a:ea typeface="楷体_GB2312" panose="02010609030101010101" pitchFamily="49" charset="-122"/>
              </a:endParaRPr>
            </a:p>
          </p:txBody>
        </p:sp>
        <p:sp>
          <p:nvSpPr>
            <p:cNvPr id="26637" name="Text Box 30"/>
            <p:cNvSpPr txBox="1"/>
            <p:nvPr/>
          </p:nvSpPr>
          <p:spPr>
            <a:xfrm>
              <a:off x="3259" y="1893"/>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D</a:t>
              </a:r>
              <a:r>
                <a:rPr lang="en-US" altLang="zh-CN" sz="2800" i="1" baseline="-25000" dirty="0">
                  <a:latin typeface="Times New Roman" panose="02020603050405020304" pitchFamily="18" charset="0"/>
                  <a:ea typeface="楷体_GB2312" panose="02010609030101010101" pitchFamily="49" charset="-122"/>
                </a:rPr>
                <a:t>0</a:t>
              </a:r>
              <a:endParaRPr lang="en-US" altLang="zh-CN" sz="2800" i="1" dirty="0">
                <a:latin typeface="Times New Roman" panose="02020603050405020304" pitchFamily="18" charset="0"/>
                <a:ea typeface="楷体_GB2312" panose="02010609030101010101" pitchFamily="49" charset="-122"/>
              </a:endParaRPr>
            </a:p>
          </p:txBody>
        </p:sp>
        <p:sp>
          <p:nvSpPr>
            <p:cNvPr id="26638" name="Text Box 31"/>
            <p:cNvSpPr txBox="1"/>
            <p:nvPr/>
          </p:nvSpPr>
          <p:spPr>
            <a:xfrm>
              <a:off x="3723" y="1908"/>
              <a:ext cx="618" cy="327"/>
            </a:xfrm>
            <a:prstGeom prst="rect">
              <a:avLst/>
            </a:prstGeom>
            <a:noFill/>
            <a:ln w="9525">
              <a:noFill/>
            </a:ln>
          </p:spPr>
          <p:txBody>
            <a:bodyPr>
              <a:spAutoFit/>
            </a:bodyPr>
            <a:p>
              <a:pPr>
                <a:spcBef>
                  <a:spcPct val="50000"/>
                </a:spcBef>
              </a:pPr>
              <a:r>
                <a:rPr lang="en-US" altLang="zh-CN" sz="2800" dirty="0">
                  <a:latin typeface="Times New Roman" panose="02020603050405020304" pitchFamily="18" charset="0"/>
                  <a:ea typeface="楷体_GB2312" panose="02010609030101010101" pitchFamily="49" charset="-122"/>
                </a:rPr>
                <a:t>D/A</a:t>
              </a:r>
              <a:endParaRPr lang="en-US" altLang="zh-CN" sz="2800" dirty="0">
                <a:latin typeface="Times New Roman" panose="02020603050405020304" pitchFamily="18" charset="0"/>
                <a:ea typeface="楷体_GB2312" panose="02010609030101010101" pitchFamily="49" charset="-122"/>
              </a:endParaRPr>
            </a:p>
          </p:txBody>
        </p:sp>
        <p:sp>
          <p:nvSpPr>
            <p:cNvPr id="26639" name="Line 32"/>
            <p:cNvSpPr/>
            <p:nvPr/>
          </p:nvSpPr>
          <p:spPr>
            <a:xfrm>
              <a:off x="2381" y="1927"/>
              <a:ext cx="1" cy="2212"/>
            </a:xfrm>
            <a:prstGeom prst="line">
              <a:avLst/>
            </a:prstGeom>
            <a:ln w="38100" cap="flat" cmpd="sng">
              <a:solidFill>
                <a:schemeClr val="tx1"/>
              </a:solidFill>
              <a:prstDash val="solid"/>
              <a:headEnd type="none" w="med" len="med"/>
              <a:tailEnd type="none" w="med" len="med"/>
            </a:ln>
          </p:spPr>
        </p:sp>
        <p:sp>
          <p:nvSpPr>
            <p:cNvPr id="26640" name="Line 33"/>
            <p:cNvSpPr/>
            <p:nvPr/>
          </p:nvSpPr>
          <p:spPr>
            <a:xfrm>
              <a:off x="3659" y="1910"/>
              <a:ext cx="1" cy="2212"/>
            </a:xfrm>
            <a:prstGeom prst="line">
              <a:avLst/>
            </a:prstGeom>
            <a:ln w="38100" cap="flat" cmpd="sng">
              <a:solidFill>
                <a:schemeClr val="tx1"/>
              </a:solidFill>
              <a:prstDash val="solid"/>
              <a:headEnd type="none" w="med" len="med"/>
              <a:tailEnd type="none" w="med" len="med"/>
            </a:ln>
          </p:spPr>
        </p:sp>
        <p:sp>
          <p:nvSpPr>
            <p:cNvPr id="26641" name="Line 34"/>
            <p:cNvSpPr/>
            <p:nvPr/>
          </p:nvSpPr>
          <p:spPr>
            <a:xfrm>
              <a:off x="1203" y="4128"/>
              <a:ext cx="3126" cy="0"/>
            </a:xfrm>
            <a:prstGeom prst="line">
              <a:avLst/>
            </a:prstGeom>
            <a:ln w="57150" cap="flat" cmpd="sng">
              <a:solidFill>
                <a:schemeClr val="tx1"/>
              </a:solidFill>
              <a:prstDash val="solid"/>
              <a:headEnd type="none" w="med" len="med"/>
              <a:tailEnd type="none" w="med" len="med"/>
            </a:ln>
          </p:spPr>
        </p:sp>
        <p:sp>
          <p:nvSpPr>
            <p:cNvPr id="26642" name="Line 35"/>
            <p:cNvSpPr/>
            <p:nvPr/>
          </p:nvSpPr>
          <p:spPr>
            <a:xfrm>
              <a:off x="1203" y="2220"/>
              <a:ext cx="3126" cy="0"/>
            </a:xfrm>
            <a:prstGeom prst="line">
              <a:avLst/>
            </a:prstGeom>
            <a:ln w="38100" cap="flat" cmpd="sng">
              <a:solidFill>
                <a:schemeClr val="tx1"/>
              </a:solidFill>
              <a:prstDash val="solid"/>
              <a:headEnd type="none" w="med" len="med"/>
              <a:tailEnd type="none" w="med" len="med"/>
            </a:ln>
          </p:spPr>
        </p:sp>
        <p:sp>
          <p:nvSpPr>
            <p:cNvPr id="26643" name="Text Box 36"/>
            <p:cNvSpPr txBox="1"/>
            <p:nvPr/>
          </p:nvSpPr>
          <p:spPr>
            <a:xfrm>
              <a:off x="1460" y="219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44" name="Text Box 37"/>
            <p:cNvSpPr txBox="1"/>
            <p:nvPr/>
          </p:nvSpPr>
          <p:spPr>
            <a:xfrm>
              <a:off x="1459" y="314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45" name="Text Box 38"/>
            <p:cNvSpPr txBox="1"/>
            <p:nvPr/>
          </p:nvSpPr>
          <p:spPr>
            <a:xfrm>
              <a:off x="1448" y="243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46" name="Text Box 39"/>
            <p:cNvSpPr txBox="1"/>
            <p:nvPr/>
          </p:nvSpPr>
          <p:spPr>
            <a:xfrm>
              <a:off x="1466" y="267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47" name="Text Box 40"/>
            <p:cNvSpPr txBox="1"/>
            <p:nvPr/>
          </p:nvSpPr>
          <p:spPr>
            <a:xfrm>
              <a:off x="1460" y="291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48" name="Text Box 41"/>
            <p:cNvSpPr txBox="1"/>
            <p:nvPr/>
          </p:nvSpPr>
          <p:spPr>
            <a:xfrm>
              <a:off x="1742" y="220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49" name="Text Box 42"/>
            <p:cNvSpPr txBox="1"/>
            <p:nvPr/>
          </p:nvSpPr>
          <p:spPr>
            <a:xfrm>
              <a:off x="1754" y="244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50" name="Text Box 43"/>
            <p:cNvSpPr txBox="1"/>
            <p:nvPr/>
          </p:nvSpPr>
          <p:spPr>
            <a:xfrm>
              <a:off x="1748" y="315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51" name="Text Box 44"/>
            <p:cNvSpPr txBox="1"/>
            <p:nvPr/>
          </p:nvSpPr>
          <p:spPr>
            <a:xfrm>
              <a:off x="1754" y="339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52" name="Text Box 45"/>
            <p:cNvSpPr txBox="1"/>
            <p:nvPr/>
          </p:nvSpPr>
          <p:spPr>
            <a:xfrm>
              <a:off x="2041" y="2198"/>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53" name="Text Box 46"/>
            <p:cNvSpPr txBox="1"/>
            <p:nvPr/>
          </p:nvSpPr>
          <p:spPr>
            <a:xfrm>
              <a:off x="2023" y="2672"/>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54" name="Text Box 47"/>
            <p:cNvSpPr txBox="1"/>
            <p:nvPr/>
          </p:nvSpPr>
          <p:spPr>
            <a:xfrm>
              <a:off x="2029" y="314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55" name="Text Box 48"/>
            <p:cNvSpPr txBox="1"/>
            <p:nvPr/>
          </p:nvSpPr>
          <p:spPr>
            <a:xfrm>
              <a:off x="2035" y="362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56" name="Text Box 49"/>
            <p:cNvSpPr txBox="1"/>
            <p:nvPr/>
          </p:nvSpPr>
          <p:spPr>
            <a:xfrm>
              <a:off x="1459" y="338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57" name="Text Box 50"/>
            <p:cNvSpPr txBox="1"/>
            <p:nvPr/>
          </p:nvSpPr>
          <p:spPr>
            <a:xfrm>
              <a:off x="1453" y="362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58" name="Text Box 51"/>
            <p:cNvSpPr txBox="1"/>
            <p:nvPr/>
          </p:nvSpPr>
          <p:spPr>
            <a:xfrm>
              <a:off x="1459" y="3848"/>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59" name="Text Box 52"/>
            <p:cNvSpPr txBox="1"/>
            <p:nvPr/>
          </p:nvSpPr>
          <p:spPr>
            <a:xfrm>
              <a:off x="1738" y="2671"/>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60" name="Text Box 53"/>
            <p:cNvSpPr txBox="1"/>
            <p:nvPr/>
          </p:nvSpPr>
          <p:spPr>
            <a:xfrm>
              <a:off x="1744" y="2911"/>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61" name="Text Box 54"/>
            <p:cNvSpPr txBox="1"/>
            <p:nvPr/>
          </p:nvSpPr>
          <p:spPr>
            <a:xfrm>
              <a:off x="1750" y="361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62" name="Text Box 55"/>
            <p:cNvSpPr txBox="1"/>
            <p:nvPr/>
          </p:nvSpPr>
          <p:spPr>
            <a:xfrm>
              <a:off x="1738" y="385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63" name="Text Box 56"/>
            <p:cNvSpPr txBox="1"/>
            <p:nvPr/>
          </p:nvSpPr>
          <p:spPr>
            <a:xfrm>
              <a:off x="2035" y="244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64" name="Text Box 57"/>
            <p:cNvSpPr txBox="1"/>
            <p:nvPr/>
          </p:nvSpPr>
          <p:spPr>
            <a:xfrm>
              <a:off x="2023" y="292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65" name="Text Box 58"/>
            <p:cNvSpPr txBox="1"/>
            <p:nvPr/>
          </p:nvSpPr>
          <p:spPr>
            <a:xfrm>
              <a:off x="2029" y="337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66" name="Text Box 59"/>
            <p:cNvSpPr txBox="1"/>
            <p:nvPr/>
          </p:nvSpPr>
          <p:spPr>
            <a:xfrm>
              <a:off x="2035" y="385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67" name="Text Box 60"/>
            <p:cNvSpPr txBox="1"/>
            <p:nvPr/>
          </p:nvSpPr>
          <p:spPr>
            <a:xfrm>
              <a:off x="2514" y="220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68" name="Text Box 61"/>
            <p:cNvSpPr txBox="1"/>
            <p:nvPr/>
          </p:nvSpPr>
          <p:spPr>
            <a:xfrm>
              <a:off x="2520" y="244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69" name="Text Box 62"/>
            <p:cNvSpPr txBox="1"/>
            <p:nvPr/>
          </p:nvSpPr>
          <p:spPr>
            <a:xfrm>
              <a:off x="2526" y="268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70" name="Text Box 63"/>
            <p:cNvSpPr txBox="1"/>
            <p:nvPr/>
          </p:nvSpPr>
          <p:spPr>
            <a:xfrm>
              <a:off x="2514" y="362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71" name="Text Box 64"/>
            <p:cNvSpPr txBox="1"/>
            <p:nvPr/>
          </p:nvSpPr>
          <p:spPr>
            <a:xfrm>
              <a:off x="2508" y="386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72" name="Text Box 65"/>
            <p:cNvSpPr txBox="1"/>
            <p:nvPr/>
          </p:nvSpPr>
          <p:spPr>
            <a:xfrm>
              <a:off x="2792" y="2197"/>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73" name="Text Box 66"/>
            <p:cNvSpPr txBox="1"/>
            <p:nvPr/>
          </p:nvSpPr>
          <p:spPr>
            <a:xfrm>
              <a:off x="2798" y="2437"/>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74" name="Text Box 67"/>
            <p:cNvSpPr txBox="1"/>
            <p:nvPr/>
          </p:nvSpPr>
          <p:spPr>
            <a:xfrm>
              <a:off x="2798" y="2911"/>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75" name="Text Box 68"/>
            <p:cNvSpPr txBox="1"/>
            <p:nvPr/>
          </p:nvSpPr>
          <p:spPr>
            <a:xfrm>
              <a:off x="2804" y="338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76" name="Text Box 69"/>
            <p:cNvSpPr txBox="1"/>
            <p:nvPr/>
          </p:nvSpPr>
          <p:spPr>
            <a:xfrm>
              <a:off x="2798" y="385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77" name="Text Box 70"/>
            <p:cNvSpPr txBox="1"/>
            <p:nvPr/>
          </p:nvSpPr>
          <p:spPr>
            <a:xfrm>
              <a:off x="3051" y="220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78" name="Text Box 71"/>
            <p:cNvSpPr txBox="1"/>
            <p:nvPr/>
          </p:nvSpPr>
          <p:spPr>
            <a:xfrm>
              <a:off x="3057" y="268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79" name="Text Box 72"/>
            <p:cNvSpPr txBox="1"/>
            <p:nvPr/>
          </p:nvSpPr>
          <p:spPr>
            <a:xfrm>
              <a:off x="3063" y="290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80" name="Text Box 73"/>
            <p:cNvSpPr txBox="1"/>
            <p:nvPr/>
          </p:nvSpPr>
          <p:spPr>
            <a:xfrm>
              <a:off x="3063" y="314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81" name="Text Box 74"/>
            <p:cNvSpPr txBox="1"/>
            <p:nvPr/>
          </p:nvSpPr>
          <p:spPr>
            <a:xfrm>
              <a:off x="3057" y="338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82" name="Text Box 75"/>
            <p:cNvSpPr txBox="1"/>
            <p:nvPr/>
          </p:nvSpPr>
          <p:spPr>
            <a:xfrm>
              <a:off x="3313" y="2208"/>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83" name="Text Box 76"/>
            <p:cNvSpPr txBox="1"/>
            <p:nvPr/>
          </p:nvSpPr>
          <p:spPr>
            <a:xfrm>
              <a:off x="3316" y="2448"/>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84" name="Text Box 77"/>
            <p:cNvSpPr txBox="1"/>
            <p:nvPr/>
          </p:nvSpPr>
          <p:spPr>
            <a:xfrm>
              <a:off x="3322" y="267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85" name="Text Box 78"/>
            <p:cNvSpPr txBox="1"/>
            <p:nvPr/>
          </p:nvSpPr>
          <p:spPr>
            <a:xfrm>
              <a:off x="3328" y="291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86" name="Text Box 79"/>
            <p:cNvSpPr txBox="1"/>
            <p:nvPr/>
          </p:nvSpPr>
          <p:spPr>
            <a:xfrm>
              <a:off x="3331" y="315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87" name="Text Box 80"/>
            <p:cNvSpPr txBox="1"/>
            <p:nvPr/>
          </p:nvSpPr>
          <p:spPr>
            <a:xfrm>
              <a:off x="3322" y="3624"/>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88" name="Text Box 81"/>
            <p:cNvSpPr txBox="1"/>
            <p:nvPr/>
          </p:nvSpPr>
          <p:spPr>
            <a:xfrm>
              <a:off x="3825" y="2211"/>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6689" name="Text Box 82"/>
            <p:cNvSpPr txBox="1"/>
            <p:nvPr/>
          </p:nvSpPr>
          <p:spPr>
            <a:xfrm>
              <a:off x="2513" y="2907"/>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90" name="Text Box 83"/>
            <p:cNvSpPr txBox="1"/>
            <p:nvPr/>
          </p:nvSpPr>
          <p:spPr>
            <a:xfrm>
              <a:off x="2507" y="3147"/>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91" name="Text Box 84"/>
            <p:cNvSpPr txBox="1"/>
            <p:nvPr/>
          </p:nvSpPr>
          <p:spPr>
            <a:xfrm>
              <a:off x="2513" y="3387"/>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92" name="Text Box 85"/>
            <p:cNvSpPr txBox="1"/>
            <p:nvPr/>
          </p:nvSpPr>
          <p:spPr>
            <a:xfrm>
              <a:off x="2791" y="268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93" name="Text Box 86"/>
            <p:cNvSpPr txBox="1"/>
            <p:nvPr/>
          </p:nvSpPr>
          <p:spPr>
            <a:xfrm>
              <a:off x="2797" y="313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94" name="Text Box 87"/>
            <p:cNvSpPr txBox="1"/>
            <p:nvPr/>
          </p:nvSpPr>
          <p:spPr>
            <a:xfrm>
              <a:off x="2803" y="361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95" name="Text Box 88"/>
            <p:cNvSpPr txBox="1"/>
            <p:nvPr/>
          </p:nvSpPr>
          <p:spPr>
            <a:xfrm>
              <a:off x="3044" y="243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96" name="Text Box 89"/>
            <p:cNvSpPr txBox="1"/>
            <p:nvPr/>
          </p:nvSpPr>
          <p:spPr>
            <a:xfrm>
              <a:off x="3050" y="3612"/>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97" name="Text Box 90"/>
            <p:cNvSpPr txBox="1"/>
            <p:nvPr/>
          </p:nvSpPr>
          <p:spPr>
            <a:xfrm>
              <a:off x="3056" y="3852"/>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98" name="Text Box 91"/>
            <p:cNvSpPr txBox="1"/>
            <p:nvPr/>
          </p:nvSpPr>
          <p:spPr>
            <a:xfrm>
              <a:off x="3326" y="339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699" name="Text Box 92"/>
            <p:cNvSpPr txBox="1"/>
            <p:nvPr/>
          </p:nvSpPr>
          <p:spPr>
            <a:xfrm>
              <a:off x="3332" y="3864"/>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6700" name="Text Box 93"/>
            <p:cNvSpPr txBox="1"/>
            <p:nvPr/>
          </p:nvSpPr>
          <p:spPr>
            <a:xfrm>
              <a:off x="3836" y="2436"/>
              <a:ext cx="200"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2</a:t>
              </a:r>
              <a:endParaRPr lang="en-US" altLang="zh-CN" dirty="0">
                <a:latin typeface="Times New Roman" panose="02020603050405020304" pitchFamily="18" charset="0"/>
                <a:ea typeface="楷体_GB2312" panose="02010609030101010101" pitchFamily="49" charset="-122"/>
              </a:endParaRPr>
            </a:p>
          </p:txBody>
        </p:sp>
        <p:sp>
          <p:nvSpPr>
            <p:cNvPr id="26701" name="Text Box 94"/>
            <p:cNvSpPr txBox="1"/>
            <p:nvPr/>
          </p:nvSpPr>
          <p:spPr>
            <a:xfrm>
              <a:off x="3835" y="2677"/>
              <a:ext cx="254"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4</a:t>
              </a:r>
              <a:endParaRPr lang="en-US" altLang="zh-CN" dirty="0">
                <a:latin typeface="Times New Roman" panose="02020603050405020304" pitchFamily="18" charset="0"/>
                <a:ea typeface="楷体_GB2312" panose="02010609030101010101" pitchFamily="49" charset="-122"/>
              </a:endParaRPr>
            </a:p>
          </p:txBody>
        </p:sp>
        <p:sp>
          <p:nvSpPr>
            <p:cNvPr id="26702" name="Text Box 95"/>
            <p:cNvSpPr txBox="1"/>
            <p:nvPr/>
          </p:nvSpPr>
          <p:spPr>
            <a:xfrm>
              <a:off x="3846" y="2918"/>
              <a:ext cx="254"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8</a:t>
              </a:r>
              <a:endParaRPr lang="en-US" altLang="zh-CN" dirty="0">
                <a:latin typeface="Times New Roman" panose="02020603050405020304" pitchFamily="18" charset="0"/>
                <a:ea typeface="楷体_GB2312" panose="02010609030101010101" pitchFamily="49" charset="-122"/>
              </a:endParaRPr>
            </a:p>
          </p:txBody>
        </p:sp>
        <p:sp>
          <p:nvSpPr>
            <p:cNvPr id="26703" name="Text Box 96"/>
            <p:cNvSpPr txBox="1"/>
            <p:nvPr/>
          </p:nvSpPr>
          <p:spPr>
            <a:xfrm>
              <a:off x="3797" y="3140"/>
              <a:ext cx="436"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12</a:t>
              </a:r>
              <a:endParaRPr lang="en-US" altLang="zh-CN" dirty="0">
                <a:latin typeface="Times New Roman" panose="02020603050405020304" pitchFamily="18" charset="0"/>
                <a:ea typeface="楷体_GB2312" panose="02010609030101010101" pitchFamily="49" charset="-122"/>
              </a:endParaRPr>
            </a:p>
          </p:txBody>
        </p:sp>
        <p:sp>
          <p:nvSpPr>
            <p:cNvPr id="26704" name="Text Box 97"/>
            <p:cNvSpPr txBox="1"/>
            <p:nvPr/>
          </p:nvSpPr>
          <p:spPr>
            <a:xfrm>
              <a:off x="3849" y="3377"/>
              <a:ext cx="254"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9</a:t>
              </a:r>
              <a:endParaRPr lang="en-US" altLang="zh-CN" dirty="0">
                <a:latin typeface="Times New Roman" panose="02020603050405020304" pitchFamily="18" charset="0"/>
                <a:ea typeface="楷体_GB2312" panose="02010609030101010101" pitchFamily="49" charset="-122"/>
              </a:endParaRPr>
            </a:p>
          </p:txBody>
        </p:sp>
        <p:sp>
          <p:nvSpPr>
            <p:cNvPr id="26705" name="Text Box 98"/>
            <p:cNvSpPr txBox="1"/>
            <p:nvPr/>
          </p:nvSpPr>
          <p:spPr>
            <a:xfrm>
              <a:off x="3858" y="3619"/>
              <a:ext cx="254"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6</a:t>
              </a:r>
              <a:endParaRPr lang="en-US" altLang="zh-CN" dirty="0">
                <a:latin typeface="Times New Roman" panose="02020603050405020304" pitchFamily="18" charset="0"/>
                <a:ea typeface="楷体_GB2312" panose="02010609030101010101" pitchFamily="49" charset="-122"/>
              </a:endParaRPr>
            </a:p>
          </p:txBody>
        </p:sp>
        <p:sp>
          <p:nvSpPr>
            <p:cNvPr id="26706" name="Text Box 99"/>
            <p:cNvSpPr txBox="1"/>
            <p:nvPr/>
          </p:nvSpPr>
          <p:spPr>
            <a:xfrm>
              <a:off x="3861" y="3859"/>
              <a:ext cx="254"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3</a:t>
              </a:r>
              <a:endParaRPr lang="en-US" altLang="zh-CN" dirty="0">
                <a:latin typeface="Times New Roman" panose="02020603050405020304" pitchFamily="18" charset="0"/>
                <a:ea typeface="楷体_GB2312" panose="02010609030101010101" pitchFamily="49" charset="-122"/>
              </a:endParaRPr>
            </a:p>
          </p:txBody>
        </p:sp>
      </p:grpSp>
      <p:sp>
        <p:nvSpPr>
          <p:cNvPr id="26628" name="Text Box 100"/>
          <p:cNvSpPr txBox="1"/>
          <p:nvPr/>
        </p:nvSpPr>
        <p:spPr>
          <a:xfrm>
            <a:off x="381000" y="182563"/>
            <a:ext cx="8312150" cy="583565"/>
          </a:xfrm>
          <a:prstGeom prst="rect">
            <a:avLst/>
          </a:prstGeom>
          <a:solidFill>
            <a:srgbClr val="99CC00"/>
          </a:solidFill>
          <a:ln w="9525">
            <a:noFill/>
          </a:ln>
        </p:spPr>
        <p:txBody>
          <a:bodyPr>
            <a:spAutoFit/>
          </a:bodyPr>
          <a:p>
            <a:pPr>
              <a:spcBef>
                <a:spcPct val="50000"/>
              </a:spcBef>
              <a:buNone/>
            </a:pPr>
            <a:r>
              <a:rPr lang="en-US" altLang="zh-CN" sz="3200" dirty="0">
                <a:solidFill>
                  <a:schemeClr val="bg1"/>
                </a:solidFill>
                <a:latin typeface="Times New Roman" panose="02020603050405020304" pitchFamily="18" charset="0"/>
                <a:ea typeface="新宋体" panose="02010609030101010101" charset="-122"/>
                <a:cs typeface="Times New Roman" panose="02020603050405020304" pitchFamily="18" charset="0"/>
              </a:rPr>
              <a:t>14.2.3  ROM</a:t>
            </a:r>
            <a:r>
              <a:rPr lang="zh-CN" altLang="en-US" sz="3200" dirty="0">
                <a:solidFill>
                  <a:schemeClr val="bg1"/>
                </a:solidFill>
                <a:latin typeface="Times New Roman" panose="02020603050405020304" pitchFamily="18" charset="0"/>
                <a:ea typeface="新宋体" panose="02010609030101010101" charset="-122"/>
                <a:cs typeface="Times New Roman" panose="02020603050405020304" pitchFamily="18" charset="0"/>
              </a:rPr>
              <a:t>的应用举例</a:t>
            </a:r>
            <a:endParaRPr lang="zh-CN" altLang="en-US" sz="3200" dirty="0">
              <a:solidFill>
                <a:schemeClr val="bg1"/>
              </a:solidFill>
              <a:latin typeface="Times New Roman" panose="02020603050405020304" pitchFamily="18" charset="0"/>
              <a:ea typeface="新宋体" panose="02010609030101010101" charset="-122"/>
              <a:cs typeface="Times New Roman" panose="02020603050405020304" pitchFamily="18" charset="0"/>
            </a:endParaRPr>
          </a:p>
        </p:txBody>
      </p:sp>
      <p:sp>
        <p:nvSpPr>
          <p:cNvPr id="61541" name="Rectangle 101"/>
          <p:cNvSpPr/>
          <p:nvPr/>
        </p:nvSpPr>
        <p:spPr>
          <a:xfrm>
            <a:off x="179388" y="908050"/>
            <a:ext cx="1570037" cy="369888"/>
          </a:xfrm>
          <a:prstGeom prst="rect">
            <a:avLst/>
          </a:prstGeom>
          <a:solidFill>
            <a:srgbClr val="CC99FF"/>
          </a:solidFill>
          <a:ln w="9525">
            <a:noFill/>
          </a:ln>
        </p:spPr>
        <p:txBody>
          <a:bodyPr wrap="none">
            <a:spAutoFit/>
          </a:bodyPr>
          <a:p>
            <a:pPr>
              <a:spcBef>
                <a:spcPct val="50000"/>
              </a:spcBef>
            </a:pPr>
            <a:r>
              <a:rPr lang="en-US" altLang="zh-CN" dirty="0">
                <a:solidFill>
                  <a:srgbClr val="000000"/>
                </a:solidFill>
                <a:latin typeface="新宋体" panose="02010609030101010101" charset="-122"/>
                <a:ea typeface="新宋体" panose="02010609030101010101" charset="-122"/>
              </a:rPr>
              <a:t>1.</a:t>
            </a:r>
            <a:r>
              <a:rPr lang="zh-CN" altLang="zh-CN" dirty="0">
                <a:solidFill>
                  <a:srgbClr val="000000"/>
                </a:solidFill>
                <a:latin typeface="新宋体" panose="02010609030101010101" charset="-122"/>
                <a:ea typeface="新宋体" panose="02010609030101010101" charset="-122"/>
              </a:rPr>
              <a:t>波形发生器</a:t>
            </a:r>
            <a:endParaRPr lang="zh-CN" altLang="en-US" dirty="0">
              <a:solidFill>
                <a:srgbClr val="000000"/>
              </a:solidFill>
              <a:latin typeface="新宋体" panose="02010609030101010101" charset="-122"/>
              <a:ea typeface="新宋体" panose="02010609030101010101"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541"/>
                                        </p:tgtEl>
                                        <p:attrNameLst>
                                          <p:attrName>style.visibility</p:attrName>
                                        </p:attrNameLst>
                                      </p:cBhvr>
                                      <p:to>
                                        <p:strVal val="visible"/>
                                      </p:to>
                                    </p:set>
                                    <p:animEffect transition="in" filter="blinds(horizontal)">
                                      <p:cBhvr>
                                        <p:cTn id="7" dur="500"/>
                                        <p:tgtEl>
                                          <p:spTgt spid="615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ou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893763" y="820738"/>
            <a:ext cx="7359650" cy="1693862"/>
            <a:chOff x="563" y="250"/>
            <a:chExt cx="4636" cy="1067"/>
          </a:xfrm>
        </p:grpSpPr>
        <p:grpSp>
          <p:nvGrpSpPr>
            <p:cNvPr id="27757" name="Group 3"/>
            <p:cNvGrpSpPr/>
            <p:nvPr/>
          </p:nvGrpSpPr>
          <p:grpSpPr>
            <a:xfrm>
              <a:off x="563" y="250"/>
              <a:ext cx="4564" cy="1067"/>
              <a:chOff x="563" y="592"/>
              <a:chExt cx="4564" cy="1067"/>
            </a:xfrm>
          </p:grpSpPr>
          <p:grpSp>
            <p:nvGrpSpPr>
              <p:cNvPr id="27759" name="Group 4"/>
              <p:cNvGrpSpPr/>
              <p:nvPr/>
            </p:nvGrpSpPr>
            <p:grpSpPr>
              <a:xfrm>
                <a:off x="563" y="592"/>
                <a:ext cx="4564" cy="1067"/>
                <a:chOff x="563" y="592"/>
                <a:chExt cx="4564" cy="1067"/>
              </a:xfrm>
            </p:grpSpPr>
            <p:sp>
              <p:nvSpPr>
                <p:cNvPr id="27764" name="Rectangle 5"/>
                <p:cNvSpPr/>
                <p:nvPr/>
              </p:nvSpPr>
              <p:spPr>
                <a:xfrm>
                  <a:off x="1473" y="600"/>
                  <a:ext cx="636" cy="1054"/>
                </a:xfrm>
                <a:prstGeom prst="rect">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7765" name="Rectangle 6"/>
                <p:cNvSpPr/>
                <p:nvPr/>
              </p:nvSpPr>
              <p:spPr>
                <a:xfrm>
                  <a:off x="2496" y="605"/>
                  <a:ext cx="636" cy="1054"/>
                </a:xfrm>
                <a:prstGeom prst="rect">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7766" name="Rectangle 7"/>
                <p:cNvSpPr/>
                <p:nvPr/>
              </p:nvSpPr>
              <p:spPr>
                <a:xfrm>
                  <a:off x="3501" y="592"/>
                  <a:ext cx="636" cy="1054"/>
                </a:xfrm>
                <a:prstGeom prst="rect">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7767" name="AutoShape 8"/>
                <p:cNvSpPr/>
                <p:nvPr/>
              </p:nvSpPr>
              <p:spPr>
                <a:xfrm>
                  <a:off x="2118" y="1091"/>
                  <a:ext cx="383" cy="91"/>
                </a:xfrm>
                <a:prstGeom prst="rightArrow">
                  <a:avLst>
                    <a:gd name="adj1" fmla="val 50000"/>
                    <a:gd name="adj2" fmla="val 105219"/>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7768" name="AutoShape 9"/>
                <p:cNvSpPr/>
                <p:nvPr/>
              </p:nvSpPr>
              <p:spPr>
                <a:xfrm>
                  <a:off x="3122" y="1078"/>
                  <a:ext cx="383" cy="109"/>
                </a:xfrm>
                <a:prstGeom prst="rightArrow">
                  <a:avLst>
                    <a:gd name="adj1" fmla="val 50000"/>
                    <a:gd name="adj2" fmla="val 87844"/>
                  </a:avLst>
                </a:prstGeom>
                <a:noFill/>
                <a:ln w="38100" cap="flat" cmpd="sng">
                  <a:solidFill>
                    <a:schemeClr val="tx1"/>
                  </a:solidFill>
                  <a:prstDash val="solid"/>
                  <a:miter/>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27769" name="Text Box 10"/>
                <p:cNvSpPr txBox="1"/>
                <p:nvPr/>
              </p:nvSpPr>
              <p:spPr>
                <a:xfrm>
                  <a:off x="2527" y="1001"/>
                  <a:ext cx="726"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ROM</a:t>
                  </a:r>
                  <a:endParaRPr lang="en-US" altLang="zh-CN" dirty="0">
                    <a:latin typeface="Times New Roman" panose="02020603050405020304" pitchFamily="18" charset="0"/>
                    <a:ea typeface="楷体_GB2312" panose="02010609030101010101" pitchFamily="49" charset="-122"/>
                  </a:endParaRPr>
                </a:p>
              </p:txBody>
            </p:sp>
            <p:sp>
              <p:nvSpPr>
                <p:cNvPr id="27770" name="Text Box 11"/>
                <p:cNvSpPr txBox="1"/>
                <p:nvPr/>
              </p:nvSpPr>
              <p:spPr>
                <a:xfrm>
                  <a:off x="3599" y="981"/>
                  <a:ext cx="527"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D/A</a:t>
                  </a:r>
                  <a:endParaRPr lang="en-US" altLang="zh-CN" dirty="0">
                    <a:latin typeface="Times New Roman" panose="02020603050405020304" pitchFamily="18" charset="0"/>
                    <a:ea typeface="楷体_GB2312" panose="02010609030101010101" pitchFamily="49" charset="-122"/>
                  </a:endParaRPr>
                </a:p>
              </p:txBody>
            </p:sp>
            <p:sp>
              <p:nvSpPr>
                <p:cNvPr id="27771" name="Text Box 12"/>
                <p:cNvSpPr txBox="1"/>
                <p:nvPr/>
              </p:nvSpPr>
              <p:spPr>
                <a:xfrm>
                  <a:off x="1636" y="709"/>
                  <a:ext cx="291" cy="865"/>
                </a:xfrm>
                <a:prstGeom prst="rect">
                  <a:avLst/>
                </a:prstGeom>
                <a:noFill/>
                <a:ln w="9525">
                  <a:noFill/>
                </a:ln>
              </p:spPr>
              <p:txBody>
                <a:bodyPr>
                  <a:spAutoFit/>
                </a:bodyPr>
                <a:p>
                  <a:pPr>
                    <a:spcBef>
                      <a:spcPct val="50000"/>
                    </a:spcBef>
                  </a:pPr>
                  <a:r>
                    <a:rPr lang="zh-CN" altLang="en-US" sz="2800" dirty="0">
                      <a:latin typeface="Times New Roman" panose="02020603050405020304" pitchFamily="18" charset="0"/>
                      <a:ea typeface="楷体_GB2312" panose="02010609030101010101" pitchFamily="49" charset="-122"/>
                    </a:rPr>
                    <a:t>计数器</a:t>
                  </a:r>
                  <a:endParaRPr lang="zh-CN" altLang="en-US" sz="2800" dirty="0">
                    <a:latin typeface="Times New Roman" panose="02020603050405020304" pitchFamily="18" charset="0"/>
                    <a:ea typeface="楷体_GB2312" panose="02010609030101010101" pitchFamily="49" charset="-122"/>
                  </a:endParaRPr>
                </a:p>
              </p:txBody>
            </p:sp>
            <p:sp>
              <p:nvSpPr>
                <p:cNvPr id="27772" name="Line 13"/>
                <p:cNvSpPr/>
                <p:nvPr/>
              </p:nvSpPr>
              <p:spPr>
                <a:xfrm>
                  <a:off x="727" y="1145"/>
                  <a:ext cx="746" cy="0"/>
                </a:xfrm>
                <a:prstGeom prst="line">
                  <a:avLst/>
                </a:prstGeom>
                <a:ln w="38100" cap="flat" cmpd="sng">
                  <a:solidFill>
                    <a:schemeClr val="tx1"/>
                  </a:solidFill>
                  <a:prstDash val="solid"/>
                  <a:headEnd type="none" w="med" len="med"/>
                  <a:tailEnd type="triangle" w="med" len="med"/>
                </a:ln>
              </p:spPr>
            </p:sp>
            <p:sp>
              <p:nvSpPr>
                <p:cNvPr id="27773" name="Text Box 14"/>
                <p:cNvSpPr txBox="1"/>
                <p:nvPr/>
              </p:nvSpPr>
              <p:spPr>
                <a:xfrm>
                  <a:off x="944" y="889"/>
                  <a:ext cx="436" cy="288"/>
                </a:xfrm>
                <a:prstGeom prst="rect">
                  <a:avLst/>
                </a:prstGeom>
                <a:noFill/>
                <a:ln w="9525">
                  <a:noFill/>
                </a:ln>
              </p:spPr>
              <p:txBody>
                <a:bodyPr>
                  <a:spAutoFit/>
                </a:bodyPr>
                <a:p>
                  <a:pPr>
                    <a:spcBef>
                      <a:spcPct val="50000"/>
                    </a:spcBef>
                  </a:pPr>
                  <a:r>
                    <a:rPr lang="en-US" altLang="zh-CN" i="1" dirty="0">
                      <a:latin typeface="Times New Roman" panose="02020603050405020304" pitchFamily="18" charset="0"/>
                      <a:ea typeface="楷体_GB2312" panose="02010609030101010101" pitchFamily="49" charset="-122"/>
                    </a:rPr>
                    <a:t>CP</a:t>
                  </a:r>
                  <a:endParaRPr lang="en-US" altLang="zh-CN" i="1" dirty="0">
                    <a:latin typeface="Times New Roman" panose="02020603050405020304" pitchFamily="18" charset="0"/>
                    <a:ea typeface="楷体_GB2312" panose="02010609030101010101" pitchFamily="49" charset="-122"/>
                  </a:endParaRPr>
                </a:p>
              </p:txBody>
            </p:sp>
            <p:sp>
              <p:nvSpPr>
                <p:cNvPr id="27774" name="Text Box 15"/>
                <p:cNvSpPr txBox="1"/>
                <p:nvPr/>
              </p:nvSpPr>
              <p:spPr>
                <a:xfrm>
                  <a:off x="563" y="1128"/>
                  <a:ext cx="982" cy="288"/>
                </a:xfrm>
                <a:prstGeom prst="rect">
                  <a:avLst/>
                </a:prstGeom>
                <a:noFill/>
                <a:ln w="9525">
                  <a:noFill/>
                </a:ln>
              </p:spPr>
              <p:txBody>
                <a:bodyPr>
                  <a:spAutoFit/>
                </a:bodyPr>
                <a:p>
                  <a:pPr>
                    <a:spcBef>
                      <a:spcPct val="50000"/>
                    </a:spcBef>
                  </a:pPr>
                  <a:r>
                    <a:rPr lang="zh-CN" altLang="en-US" dirty="0">
                      <a:latin typeface="Times New Roman" panose="02020603050405020304" pitchFamily="18" charset="0"/>
                      <a:ea typeface="楷体_GB2312" panose="02010609030101010101" pitchFamily="49" charset="-122"/>
                    </a:rPr>
                    <a:t>计数脉冲</a:t>
                  </a:r>
                  <a:endParaRPr lang="zh-CN" altLang="en-US" dirty="0">
                    <a:latin typeface="Times New Roman" panose="02020603050405020304" pitchFamily="18" charset="0"/>
                    <a:ea typeface="楷体_GB2312" panose="02010609030101010101" pitchFamily="49" charset="-122"/>
                  </a:endParaRPr>
                </a:p>
              </p:txBody>
            </p:sp>
            <p:sp>
              <p:nvSpPr>
                <p:cNvPr id="27775" name="Text Box 16"/>
                <p:cNvSpPr txBox="1"/>
                <p:nvPr/>
              </p:nvSpPr>
              <p:spPr>
                <a:xfrm>
                  <a:off x="4144" y="1128"/>
                  <a:ext cx="983" cy="288"/>
                </a:xfrm>
                <a:prstGeom prst="rect">
                  <a:avLst/>
                </a:prstGeom>
                <a:noFill/>
                <a:ln w="9525">
                  <a:noFill/>
                </a:ln>
              </p:spPr>
              <p:txBody>
                <a:bodyPr>
                  <a:spAutoFit/>
                </a:bodyPr>
                <a:p>
                  <a:pPr>
                    <a:spcBef>
                      <a:spcPct val="50000"/>
                    </a:spcBef>
                  </a:pPr>
                  <a:r>
                    <a:rPr lang="zh-CN" altLang="en-US" dirty="0">
                      <a:latin typeface="Times New Roman" panose="02020603050405020304" pitchFamily="18" charset="0"/>
                      <a:ea typeface="楷体_GB2312" panose="02010609030101010101" pitchFamily="49" charset="-122"/>
                    </a:rPr>
                    <a:t>送示波器</a:t>
                  </a:r>
                  <a:endParaRPr lang="zh-CN" altLang="en-US" dirty="0">
                    <a:latin typeface="Times New Roman" panose="02020603050405020304" pitchFamily="18" charset="0"/>
                    <a:ea typeface="楷体_GB2312" panose="02010609030101010101" pitchFamily="49" charset="-122"/>
                  </a:endParaRPr>
                </a:p>
              </p:txBody>
            </p:sp>
            <p:sp>
              <p:nvSpPr>
                <p:cNvPr id="27776" name="Line 17"/>
                <p:cNvSpPr/>
                <p:nvPr/>
              </p:nvSpPr>
              <p:spPr>
                <a:xfrm>
                  <a:off x="4145" y="1145"/>
                  <a:ext cx="836" cy="0"/>
                </a:xfrm>
                <a:prstGeom prst="line">
                  <a:avLst/>
                </a:prstGeom>
                <a:ln w="38100" cap="flat" cmpd="sng">
                  <a:solidFill>
                    <a:schemeClr val="tx1"/>
                  </a:solidFill>
                  <a:prstDash val="solid"/>
                  <a:headEnd type="none" w="med" len="med"/>
                  <a:tailEnd type="triangle" w="med" len="med"/>
                </a:ln>
              </p:spPr>
            </p:sp>
          </p:grpSp>
          <p:sp>
            <p:nvSpPr>
              <p:cNvPr id="27760" name="Line 18"/>
              <p:cNvSpPr/>
              <p:nvPr/>
            </p:nvSpPr>
            <p:spPr>
              <a:xfrm flipH="1">
                <a:off x="2163" y="1036"/>
                <a:ext cx="200" cy="200"/>
              </a:xfrm>
              <a:prstGeom prst="line">
                <a:avLst/>
              </a:prstGeom>
              <a:ln w="38100" cap="flat" cmpd="sng">
                <a:solidFill>
                  <a:schemeClr val="tx1"/>
                </a:solidFill>
                <a:prstDash val="solid"/>
                <a:headEnd type="none" w="med" len="med"/>
                <a:tailEnd type="none" w="med" len="med"/>
              </a:ln>
            </p:spPr>
          </p:sp>
          <p:sp>
            <p:nvSpPr>
              <p:cNvPr id="27761" name="Line 19"/>
              <p:cNvSpPr/>
              <p:nvPr/>
            </p:nvSpPr>
            <p:spPr>
              <a:xfrm flipH="1">
                <a:off x="3186" y="1041"/>
                <a:ext cx="200" cy="200"/>
              </a:xfrm>
              <a:prstGeom prst="line">
                <a:avLst/>
              </a:prstGeom>
              <a:ln w="38100" cap="flat" cmpd="sng">
                <a:solidFill>
                  <a:schemeClr val="tx1"/>
                </a:solidFill>
                <a:prstDash val="solid"/>
                <a:headEnd type="none" w="med" len="med"/>
                <a:tailEnd type="none" w="med" len="med"/>
              </a:ln>
            </p:spPr>
          </p:sp>
          <p:sp>
            <p:nvSpPr>
              <p:cNvPr id="27762" name="Text Box 20"/>
              <p:cNvSpPr txBox="1"/>
              <p:nvPr/>
            </p:nvSpPr>
            <p:spPr>
              <a:xfrm>
                <a:off x="2190" y="799"/>
                <a:ext cx="28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3</a:t>
                </a:r>
                <a:endParaRPr lang="en-US" altLang="zh-CN" dirty="0">
                  <a:latin typeface="Times New Roman" panose="02020603050405020304" pitchFamily="18" charset="0"/>
                  <a:ea typeface="楷体_GB2312" panose="02010609030101010101" pitchFamily="49" charset="-122"/>
                </a:endParaRPr>
              </a:p>
            </p:txBody>
          </p:sp>
          <p:sp>
            <p:nvSpPr>
              <p:cNvPr id="27763" name="Text Box 21"/>
              <p:cNvSpPr txBox="1"/>
              <p:nvPr/>
            </p:nvSpPr>
            <p:spPr>
              <a:xfrm>
                <a:off x="3227" y="791"/>
                <a:ext cx="264"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4</a:t>
                </a:r>
                <a:endParaRPr lang="en-US" altLang="zh-CN" dirty="0">
                  <a:latin typeface="Times New Roman" panose="02020603050405020304" pitchFamily="18" charset="0"/>
                  <a:ea typeface="楷体_GB2312" panose="02010609030101010101" pitchFamily="49" charset="-122"/>
                </a:endParaRPr>
              </a:p>
            </p:txBody>
          </p:sp>
        </p:grpSp>
        <p:sp>
          <p:nvSpPr>
            <p:cNvPr id="27758" name="Text Box 22"/>
            <p:cNvSpPr txBox="1"/>
            <p:nvPr/>
          </p:nvSpPr>
          <p:spPr>
            <a:xfrm>
              <a:off x="4363" y="345"/>
              <a:ext cx="836" cy="442"/>
            </a:xfrm>
            <a:prstGeom prst="rect">
              <a:avLst/>
            </a:prstGeom>
            <a:noFill/>
            <a:ln w="9525">
              <a:noFill/>
            </a:ln>
          </p:spPr>
          <p:txBody>
            <a:bodyPr>
              <a:spAutoFit/>
            </a:bodyPr>
            <a:p>
              <a:pPr>
                <a:spcBef>
                  <a:spcPct val="50000"/>
                </a:spcBef>
              </a:pPr>
              <a:r>
                <a:rPr lang="en-US" altLang="zh-CN" sz="4000" dirty="0">
                  <a:latin typeface="Times New Roman" panose="02020603050405020304" pitchFamily="18" charset="0"/>
                  <a:ea typeface="楷体_GB2312" panose="02010609030101010101" pitchFamily="49" charset="-122"/>
                </a:rPr>
                <a:t>u</a:t>
              </a:r>
              <a:r>
                <a:rPr lang="en-US" altLang="zh-CN" sz="4000" baseline="-25000" dirty="0">
                  <a:latin typeface="Times New Roman" panose="02020603050405020304" pitchFamily="18" charset="0"/>
                  <a:ea typeface="楷体_GB2312" panose="02010609030101010101" pitchFamily="49" charset="-122"/>
                </a:rPr>
                <a:t>o</a:t>
              </a:r>
              <a:endParaRPr lang="en-US" altLang="zh-CN" sz="4000" dirty="0">
                <a:latin typeface="Times New Roman" panose="02020603050405020304" pitchFamily="18" charset="0"/>
                <a:ea typeface="楷体_GB2312" panose="02010609030101010101" pitchFamily="49" charset="-122"/>
              </a:endParaRPr>
            </a:p>
          </p:txBody>
        </p:sp>
      </p:grpSp>
      <p:grpSp>
        <p:nvGrpSpPr>
          <p:cNvPr id="5" name="Group 23"/>
          <p:cNvGrpSpPr/>
          <p:nvPr/>
        </p:nvGrpSpPr>
        <p:grpSpPr>
          <a:xfrm>
            <a:off x="309563" y="2752725"/>
            <a:ext cx="4981575" cy="3592513"/>
            <a:chOff x="1203" y="1890"/>
            <a:chExt cx="3138" cy="2263"/>
          </a:xfrm>
        </p:grpSpPr>
        <p:sp>
          <p:nvSpPr>
            <p:cNvPr id="27680" name="Line 24"/>
            <p:cNvSpPr/>
            <p:nvPr/>
          </p:nvSpPr>
          <p:spPr>
            <a:xfrm>
              <a:off x="1215" y="1926"/>
              <a:ext cx="3126" cy="0"/>
            </a:xfrm>
            <a:prstGeom prst="line">
              <a:avLst/>
            </a:prstGeom>
            <a:ln w="57150" cap="flat" cmpd="sng">
              <a:solidFill>
                <a:schemeClr val="tx1"/>
              </a:solidFill>
              <a:prstDash val="solid"/>
              <a:headEnd type="none" w="med" len="med"/>
              <a:tailEnd type="none" w="med" len="med"/>
            </a:ln>
          </p:spPr>
        </p:sp>
        <p:sp>
          <p:nvSpPr>
            <p:cNvPr id="27681" name="Text Box 25"/>
            <p:cNvSpPr txBox="1"/>
            <p:nvPr/>
          </p:nvSpPr>
          <p:spPr>
            <a:xfrm>
              <a:off x="1707" y="1902"/>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A</a:t>
              </a:r>
              <a:r>
                <a:rPr lang="en-US" altLang="zh-CN" sz="2800" i="1" baseline="-25000" dirty="0">
                  <a:latin typeface="Times New Roman" panose="02020603050405020304" pitchFamily="18" charset="0"/>
                  <a:ea typeface="楷体_GB2312" panose="02010609030101010101" pitchFamily="49" charset="-122"/>
                </a:rPr>
                <a:t>1</a:t>
              </a:r>
              <a:endParaRPr lang="en-US" altLang="zh-CN" sz="2800" i="1" dirty="0">
                <a:latin typeface="Times New Roman" panose="02020603050405020304" pitchFamily="18" charset="0"/>
                <a:ea typeface="楷体_GB2312" panose="02010609030101010101" pitchFamily="49" charset="-122"/>
              </a:endParaRPr>
            </a:p>
          </p:txBody>
        </p:sp>
        <p:sp>
          <p:nvSpPr>
            <p:cNvPr id="27682" name="Text Box 26"/>
            <p:cNvSpPr txBox="1"/>
            <p:nvPr/>
          </p:nvSpPr>
          <p:spPr>
            <a:xfrm>
              <a:off x="1402" y="1894"/>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A</a:t>
              </a:r>
              <a:r>
                <a:rPr lang="en-US" altLang="zh-CN" sz="2800" i="1" baseline="-25000" dirty="0">
                  <a:latin typeface="Times New Roman" panose="02020603050405020304" pitchFamily="18" charset="0"/>
                  <a:ea typeface="楷体_GB2312" panose="02010609030101010101" pitchFamily="49" charset="-122"/>
                </a:rPr>
                <a:t>2</a:t>
              </a:r>
              <a:endParaRPr lang="en-US" altLang="zh-CN" sz="2800" i="1" dirty="0">
                <a:latin typeface="Times New Roman" panose="02020603050405020304" pitchFamily="18" charset="0"/>
                <a:ea typeface="楷体_GB2312" panose="02010609030101010101" pitchFamily="49" charset="-122"/>
              </a:endParaRPr>
            </a:p>
          </p:txBody>
        </p:sp>
        <p:sp>
          <p:nvSpPr>
            <p:cNvPr id="27683" name="Text Box 27"/>
            <p:cNvSpPr txBox="1"/>
            <p:nvPr/>
          </p:nvSpPr>
          <p:spPr>
            <a:xfrm>
              <a:off x="2001" y="1890"/>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A</a:t>
              </a:r>
              <a:r>
                <a:rPr lang="en-US" altLang="zh-CN" sz="2800" i="1" baseline="-25000" dirty="0">
                  <a:latin typeface="Times New Roman" panose="02020603050405020304" pitchFamily="18" charset="0"/>
                  <a:ea typeface="楷体_GB2312" panose="02010609030101010101" pitchFamily="49" charset="-122"/>
                </a:rPr>
                <a:t>0</a:t>
              </a:r>
              <a:endParaRPr lang="en-US" altLang="zh-CN" sz="2800" i="1" dirty="0">
                <a:latin typeface="Times New Roman" panose="02020603050405020304" pitchFamily="18" charset="0"/>
                <a:ea typeface="楷体_GB2312" panose="02010609030101010101" pitchFamily="49" charset="-122"/>
              </a:endParaRPr>
            </a:p>
          </p:txBody>
        </p:sp>
        <p:sp>
          <p:nvSpPr>
            <p:cNvPr id="27684" name="Text Box 28"/>
            <p:cNvSpPr txBox="1"/>
            <p:nvPr/>
          </p:nvSpPr>
          <p:spPr>
            <a:xfrm>
              <a:off x="2461" y="1895"/>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D</a:t>
              </a:r>
              <a:r>
                <a:rPr lang="en-US" altLang="zh-CN" sz="2800" i="1" baseline="-25000" dirty="0">
                  <a:latin typeface="Times New Roman" panose="02020603050405020304" pitchFamily="18" charset="0"/>
                  <a:ea typeface="楷体_GB2312" panose="02010609030101010101" pitchFamily="49" charset="-122"/>
                </a:rPr>
                <a:t>3</a:t>
              </a:r>
              <a:endParaRPr lang="en-US" altLang="zh-CN" sz="2800" i="1" dirty="0">
                <a:latin typeface="Times New Roman" panose="02020603050405020304" pitchFamily="18" charset="0"/>
                <a:ea typeface="楷体_GB2312" panose="02010609030101010101" pitchFamily="49" charset="-122"/>
              </a:endParaRPr>
            </a:p>
          </p:txBody>
        </p:sp>
        <p:sp>
          <p:nvSpPr>
            <p:cNvPr id="27685" name="Text Box 29"/>
            <p:cNvSpPr txBox="1"/>
            <p:nvPr/>
          </p:nvSpPr>
          <p:spPr>
            <a:xfrm>
              <a:off x="2737" y="1901"/>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D</a:t>
              </a:r>
              <a:r>
                <a:rPr lang="en-US" altLang="zh-CN" sz="2800" i="1" baseline="-25000" dirty="0">
                  <a:latin typeface="Times New Roman" panose="02020603050405020304" pitchFamily="18" charset="0"/>
                  <a:ea typeface="楷体_GB2312" panose="02010609030101010101" pitchFamily="49" charset="-122"/>
                </a:rPr>
                <a:t>2</a:t>
              </a:r>
              <a:endParaRPr lang="en-US" altLang="zh-CN" sz="2800" i="1" dirty="0">
                <a:latin typeface="Times New Roman" panose="02020603050405020304" pitchFamily="18" charset="0"/>
                <a:ea typeface="楷体_GB2312" panose="02010609030101010101" pitchFamily="49" charset="-122"/>
              </a:endParaRPr>
            </a:p>
          </p:txBody>
        </p:sp>
        <p:sp>
          <p:nvSpPr>
            <p:cNvPr id="27686" name="Text Box 30"/>
            <p:cNvSpPr txBox="1"/>
            <p:nvPr/>
          </p:nvSpPr>
          <p:spPr>
            <a:xfrm>
              <a:off x="2999" y="1896"/>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D</a:t>
              </a:r>
              <a:r>
                <a:rPr lang="en-US" altLang="zh-CN" sz="2800" i="1" baseline="-25000" dirty="0">
                  <a:latin typeface="Times New Roman" panose="02020603050405020304" pitchFamily="18" charset="0"/>
                  <a:ea typeface="楷体_GB2312" panose="02010609030101010101" pitchFamily="49" charset="-122"/>
                </a:rPr>
                <a:t>1</a:t>
              </a:r>
              <a:endParaRPr lang="en-US" altLang="zh-CN" sz="2800" i="1" dirty="0">
                <a:latin typeface="Times New Roman" panose="02020603050405020304" pitchFamily="18" charset="0"/>
                <a:ea typeface="楷体_GB2312" panose="02010609030101010101" pitchFamily="49" charset="-122"/>
              </a:endParaRPr>
            </a:p>
          </p:txBody>
        </p:sp>
        <p:sp>
          <p:nvSpPr>
            <p:cNvPr id="27687" name="Text Box 31"/>
            <p:cNvSpPr txBox="1"/>
            <p:nvPr/>
          </p:nvSpPr>
          <p:spPr>
            <a:xfrm>
              <a:off x="3259" y="1893"/>
              <a:ext cx="436" cy="327"/>
            </a:xfrm>
            <a:prstGeom prst="rect">
              <a:avLst/>
            </a:prstGeom>
            <a:noFill/>
            <a:ln w="9525">
              <a:noFill/>
            </a:ln>
          </p:spPr>
          <p:txBody>
            <a:bodyPr>
              <a:spAutoFit/>
            </a:bodyPr>
            <a:p>
              <a:pPr>
                <a:spcBef>
                  <a:spcPct val="50000"/>
                </a:spcBef>
              </a:pPr>
              <a:r>
                <a:rPr lang="en-US" altLang="zh-CN" sz="2800" i="1" dirty="0">
                  <a:latin typeface="Times New Roman" panose="02020603050405020304" pitchFamily="18" charset="0"/>
                  <a:ea typeface="楷体_GB2312" panose="02010609030101010101" pitchFamily="49" charset="-122"/>
                </a:rPr>
                <a:t>D</a:t>
              </a:r>
              <a:r>
                <a:rPr lang="en-US" altLang="zh-CN" sz="2800" i="1" baseline="-25000" dirty="0">
                  <a:latin typeface="Times New Roman" panose="02020603050405020304" pitchFamily="18" charset="0"/>
                  <a:ea typeface="楷体_GB2312" panose="02010609030101010101" pitchFamily="49" charset="-122"/>
                </a:rPr>
                <a:t>0</a:t>
              </a:r>
              <a:endParaRPr lang="en-US" altLang="zh-CN" sz="2800" i="1" dirty="0">
                <a:latin typeface="Times New Roman" panose="02020603050405020304" pitchFamily="18" charset="0"/>
                <a:ea typeface="楷体_GB2312" panose="02010609030101010101" pitchFamily="49" charset="-122"/>
              </a:endParaRPr>
            </a:p>
          </p:txBody>
        </p:sp>
        <p:sp>
          <p:nvSpPr>
            <p:cNvPr id="27688" name="Text Box 32"/>
            <p:cNvSpPr txBox="1"/>
            <p:nvPr/>
          </p:nvSpPr>
          <p:spPr>
            <a:xfrm>
              <a:off x="3723" y="1908"/>
              <a:ext cx="618" cy="327"/>
            </a:xfrm>
            <a:prstGeom prst="rect">
              <a:avLst/>
            </a:prstGeom>
            <a:noFill/>
            <a:ln w="9525">
              <a:noFill/>
            </a:ln>
          </p:spPr>
          <p:txBody>
            <a:bodyPr>
              <a:spAutoFit/>
            </a:bodyPr>
            <a:p>
              <a:pPr>
                <a:spcBef>
                  <a:spcPct val="50000"/>
                </a:spcBef>
              </a:pPr>
              <a:r>
                <a:rPr lang="en-US" altLang="zh-CN" sz="2800" dirty="0">
                  <a:latin typeface="Times New Roman" panose="02020603050405020304" pitchFamily="18" charset="0"/>
                  <a:ea typeface="楷体_GB2312" panose="02010609030101010101" pitchFamily="49" charset="-122"/>
                </a:rPr>
                <a:t>D/A</a:t>
              </a:r>
              <a:endParaRPr lang="en-US" altLang="zh-CN" sz="2800" dirty="0">
                <a:latin typeface="Times New Roman" panose="02020603050405020304" pitchFamily="18" charset="0"/>
                <a:ea typeface="楷体_GB2312" panose="02010609030101010101" pitchFamily="49" charset="-122"/>
              </a:endParaRPr>
            </a:p>
          </p:txBody>
        </p:sp>
        <p:sp>
          <p:nvSpPr>
            <p:cNvPr id="27689" name="Line 33"/>
            <p:cNvSpPr/>
            <p:nvPr/>
          </p:nvSpPr>
          <p:spPr>
            <a:xfrm>
              <a:off x="2381" y="1927"/>
              <a:ext cx="1" cy="2212"/>
            </a:xfrm>
            <a:prstGeom prst="line">
              <a:avLst/>
            </a:prstGeom>
            <a:ln w="38100" cap="flat" cmpd="sng">
              <a:solidFill>
                <a:schemeClr val="tx1"/>
              </a:solidFill>
              <a:prstDash val="solid"/>
              <a:headEnd type="none" w="med" len="med"/>
              <a:tailEnd type="none" w="med" len="med"/>
            </a:ln>
          </p:spPr>
        </p:sp>
        <p:sp>
          <p:nvSpPr>
            <p:cNvPr id="27690" name="Line 34"/>
            <p:cNvSpPr/>
            <p:nvPr/>
          </p:nvSpPr>
          <p:spPr>
            <a:xfrm>
              <a:off x="3659" y="1910"/>
              <a:ext cx="1" cy="2212"/>
            </a:xfrm>
            <a:prstGeom prst="line">
              <a:avLst/>
            </a:prstGeom>
            <a:ln w="38100" cap="flat" cmpd="sng">
              <a:solidFill>
                <a:schemeClr val="tx1"/>
              </a:solidFill>
              <a:prstDash val="solid"/>
              <a:headEnd type="none" w="med" len="med"/>
              <a:tailEnd type="none" w="med" len="med"/>
            </a:ln>
          </p:spPr>
        </p:sp>
        <p:sp>
          <p:nvSpPr>
            <p:cNvPr id="27691" name="Line 35"/>
            <p:cNvSpPr/>
            <p:nvPr/>
          </p:nvSpPr>
          <p:spPr>
            <a:xfrm>
              <a:off x="1203" y="4128"/>
              <a:ext cx="3126" cy="0"/>
            </a:xfrm>
            <a:prstGeom prst="line">
              <a:avLst/>
            </a:prstGeom>
            <a:ln w="57150" cap="flat" cmpd="sng">
              <a:solidFill>
                <a:schemeClr val="tx1"/>
              </a:solidFill>
              <a:prstDash val="solid"/>
              <a:headEnd type="none" w="med" len="med"/>
              <a:tailEnd type="none" w="med" len="med"/>
            </a:ln>
          </p:spPr>
        </p:sp>
        <p:sp>
          <p:nvSpPr>
            <p:cNvPr id="27692" name="Line 36"/>
            <p:cNvSpPr/>
            <p:nvPr/>
          </p:nvSpPr>
          <p:spPr>
            <a:xfrm>
              <a:off x="1203" y="2220"/>
              <a:ext cx="3126" cy="0"/>
            </a:xfrm>
            <a:prstGeom prst="line">
              <a:avLst/>
            </a:prstGeom>
            <a:ln w="38100" cap="flat" cmpd="sng">
              <a:solidFill>
                <a:schemeClr val="tx1"/>
              </a:solidFill>
              <a:prstDash val="solid"/>
              <a:headEnd type="none" w="med" len="med"/>
              <a:tailEnd type="none" w="med" len="med"/>
            </a:ln>
          </p:spPr>
        </p:sp>
        <p:sp>
          <p:nvSpPr>
            <p:cNvPr id="27693" name="Text Box 37"/>
            <p:cNvSpPr txBox="1"/>
            <p:nvPr/>
          </p:nvSpPr>
          <p:spPr>
            <a:xfrm>
              <a:off x="1460" y="219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694" name="Text Box 38"/>
            <p:cNvSpPr txBox="1"/>
            <p:nvPr/>
          </p:nvSpPr>
          <p:spPr>
            <a:xfrm>
              <a:off x="1459" y="314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695" name="Text Box 39"/>
            <p:cNvSpPr txBox="1"/>
            <p:nvPr/>
          </p:nvSpPr>
          <p:spPr>
            <a:xfrm>
              <a:off x="1448" y="243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696" name="Text Box 40"/>
            <p:cNvSpPr txBox="1"/>
            <p:nvPr/>
          </p:nvSpPr>
          <p:spPr>
            <a:xfrm>
              <a:off x="1466" y="267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697" name="Text Box 41"/>
            <p:cNvSpPr txBox="1"/>
            <p:nvPr/>
          </p:nvSpPr>
          <p:spPr>
            <a:xfrm>
              <a:off x="1460" y="291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698" name="Text Box 42"/>
            <p:cNvSpPr txBox="1"/>
            <p:nvPr/>
          </p:nvSpPr>
          <p:spPr>
            <a:xfrm>
              <a:off x="1742" y="220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699" name="Text Box 43"/>
            <p:cNvSpPr txBox="1"/>
            <p:nvPr/>
          </p:nvSpPr>
          <p:spPr>
            <a:xfrm>
              <a:off x="1754" y="244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00" name="Text Box 44"/>
            <p:cNvSpPr txBox="1"/>
            <p:nvPr/>
          </p:nvSpPr>
          <p:spPr>
            <a:xfrm>
              <a:off x="1748" y="315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01" name="Text Box 45"/>
            <p:cNvSpPr txBox="1"/>
            <p:nvPr/>
          </p:nvSpPr>
          <p:spPr>
            <a:xfrm>
              <a:off x="1754" y="339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02" name="Text Box 46"/>
            <p:cNvSpPr txBox="1"/>
            <p:nvPr/>
          </p:nvSpPr>
          <p:spPr>
            <a:xfrm>
              <a:off x="2041" y="2198"/>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03" name="Text Box 47"/>
            <p:cNvSpPr txBox="1"/>
            <p:nvPr/>
          </p:nvSpPr>
          <p:spPr>
            <a:xfrm>
              <a:off x="2023" y="2672"/>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04" name="Text Box 48"/>
            <p:cNvSpPr txBox="1"/>
            <p:nvPr/>
          </p:nvSpPr>
          <p:spPr>
            <a:xfrm>
              <a:off x="2029" y="314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05" name="Text Box 49"/>
            <p:cNvSpPr txBox="1"/>
            <p:nvPr/>
          </p:nvSpPr>
          <p:spPr>
            <a:xfrm>
              <a:off x="2035" y="362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06" name="Text Box 50"/>
            <p:cNvSpPr txBox="1"/>
            <p:nvPr/>
          </p:nvSpPr>
          <p:spPr>
            <a:xfrm>
              <a:off x="1459" y="338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07" name="Text Box 51"/>
            <p:cNvSpPr txBox="1"/>
            <p:nvPr/>
          </p:nvSpPr>
          <p:spPr>
            <a:xfrm>
              <a:off x="1453" y="362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08" name="Text Box 52"/>
            <p:cNvSpPr txBox="1"/>
            <p:nvPr/>
          </p:nvSpPr>
          <p:spPr>
            <a:xfrm>
              <a:off x="1459" y="3848"/>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09" name="Text Box 53"/>
            <p:cNvSpPr txBox="1"/>
            <p:nvPr/>
          </p:nvSpPr>
          <p:spPr>
            <a:xfrm>
              <a:off x="1738" y="2671"/>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10" name="Text Box 54"/>
            <p:cNvSpPr txBox="1"/>
            <p:nvPr/>
          </p:nvSpPr>
          <p:spPr>
            <a:xfrm>
              <a:off x="1744" y="2911"/>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11" name="Text Box 55"/>
            <p:cNvSpPr txBox="1"/>
            <p:nvPr/>
          </p:nvSpPr>
          <p:spPr>
            <a:xfrm>
              <a:off x="1750" y="361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12" name="Text Box 56"/>
            <p:cNvSpPr txBox="1"/>
            <p:nvPr/>
          </p:nvSpPr>
          <p:spPr>
            <a:xfrm>
              <a:off x="1738" y="385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13" name="Text Box 57"/>
            <p:cNvSpPr txBox="1"/>
            <p:nvPr/>
          </p:nvSpPr>
          <p:spPr>
            <a:xfrm>
              <a:off x="2035" y="244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14" name="Text Box 58"/>
            <p:cNvSpPr txBox="1"/>
            <p:nvPr/>
          </p:nvSpPr>
          <p:spPr>
            <a:xfrm>
              <a:off x="2023" y="292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15" name="Text Box 59"/>
            <p:cNvSpPr txBox="1"/>
            <p:nvPr/>
          </p:nvSpPr>
          <p:spPr>
            <a:xfrm>
              <a:off x="2029" y="337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16" name="Text Box 60"/>
            <p:cNvSpPr txBox="1"/>
            <p:nvPr/>
          </p:nvSpPr>
          <p:spPr>
            <a:xfrm>
              <a:off x="2035" y="385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17" name="Text Box 61"/>
            <p:cNvSpPr txBox="1"/>
            <p:nvPr/>
          </p:nvSpPr>
          <p:spPr>
            <a:xfrm>
              <a:off x="2514" y="220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18" name="Text Box 62"/>
            <p:cNvSpPr txBox="1"/>
            <p:nvPr/>
          </p:nvSpPr>
          <p:spPr>
            <a:xfrm>
              <a:off x="2520" y="244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19" name="Text Box 63"/>
            <p:cNvSpPr txBox="1"/>
            <p:nvPr/>
          </p:nvSpPr>
          <p:spPr>
            <a:xfrm>
              <a:off x="2526" y="268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20" name="Text Box 64"/>
            <p:cNvSpPr txBox="1"/>
            <p:nvPr/>
          </p:nvSpPr>
          <p:spPr>
            <a:xfrm>
              <a:off x="2514" y="362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21" name="Text Box 65"/>
            <p:cNvSpPr txBox="1"/>
            <p:nvPr/>
          </p:nvSpPr>
          <p:spPr>
            <a:xfrm>
              <a:off x="2508" y="386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22" name="Text Box 66"/>
            <p:cNvSpPr txBox="1"/>
            <p:nvPr/>
          </p:nvSpPr>
          <p:spPr>
            <a:xfrm>
              <a:off x="2792" y="2197"/>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23" name="Text Box 67"/>
            <p:cNvSpPr txBox="1"/>
            <p:nvPr/>
          </p:nvSpPr>
          <p:spPr>
            <a:xfrm>
              <a:off x="2798" y="2437"/>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24" name="Text Box 68"/>
            <p:cNvSpPr txBox="1"/>
            <p:nvPr/>
          </p:nvSpPr>
          <p:spPr>
            <a:xfrm>
              <a:off x="2798" y="2911"/>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25" name="Text Box 69"/>
            <p:cNvSpPr txBox="1"/>
            <p:nvPr/>
          </p:nvSpPr>
          <p:spPr>
            <a:xfrm>
              <a:off x="2804" y="338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26" name="Text Box 70"/>
            <p:cNvSpPr txBox="1"/>
            <p:nvPr/>
          </p:nvSpPr>
          <p:spPr>
            <a:xfrm>
              <a:off x="2798" y="385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27" name="Text Box 71"/>
            <p:cNvSpPr txBox="1"/>
            <p:nvPr/>
          </p:nvSpPr>
          <p:spPr>
            <a:xfrm>
              <a:off x="3051" y="220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28" name="Text Box 72"/>
            <p:cNvSpPr txBox="1"/>
            <p:nvPr/>
          </p:nvSpPr>
          <p:spPr>
            <a:xfrm>
              <a:off x="3057" y="268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29" name="Text Box 73"/>
            <p:cNvSpPr txBox="1"/>
            <p:nvPr/>
          </p:nvSpPr>
          <p:spPr>
            <a:xfrm>
              <a:off x="3063" y="290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30" name="Text Box 74"/>
            <p:cNvSpPr txBox="1"/>
            <p:nvPr/>
          </p:nvSpPr>
          <p:spPr>
            <a:xfrm>
              <a:off x="3063" y="314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31" name="Text Box 75"/>
            <p:cNvSpPr txBox="1"/>
            <p:nvPr/>
          </p:nvSpPr>
          <p:spPr>
            <a:xfrm>
              <a:off x="3057" y="3385"/>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32" name="Text Box 76"/>
            <p:cNvSpPr txBox="1"/>
            <p:nvPr/>
          </p:nvSpPr>
          <p:spPr>
            <a:xfrm>
              <a:off x="3313" y="2208"/>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33" name="Text Box 77"/>
            <p:cNvSpPr txBox="1"/>
            <p:nvPr/>
          </p:nvSpPr>
          <p:spPr>
            <a:xfrm>
              <a:off x="3316" y="2448"/>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34" name="Text Box 78"/>
            <p:cNvSpPr txBox="1"/>
            <p:nvPr/>
          </p:nvSpPr>
          <p:spPr>
            <a:xfrm>
              <a:off x="3322" y="267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35" name="Text Box 79"/>
            <p:cNvSpPr txBox="1"/>
            <p:nvPr/>
          </p:nvSpPr>
          <p:spPr>
            <a:xfrm>
              <a:off x="3328" y="291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36" name="Text Box 80"/>
            <p:cNvSpPr txBox="1"/>
            <p:nvPr/>
          </p:nvSpPr>
          <p:spPr>
            <a:xfrm>
              <a:off x="3331" y="315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37" name="Text Box 81"/>
            <p:cNvSpPr txBox="1"/>
            <p:nvPr/>
          </p:nvSpPr>
          <p:spPr>
            <a:xfrm>
              <a:off x="3322" y="3624"/>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38" name="Text Box 82"/>
            <p:cNvSpPr txBox="1"/>
            <p:nvPr/>
          </p:nvSpPr>
          <p:spPr>
            <a:xfrm>
              <a:off x="3825" y="2211"/>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739" name="Text Box 83"/>
            <p:cNvSpPr txBox="1"/>
            <p:nvPr/>
          </p:nvSpPr>
          <p:spPr>
            <a:xfrm>
              <a:off x="2513" y="2907"/>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40" name="Text Box 84"/>
            <p:cNvSpPr txBox="1"/>
            <p:nvPr/>
          </p:nvSpPr>
          <p:spPr>
            <a:xfrm>
              <a:off x="2507" y="3147"/>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41" name="Text Box 85"/>
            <p:cNvSpPr txBox="1"/>
            <p:nvPr/>
          </p:nvSpPr>
          <p:spPr>
            <a:xfrm>
              <a:off x="2513" y="3387"/>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42" name="Text Box 86"/>
            <p:cNvSpPr txBox="1"/>
            <p:nvPr/>
          </p:nvSpPr>
          <p:spPr>
            <a:xfrm>
              <a:off x="2791" y="268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43" name="Text Box 87"/>
            <p:cNvSpPr txBox="1"/>
            <p:nvPr/>
          </p:nvSpPr>
          <p:spPr>
            <a:xfrm>
              <a:off x="2797" y="3139"/>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44" name="Text Box 88"/>
            <p:cNvSpPr txBox="1"/>
            <p:nvPr/>
          </p:nvSpPr>
          <p:spPr>
            <a:xfrm>
              <a:off x="2803" y="3613"/>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45" name="Text Box 89"/>
            <p:cNvSpPr txBox="1"/>
            <p:nvPr/>
          </p:nvSpPr>
          <p:spPr>
            <a:xfrm>
              <a:off x="3044" y="2436"/>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46" name="Text Box 90"/>
            <p:cNvSpPr txBox="1"/>
            <p:nvPr/>
          </p:nvSpPr>
          <p:spPr>
            <a:xfrm>
              <a:off x="3050" y="3612"/>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47" name="Text Box 91"/>
            <p:cNvSpPr txBox="1"/>
            <p:nvPr/>
          </p:nvSpPr>
          <p:spPr>
            <a:xfrm>
              <a:off x="3056" y="3852"/>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48" name="Text Box 92"/>
            <p:cNvSpPr txBox="1"/>
            <p:nvPr/>
          </p:nvSpPr>
          <p:spPr>
            <a:xfrm>
              <a:off x="3326" y="3390"/>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49" name="Text Box 93"/>
            <p:cNvSpPr txBox="1"/>
            <p:nvPr/>
          </p:nvSpPr>
          <p:spPr>
            <a:xfrm>
              <a:off x="3332" y="3864"/>
              <a:ext cx="291"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a:t>
              </a:r>
              <a:endParaRPr lang="en-US" altLang="zh-CN" dirty="0">
                <a:latin typeface="Times New Roman" panose="02020603050405020304" pitchFamily="18" charset="0"/>
                <a:ea typeface="楷体_GB2312" panose="02010609030101010101" pitchFamily="49" charset="-122"/>
              </a:endParaRPr>
            </a:p>
          </p:txBody>
        </p:sp>
        <p:sp>
          <p:nvSpPr>
            <p:cNvPr id="27750" name="Text Box 94"/>
            <p:cNvSpPr txBox="1"/>
            <p:nvPr/>
          </p:nvSpPr>
          <p:spPr>
            <a:xfrm>
              <a:off x="3836" y="2436"/>
              <a:ext cx="200"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2</a:t>
              </a:r>
              <a:endParaRPr lang="en-US" altLang="zh-CN" dirty="0">
                <a:latin typeface="Times New Roman" panose="02020603050405020304" pitchFamily="18" charset="0"/>
                <a:ea typeface="楷体_GB2312" panose="02010609030101010101" pitchFamily="49" charset="-122"/>
              </a:endParaRPr>
            </a:p>
          </p:txBody>
        </p:sp>
        <p:sp>
          <p:nvSpPr>
            <p:cNvPr id="27751" name="Text Box 95"/>
            <p:cNvSpPr txBox="1"/>
            <p:nvPr/>
          </p:nvSpPr>
          <p:spPr>
            <a:xfrm>
              <a:off x="3835" y="2677"/>
              <a:ext cx="254"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4</a:t>
              </a:r>
              <a:endParaRPr lang="en-US" altLang="zh-CN" dirty="0">
                <a:latin typeface="Times New Roman" panose="02020603050405020304" pitchFamily="18" charset="0"/>
                <a:ea typeface="楷体_GB2312" panose="02010609030101010101" pitchFamily="49" charset="-122"/>
              </a:endParaRPr>
            </a:p>
          </p:txBody>
        </p:sp>
        <p:sp>
          <p:nvSpPr>
            <p:cNvPr id="27752" name="Text Box 96"/>
            <p:cNvSpPr txBox="1"/>
            <p:nvPr/>
          </p:nvSpPr>
          <p:spPr>
            <a:xfrm>
              <a:off x="3846" y="2918"/>
              <a:ext cx="254"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8</a:t>
              </a:r>
              <a:endParaRPr lang="en-US" altLang="zh-CN" dirty="0">
                <a:latin typeface="Times New Roman" panose="02020603050405020304" pitchFamily="18" charset="0"/>
                <a:ea typeface="楷体_GB2312" panose="02010609030101010101" pitchFamily="49" charset="-122"/>
              </a:endParaRPr>
            </a:p>
          </p:txBody>
        </p:sp>
        <p:sp>
          <p:nvSpPr>
            <p:cNvPr id="27753" name="Text Box 97"/>
            <p:cNvSpPr txBox="1"/>
            <p:nvPr/>
          </p:nvSpPr>
          <p:spPr>
            <a:xfrm>
              <a:off x="3797" y="3140"/>
              <a:ext cx="436"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12</a:t>
              </a:r>
              <a:endParaRPr lang="en-US" altLang="zh-CN" dirty="0">
                <a:latin typeface="Times New Roman" panose="02020603050405020304" pitchFamily="18" charset="0"/>
                <a:ea typeface="楷体_GB2312" panose="02010609030101010101" pitchFamily="49" charset="-122"/>
              </a:endParaRPr>
            </a:p>
          </p:txBody>
        </p:sp>
        <p:sp>
          <p:nvSpPr>
            <p:cNvPr id="27754" name="Text Box 98"/>
            <p:cNvSpPr txBox="1"/>
            <p:nvPr/>
          </p:nvSpPr>
          <p:spPr>
            <a:xfrm>
              <a:off x="3849" y="3377"/>
              <a:ext cx="254"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9</a:t>
              </a:r>
              <a:endParaRPr lang="en-US" altLang="zh-CN" dirty="0">
                <a:latin typeface="Times New Roman" panose="02020603050405020304" pitchFamily="18" charset="0"/>
                <a:ea typeface="楷体_GB2312" panose="02010609030101010101" pitchFamily="49" charset="-122"/>
              </a:endParaRPr>
            </a:p>
          </p:txBody>
        </p:sp>
        <p:sp>
          <p:nvSpPr>
            <p:cNvPr id="27755" name="Text Box 99"/>
            <p:cNvSpPr txBox="1"/>
            <p:nvPr/>
          </p:nvSpPr>
          <p:spPr>
            <a:xfrm>
              <a:off x="3858" y="3619"/>
              <a:ext cx="254"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6</a:t>
              </a:r>
              <a:endParaRPr lang="en-US" altLang="zh-CN" dirty="0">
                <a:latin typeface="Times New Roman" panose="02020603050405020304" pitchFamily="18" charset="0"/>
                <a:ea typeface="楷体_GB2312" panose="02010609030101010101" pitchFamily="49" charset="-122"/>
              </a:endParaRPr>
            </a:p>
          </p:txBody>
        </p:sp>
        <p:sp>
          <p:nvSpPr>
            <p:cNvPr id="27756" name="Text Box 100"/>
            <p:cNvSpPr txBox="1"/>
            <p:nvPr/>
          </p:nvSpPr>
          <p:spPr>
            <a:xfrm>
              <a:off x="3861" y="3859"/>
              <a:ext cx="254"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3</a:t>
              </a:r>
              <a:endParaRPr lang="en-US" altLang="zh-CN" dirty="0">
                <a:latin typeface="Times New Roman" panose="02020603050405020304" pitchFamily="18" charset="0"/>
                <a:ea typeface="楷体_GB2312" panose="02010609030101010101" pitchFamily="49" charset="-122"/>
              </a:endParaRPr>
            </a:p>
          </p:txBody>
        </p:sp>
      </p:grpSp>
      <p:grpSp>
        <p:nvGrpSpPr>
          <p:cNvPr id="6" name="Group 101"/>
          <p:cNvGrpSpPr/>
          <p:nvPr/>
        </p:nvGrpSpPr>
        <p:grpSpPr>
          <a:xfrm>
            <a:off x="5713413" y="2547938"/>
            <a:ext cx="3125787" cy="4179887"/>
            <a:chOff x="3599" y="1605"/>
            <a:chExt cx="1969" cy="2633"/>
          </a:xfrm>
        </p:grpSpPr>
        <p:sp>
          <p:nvSpPr>
            <p:cNvPr id="27653" name="Line 102"/>
            <p:cNvSpPr/>
            <p:nvPr/>
          </p:nvSpPr>
          <p:spPr>
            <a:xfrm>
              <a:off x="3632" y="3944"/>
              <a:ext cx="1570" cy="0"/>
            </a:xfrm>
            <a:prstGeom prst="line">
              <a:avLst/>
            </a:prstGeom>
            <a:ln w="38100" cap="flat" cmpd="sng">
              <a:solidFill>
                <a:schemeClr val="tx1"/>
              </a:solidFill>
              <a:prstDash val="solid"/>
              <a:headEnd type="none" w="med" len="med"/>
              <a:tailEnd type="triangle" w="med" len="med"/>
            </a:ln>
          </p:spPr>
        </p:sp>
        <p:sp>
          <p:nvSpPr>
            <p:cNvPr id="27654" name="Line 103"/>
            <p:cNvSpPr/>
            <p:nvPr/>
          </p:nvSpPr>
          <p:spPr>
            <a:xfrm flipV="1">
              <a:off x="3769" y="2017"/>
              <a:ext cx="0" cy="2193"/>
            </a:xfrm>
            <a:prstGeom prst="line">
              <a:avLst/>
            </a:prstGeom>
            <a:ln w="38100" cap="flat" cmpd="sng">
              <a:solidFill>
                <a:schemeClr val="tx1"/>
              </a:solidFill>
              <a:prstDash val="solid"/>
              <a:headEnd type="none" w="med" len="med"/>
              <a:tailEnd type="triangle" w="med" len="med"/>
            </a:ln>
          </p:spPr>
        </p:sp>
        <p:sp>
          <p:nvSpPr>
            <p:cNvPr id="27655" name="Line 104"/>
            <p:cNvSpPr/>
            <p:nvPr/>
          </p:nvSpPr>
          <p:spPr>
            <a:xfrm>
              <a:off x="3776" y="3941"/>
              <a:ext cx="123" cy="0"/>
            </a:xfrm>
            <a:prstGeom prst="line">
              <a:avLst/>
            </a:prstGeom>
            <a:ln w="38100" cap="flat" cmpd="sng">
              <a:solidFill>
                <a:srgbClr val="FF3300"/>
              </a:solidFill>
              <a:prstDash val="solid"/>
              <a:headEnd type="none" w="med" len="med"/>
              <a:tailEnd type="none" w="med" len="med"/>
            </a:ln>
          </p:spPr>
        </p:sp>
        <p:sp>
          <p:nvSpPr>
            <p:cNvPr id="27656" name="Line 105"/>
            <p:cNvSpPr/>
            <p:nvPr/>
          </p:nvSpPr>
          <p:spPr>
            <a:xfrm>
              <a:off x="3896" y="3663"/>
              <a:ext cx="123" cy="0"/>
            </a:xfrm>
            <a:prstGeom prst="line">
              <a:avLst/>
            </a:prstGeom>
            <a:ln w="38100" cap="flat" cmpd="sng">
              <a:solidFill>
                <a:srgbClr val="FF3300"/>
              </a:solidFill>
              <a:prstDash val="solid"/>
              <a:headEnd type="none" w="med" len="med"/>
              <a:tailEnd type="none" w="med" len="med"/>
            </a:ln>
          </p:spPr>
        </p:sp>
        <p:sp>
          <p:nvSpPr>
            <p:cNvPr id="27657" name="Line 106"/>
            <p:cNvSpPr/>
            <p:nvPr/>
          </p:nvSpPr>
          <p:spPr>
            <a:xfrm>
              <a:off x="4009" y="3363"/>
              <a:ext cx="123" cy="0"/>
            </a:xfrm>
            <a:prstGeom prst="line">
              <a:avLst/>
            </a:prstGeom>
            <a:ln w="38100" cap="flat" cmpd="sng">
              <a:solidFill>
                <a:srgbClr val="FF3300"/>
              </a:solidFill>
              <a:prstDash val="solid"/>
              <a:headEnd type="none" w="med" len="med"/>
              <a:tailEnd type="none" w="med" len="med"/>
            </a:ln>
          </p:spPr>
        </p:sp>
        <p:sp>
          <p:nvSpPr>
            <p:cNvPr id="27658" name="Line 107"/>
            <p:cNvSpPr/>
            <p:nvPr/>
          </p:nvSpPr>
          <p:spPr>
            <a:xfrm>
              <a:off x="4136" y="2764"/>
              <a:ext cx="123" cy="0"/>
            </a:xfrm>
            <a:prstGeom prst="line">
              <a:avLst/>
            </a:prstGeom>
            <a:ln w="38100" cap="flat" cmpd="sng">
              <a:solidFill>
                <a:srgbClr val="FF3300"/>
              </a:solidFill>
              <a:prstDash val="solid"/>
              <a:headEnd type="none" w="med" len="med"/>
              <a:tailEnd type="none" w="med" len="med"/>
            </a:ln>
          </p:spPr>
        </p:sp>
        <p:sp>
          <p:nvSpPr>
            <p:cNvPr id="27659" name="Line 108"/>
            <p:cNvSpPr/>
            <p:nvPr/>
          </p:nvSpPr>
          <p:spPr>
            <a:xfrm>
              <a:off x="4264" y="2163"/>
              <a:ext cx="122" cy="0"/>
            </a:xfrm>
            <a:prstGeom prst="line">
              <a:avLst/>
            </a:prstGeom>
            <a:ln w="38100" cap="flat" cmpd="sng">
              <a:solidFill>
                <a:srgbClr val="FF3300"/>
              </a:solidFill>
              <a:prstDash val="solid"/>
              <a:headEnd type="none" w="med" len="med"/>
              <a:tailEnd type="none" w="med" len="med"/>
            </a:ln>
          </p:spPr>
        </p:sp>
        <p:sp>
          <p:nvSpPr>
            <p:cNvPr id="27660" name="Line 109"/>
            <p:cNvSpPr/>
            <p:nvPr/>
          </p:nvSpPr>
          <p:spPr>
            <a:xfrm>
              <a:off x="4392" y="2627"/>
              <a:ext cx="122" cy="0"/>
            </a:xfrm>
            <a:prstGeom prst="line">
              <a:avLst/>
            </a:prstGeom>
            <a:ln w="38100" cap="flat" cmpd="sng">
              <a:solidFill>
                <a:srgbClr val="FF3300"/>
              </a:solidFill>
              <a:prstDash val="solid"/>
              <a:headEnd type="none" w="med" len="med"/>
              <a:tailEnd type="none" w="med" len="med"/>
            </a:ln>
          </p:spPr>
        </p:sp>
        <p:sp>
          <p:nvSpPr>
            <p:cNvPr id="27661" name="Line 110"/>
            <p:cNvSpPr/>
            <p:nvPr/>
          </p:nvSpPr>
          <p:spPr>
            <a:xfrm>
              <a:off x="4496" y="3067"/>
              <a:ext cx="122" cy="0"/>
            </a:xfrm>
            <a:prstGeom prst="line">
              <a:avLst/>
            </a:prstGeom>
            <a:ln w="38100" cap="flat" cmpd="sng">
              <a:solidFill>
                <a:srgbClr val="FF3300"/>
              </a:solidFill>
              <a:prstDash val="solid"/>
              <a:headEnd type="none" w="med" len="med"/>
              <a:tailEnd type="none" w="med" len="med"/>
            </a:ln>
          </p:spPr>
        </p:sp>
        <p:sp>
          <p:nvSpPr>
            <p:cNvPr id="27662" name="Line 111"/>
            <p:cNvSpPr/>
            <p:nvPr/>
          </p:nvSpPr>
          <p:spPr>
            <a:xfrm>
              <a:off x="4615" y="3503"/>
              <a:ext cx="123" cy="0"/>
            </a:xfrm>
            <a:prstGeom prst="line">
              <a:avLst/>
            </a:prstGeom>
            <a:ln w="38100" cap="flat" cmpd="sng">
              <a:solidFill>
                <a:srgbClr val="FF3300"/>
              </a:solidFill>
              <a:prstDash val="solid"/>
              <a:headEnd type="none" w="med" len="med"/>
              <a:tailEnd type="none" w="med" len="med"/>
            </a:ln>
          </p:spPr>
        </p:sp>
        <p:sp>
          <p:nvSpPr>
            <p:cNvPr id="27663" name="Line 112"/>
            <p:cNvSpPr/>
            <p:nvPr/>
          </p:nvSpPr>
          <p:spPr>
            <a:xfrm>
              <a:off x="3899" y="3656"/>
              <a:ext cx="0" cy="285"/>
            </a:xfrm>
            <a:prstGeom prst="line">
              <a:avLst/>
            </a:prstGeom>
            <a:ln w="38100" cap="flat" cmpd="sng">
              <a:solidFill>
                <a:srgbClr val="FF3300"/>
              </a:solidFill>
              <a:prstDash val="solid"/>
              <a:headEnd type="none" w="med" len="med"/>
              <a:tailEnd type="none" w="med" len="med"/>
            </a:ln>
          </p:spPr>
        </p:sp>
        <p:sp>
          <p:nvSpPr>
            <p:cNvPr id="27664" name="Line 113"/>
            <p:cNvSpPr/>
            <p:nvPr/>
          </p:nvSpPr>
          <p:spPr>
            <a:xfrm>
              <a:off x="4018" y="3371"/>
              <a:ext cx="0" cy="286"/>
            </a:xfrm>
            <a:prstGeom prst="line">
              <a:avLst/>
            </a:prstGeom>
            <a:ln w="38100" cap="flat" cmpd="sng">
              <a:solidFill>
                <a:srgbClr val="FF3300"/>
              </a:solidFill>
              <a:prstDash val="solid"/>
              <a:headEnd type="none" w="med" len="med"/>
              <a:tailEnd type="none" w="med" len="med"/>
            </a:ln>
          </p:spPr>
        </p:sp>
        <p:sp>
          <p:nvSpPr>
            <p:cNvPr id="27665" name="Line 114"/>
            <p:cNvSpPr/>
            <p:nvPr/>
          </p:nvSpPr>
          <p:spPr>
            <a:xfrm>
              <a:off x="4138" y="2759"/>
              <a:ext cx="0" cy="619"/>
            </a:xfrm>
            <a:prstGeom prst="line">
              <a:avLst/>
            </a:prstGeom>
            <a:ln w="38100" cap="flat" cmpd="sng">
              <a:solidFill>
                <a:srgbClr val="FF3300"/>
              </a:solidFill>
              <a:prstDash val="solid"/>
              <a:headEnd type="none" w="med" len="med"/>
              <a:tailEnd type="none" w="med" len="med"/>
            </a:ln>
          </p:spPr>
        </p:sp>
        <p:sp>
          <p:nvSpPr>
            <p:cNvPr id="27666" name="Line 115"/>
            <p:cNvSpPr/>
            <p:nvPr/>
          </p:nvSpPr>
          <p:spPr>
            <a:xfrm>
              <a:off x="4257" y="2155"/>
              <a:ext cx="0" cy="619"/>
            </a:xfrm>
            <a:prstGeom prst="line">
              <a:avLst/>
            </a:prstGeom>
            <a:ln w="38100" cap="flat" cmpd="sng">
              <a:solidFill>
                <a:srgbClr val="FF3300"/>
              </a:solidFill>
              <a:prstDash val="solid"/>
              <a:headEnd type="none" w="med" len="med"/>
              <a:tailEnd type="none" w="med" len="med"/>
            </a:ln>
          </p:spPr>
        </p:sp>
        <p:sp>
          <p:nvSpPr>
            <p:cNvPr id="27667" name="Line 116"/>
            <p:cNvSpPr/>
            <p:nvPr/>
          </p:nvSpPr>
          <p:spPr>
            <a:xfrm>
              <a:off x="4376" y="2159"/>
              <a:ext cx="0" cy="470"/>
            </a:xfrm>
            <a:prstGeom prst="line">
              <a:avLst/>
            </a:prstGeom>
            <a:ln w="38100" cap="flat" cmpd="sng">
              <a:solidFill>
                <a:srgbClr val="FF3300"/>
              </a:solidFill>
              <a:prstDash val="solid"/>
              <a:headEnd type="none" w="med" len="med"/>
              <a:tailEnd type="none" w="med" len="med"/>
            </a:ln>
          </p:spPr>
        </p:sp>
        <p:sp>
          <p:nvSpPr>
            <p:cNvPr id="27668" name="Line 117"/>
            <p:cNvSpPr/>
            <p:nvPr/>
          </p:nvSpPr>
          <p:spPr>
            <a:xfrm>
              <a:off x="4511" y="2626"/>
              <a:ext cx="0" cy="452"/>
            </a:xfrm>
            <a:prstGeom prst="line">
              <a:avLst/>
            </a:prstGeom>
            <a:ln w="38100" cap="flat" cmpd="sng">
              <a:solidFill>
                <a:srgbClr val="FF3300"/>
              </a:solidFill>
              <a:prstDash val="solid"/>
              <a:headEnd type="none" w="med" len="med"/>
              <a:tailEnd type="none" w="med" len="med"/>
            </a:ln>
          </p:spPr>
        </p:sp>
        <p:sp>
          <p:nvSpPr>
            <p:cNvPr id="27669" name="Line 118"/>
            <p:cNvSpPr/>
            <p:nvPr/>
          </p:nvSpPr>
          <p:spPr>
            <a:xfrm>
              <a:off x="4615" y="3062"/>
              <a:ext cx="0" cy="452"/>
            </a:xfrm>
            <a:prstGeom prst="line">
              <a:avLst/>
            </a:prstGeom>
            <a:ln w="38100" cap="flat" cmpd="sng">
              <a:solidFill>
                <a:srgbClr val="FF3300"/>
              </a:solidFill>
              <a:prstDash val="solid"/>
              <a:headEnd type="none" w="med" len="med"/>
              <a:tailEnd type="none" w="med" len="med"/>
            </a:ln>
          </p:spPr>
        </p:sp>
        <p:sp>
          <p:nvSpPr>
            <p:cNvPr id="27670" name="Line 119"/>
            <p:cNvSpPr/>
            <p:nvPr/>
          </p:nvSpPr>
          <p:spPr>
            <a:xfrm>
              <a:off x="4741" y="3938"/>
              <a:ext cx="123" cy="0"/>
            </a:xfrm>
            <a:prstGeom prst="line">
              <a:avLst/>
            </a:prstGeom>
            <a:ln w="38100" cap="flat" cmpd="sng">
              <a:solidFill>
                <a:srgbClr val="FF3300"/>
              </a:solidFill>
              <a:prstDash val="solid"/>
              <a:headEnd type="none" w="med" len="med"/>
              <a:tailEnd type="none" w="med" len="med"/>
            </a:ln>
          </p:spPr>
        </p:sp>
        <p:sp>
          <p:nvSpPr>
            <p:cNvPr id="27671" name="Line 120"/>
            <p:cNvSpPr/>
            <p:nvPr/>
          </p:nvSpPr>
          <p:spPr>
            <a:xfrm>
              <a:off x="4853" y="3661"/>
              <a:ext cx="123" cy="0"/>
            </a:xfrm>
            <a:prstGeom prst="line">
              <a:avLst/>
            </a:prstGeom>
            <a:ln w="38100" cap="flat" cmpd="sng">
              <a:solidFill>
                <a:srgbClr val="FF3300"/>
              </a:solidFill>
              <a:prstDash val="solid"/>
              <a:headEnd type="none" w="med" len="med"/>
              <a:tailEnd type="none" w="med" len="med"/>
            </a:ln>
          </p:spPr>
        </p:sp>
        <p:sp>
          <p:nvSpPr>
            <p:cNvPr id="27672" name="Line 121"/>
            <p:cNvSpPr/>
            <p:nvPr/>
          </p:nvSpPr>
          <p:spPr>
            <a:xfrm>
              <a:off x="4960" y="3365"/>
              <a:ext cx="123" cy="0"/>
            </a:xfrm>
            <a:prstGeom prst="line">
              <a:avLst/>
            </a:prstGeom>
            <a:ln w="38100" cap="flat" cmpd="sng">
              <a:solidFill>
                <a:srgbClr val="FF3300"/>
              </a:solidFill>
              <a:prstDash val="solid"/>
              <a:headEnd type="none" w="med" len="med"/>
              <a:tailEnd type="none" w="med" len="med"/>
            </a:ln>
          </p:spPr>
        </p:sp>
        <p:sp>
          <p:nvSpPr>
            <p:cNvPr id="27673" name="Line 122"/>
            <p:cNvSpPr/>
            <p:nvPr/>
          </p:nvSpPr>
          <p:spPr>
            <a:xfrm>
              <a:off x="4849" y="3670"/>
              <a:ext cx="0" cy="285"/>
            </a:xfrm>
            <a:prstGeom prst="line">
              <a:avLst/>
            </a:prstGeom>
            <a:ln w="38100" cap="flat" cmpd="sng">
              <a:solidFill>
                <a:srgbClr val="FF3300"/>
              </a:solidFill>
              <a:prstDash val="solid"/>
              <a:headEnd type="none" w="med" len="med"/>
              <a:tailEnd type="none" w="med" len="med"/>
            </a:ln>
          </p:spPr>
        </p:sp>
        <p:sp>
          <p:nvSpPr>
            <p:cNvPr id="27674" name="Line 123"/>
            <p:cNvSpPr/>
            <p:nvPr/>
          </p:nvSpPr>
          <p:spPr>
            <a:xfrm>
              <a:off x="4969" y="3374"/>
              <a:ext cx="0" cy="286"/>
            </a:xfrm>
            <a:prstGeom prst="line">
              <a:avLst/>
            </a:prstGeom>
            <a:ln w="38100" cap="flat" cmpd="sng">
              <a:solidFill>
                <a:srgbClr val="FF3300"/>
              </a:solidFill>
              <a:prstDash val="solid"/>
              <a:headEnd type="none" w="med" len="med"/>
              <a:tailEnd type="none" w="med" len="med"/>
            </a:ln>
          </p:spPr>
        </p:sp>
        <p:sp>
          <p:nvSpPr>
            <p:cNvPr id="27675" name="Line 124"/>
            <p:cNvSpPr/>
            <p:nvPr/>
          </p:nvSpPr>
          <p:spPr>
            <a:xfrm>
              <a:off x="5080" y="2746"/>
              <a:ext cx="0" cy="619"/>
            </a:xfrm>
            <a:prstGeom prst="line">
              <a:avLst/>
            </a:prstGeom>
            <a:ln w="38100" cap="flat" cmpd="sng">
              <a:solidFill>
                <a:srgbClr val="FF3300"/>
              </a:solidFill>
              <a:prstDash val="solid"/>
              <a:headEnd type="none" w="med" len="med"/>
              <a:tailEnd type="none" w="med" len="med"/>
            </a:ln>
          </p:spPr>
        </p:sp>
        <p:sp>
          <p:nvSpPr>
            <p:cNvPr id="27676" name="Text Box 125"/>
            <p:cNvSpPr txBox="1"/>
            <p:nvPr/>
          </p:nvSpPr>
          <p:spPr>
            <a:xfrm>
              <a:off x="5229" y="3746"/>
              <a:ext cx="339" cy="365"/>
            </a:xfrm>
            <a:prstGeom prst="rect">
              <a:avLst/>
            </a:prstGeom>
            <a:noFill/>
            <a:ln w="9525">
              <a:noFill/>
            </a:ln>
          </p:spPr>
          <p:txBody>
            <a:bodyPr>
              <a:spAutoFit/>
            </a:bodyPr>
            <a:p>
              <a:pPr>
                <a:spcBef>
                  <a:spcPct val="50000"/>
                </a:spcBef>
              </a:pPr>
              <a:r>
                <a:rPr lang="en-US" altLang="zh-CN" sz="3200" i="1" dirty="0">
                  <a:latin typeface="Times New Roman" panose="02020603050405020304" pitchFamily="18" charset="0"/>
                  <a:ea typeface="楷体_GB2312" panose="02010609030101010101" pitchFamily="49" charset="-122"/>
                </a:rPr>
                <a:t>t</a:t>
              </a:r>
              <a:endParaRPr lang="en-US" altLang="zh-CN" sz="3200" i="1" dirty="0">
                <a:latin typeface="Times New Roman" panose="02020603050405020304" pitchFamily="18" charset="0"/>
                <a:ea typeface="楷体_GB2312" panose="02010609030101010101" pitchFamily="49" charset="-122"/>
              </a:endParaRPr>
            </a:p>
          </p:txBody>
        </p:sp>
        <p:sp>
          <p:nvSpPr>
            <p:cNvPr id="27677" name="Text Box 126"/>
            <p:cNvSpPr txBox="1"/>
            <p:nvPr/>
          </p:nvSpPr>
          <p:spPr>
            <a:xfrm>
              <a:off x="3642" y="1605"/>
              <a:ext cx="492" cy="442"/>
            </a:xfrm>
            <a:prstGeom prst="rect">
              <a:avLst/>
            </a:prstGeom>
            <a:noFill/>
            <a:ln w="9525">
              <a:noFill/>
            </a:ln>
          </p:spPr>
          <p:txBody>
            <a:bodyPr>
              <a:spAutoFit/>
            </a:bodyPr>
            <a:p>
              <a:pPr>
                <a:spcBef>
                  <a:spcPct val="50000"/>
                </a:spcBef>
              </a:pPr>
              <a:r>
                <a:rPr lang="en-US" altLang="zh-CN" sz="4000" i="1" dirty="0">
                  <a:latin typeface="Times New Roman" panose="02020603050405020304" pitchFamily="18" charset="0"/>
                  <a:ea typeface="楷体_GB2312" panose="02010609030101010101" pitchFamily="49" charset="-122"/>
                </a:rPr>
                <a:t>u</a:t>
              </a:r>
              <a:r>
                <a:rPr lang="en-US" altLang="zh-CN" sz="4000" i="1" baseline="-25000" dirty="0">
                  <a:latin typeface="Times New Roman" panose="02020603050405020304" pitchFamily="18" charset="0"/>
                  <a:ea typeface="楷体_GB2312" panose="02010609030101010101" pitchFamily="49" charset="-122"/>
                </a:rPr>
                <a:t>o</a:t>
              </a:r>
              <a:endParaRPr lang="en-US" altLang="zh-CN" sz="4000" i="1" dirty="0">
                <a:latin typeface="Times New Roman" panose="02020603050405020304" pitchFamily="18" charset="0"/>
                <a:ea typeface="楷体_GB2312" panose="02010609030101010101" pitchFamily="49" charset="-122"/>
              </a:endParaRPr>
            </a:p>
          </p:txBody>
        </p:sp>
        <p:sp>
          <p:nvSpPr>
            <p:cNvPr id="27678" name="Text Box 127"/>
            <p:cNvSpPr txBox="1"/>
            <p:nvPr/>
          </p:nvSpPr>
          <p:spPr>
            <a:xfrm>
              <a:off x="3599" y="3950"/>
              <a:ext cx="262" cy="288"/>
            </a:xfrm>
            <a:prstGeom prst="rect">
              <a:avLst/>
            </a:prstGeom>
            <a:noFill/>
            <a:ln w="9525">
              <a:noFill/>
            </a:ln>
          </p:spPr>
          <p:txBody>
            <a:bodyPr>
              <a:spAutoFit/>
            </a:bodyPr>
            <a:p>
              <a:pPr>
                <a:spcBef>
                  <a:spcPct val="50000"/>
                </a:spcBef>
              </a:pPr>
              <a:r>
                <a:rPr lang="en-US" altLang="zh-CN" dirty="0">
                  <a:latin typeface="Times New Roman" panose="02020603050405020304" pitchFamily="18" charset="0"/>
                  <a:ea typeface="楷体_GB2312" panose="02010609030101010101" pitchFamily="49" charset="-122"/>
                </a:rPr>
                <a:t>0</a:t>
              </a:r>
              <a:endParaRPr lang="en-US" altLang="zh-CN" dirty="0">
                <a:latin typeface="Times New Roman" panose="02020603050405020304" pitchFamily="18" charset="0"/>
                <a:ea typeface="楷体_GB2312" panose="02010609030101010101" pitchFamily="49" charset="-122"/>
              </a:endParaRPr>
            </a:p>
          </p:txBody>
        </p:sp>
        <p:sp>
          <p:nvSpPr>
            <p:cNvPr id="27679" name="Line 128"/>
            <p:cNvSpPr/>
            <p:nvPr/>
          </p:nvSpPr>
          <p:spPr>
            <a:xfrm>
              <a:off x="4740" y="3492"/>
              <a:ext cx="0" cy="444"/>
            </a:xfrm>
            <a:prstGeom prst="line">
              <a:avLst/>
            </a:prstGeom>
            <a:ln w="38100" cap="flat" cmpd="sng">
              <a:solidFill>
                <a:srgbClr val="FF3300"/>
              </a:solidFill>
              <a:prstDash val="solid"/>
              <a:headEnd type="none" w="med" len="med"/>
              <a:tailEnd type="none" w="med" len="med"/>
            </a:ln>
          </p:spPr>
        </p:sp>
      </p:gr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ou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0658" name="Rectangle 2"/>
          <p:cNvSpPr/>
          <p:nvPr/>
        </p:nvSpPr>
        <p:spPr>
          <a:xfrm>
            <a:off x="-23495" y="643890"/>
            <a:ext cx="9167495" cy="2245360"/>
          </a:xfrm>
          <a:prstGeom prst="rect">
            <a:avLst/>
          </a:prstGeom>
          <a:solidFill>
            <a:schemeClr val="accent2"/>
          </a:solidFill>
          <a:ln w="9525">
            <a:noFill/>
          </a:ln>
        </p:spPr>
        <p:txBody>
          <a:bodyPr wrap="square">
            <a:spAutoFit/>
          </a:bodyPr>
          <a:p>
            <a:r>
              <a:rPr lang="en-US" altLang="zh-CN" dirty="0">
                <a:solidFill>
                  <a:srgbClr val="000000"/>
                </a:solidFill>
                <a:latin typeface="新宋体" panose="02010609030101010101" charset="-122"/>
                <a:ea typeface="新宋体" panose="02010609030101010101" charset="-122"/>
              </a:rPr>
              <a:t> </a:t>
            </a:r>
            <a:r>
              <a:rPr lang="zh-CN" altLang="en-US" dirty="0">
                <a:solidFill>
                  <a:srgbClr val="000000"/>
                </a:solidFill>
                <a:latin typeface="新宋体" panose="02010609030101010101" charset="-122"/>
                <a:ea typeface="新宋体" panose="02010609030101010101" charset="-122"/>
              </a:rPr>
              <a:t>数学运算是数控装置和数字系统中需要经常进行的操作，如果事先把要用到的基本函数变量在一定范围内的取值和相应的函数取值列成表格，写入只读存储器中，则在需要时只要给出规定“地址”就可以快速地得到相应的函数值。这种</a:t>
            </a:r>
            <a:r>
              <a:rPr lang="en-US" altLang="zh-CN" dirty="0">
                <a:solidFill>
                  <a:srgbClr val="000000"/>
                </a:solidFill>
                <a:latin typeface="新宋体" panose="02010609030101010101" charset="-122"/>
                <a:ea typeface="新宋体" panose="02010609030101010101" charset="-122"/>
              </a:rPr>
              <a:t>ROM</a:t>
            </a:r>
            <a:r>
              <a:rPr lang="zh-CN" altLang="en-US" dirty="0">
                <a:solidFill>
                  <a:srgbClr val="000000"/>
                </a:solidFill>
                <a:latin typeface="新宋体" panose="02010609030101010101" charset="-122"/>
                <a:ea typeface="新宋体" panose="02010609030101010101" charset="-122"/>
              </a:rPr>
              <a:t>，实际上已经成为函数运算表电路。</a:t>
            </a:r>
            <a:endParaRPr lang="zh-CN" altLang="en-US" dirty="0">
              <a:solidFill>
                <a:srgbClr val="000000"/>
              </a:solidFill>
              <a:latin typeface="新宋体" panose="02010609030101010101" charset="-122"/>
              <a:ea typeface="新宋体" panose="02010609030101010101" charset="-122"/>
            </a:endParaRPr>
          </a:p>
        </p:txBody>
      </p:sp>
      <p:sp>
        <p:nvSpPr>
          <p:cNvPr id="70659" name="Rectangle 3"/>
          <p:cNvSpPr/>
          <p:nvPr/>
        </p:nvSpPr>
        <p:spPr>
          <a:xfrm>
            <a:off x="107950" y="3088006"/>
            <a:ext cx="9036050" cy="3107690"/>
          </a:xfrm>
          <a:prstGeom prst="rect">
            <a:avLst/>
          </a:prstGeom>
          <a:noFill/>
          <a:ln w="9525">
            <a:noFill/>
          </a:ln>
        </p:spPr>
        <p:txBody>
          <a:bodyPr anchor="ctr" anchorCtr="0">
            <a:spAutoFit/>
          </a:bodyPr>
          <a:p>
            <a:pPr indent="266700"/>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例</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1]</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试用</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ROM</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构成能实现函数</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y</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x</a:t>
            </a:r>
            <a:r>
              <a:rPr lang="en-US" altLang="zh-CN" baseline="30000" dirty="0">
                <a:solidFill>
                  <a:srgbClr val="000000"/>
                </a:solidFill>
                <a:latin typeface="Times New Roman" panose="02020603050405020304" pitchFamily="18" charset="0"/>
                <a:ea typeface="新宋体" panose="02010609030101010101" charset="-122"/>
                <a:cs typeface="Times New Roman" panose="02020603050405020304" pitchFamily="18" charset="0"/>
              </a:rPr>
              <a:t>2</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的运算表电路，</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x</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的取值范围为</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0</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15</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的正整数。</a:t>
            </a:r>
            <a:endPar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a:p>
            <a:pPr indent="266700"/>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解</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1</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）分析要求、设定变量</a:t>
            </a:r>
            <a:endPar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a:p>
            <a:pPr indent="266700"/>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自变量</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x</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的取值范围为</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0</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15</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的正整数，对应的</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4</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位二进制正整数，用</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B</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B</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3</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B</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2</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B</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1</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B</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0</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表示。根据</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y</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x</a:t>
            </a:r>
            <a:r>
              <a:rPr lang="en-US" altLang="zh-CN" baseline="30000" dirty="0">
                <a:solidFill>
                  <a:srgbClr val="000000"/>
                </a:solidFill>
                <a:latin typeface="Times New Roman" panose="02020603050405020304" pitchFamily="18" charset="0"/>
                <a:ea typeface="新宋体" panose="02010609030101010101" charset="-122"/>
                <a:cs typeface="Times New Roman" panose="02020603050405020304" pitchFamily="18" charset="0"/>
              </a:rPr>
              <a:t>2</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的运算关系，可求出</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y</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的最大值是</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15</a:t>
            </a:r>
            <a:r>
              <a:rPr lang="en-US" altLang="zh-CN" baseline="30000" dirty="0">
                <a:solidFill>
                  <a:srgbClr val="000000"/>
                </a:solidFill>
                <a:latin typeface="Times New Roman" panose="02020603050405020304" pitchFamily="18" charset="0"/>
                <a:ea typeface="新宋体" panose="02010609030101010101" charset="-122"/>
                <a:cs typeface="Times New Roman" panose="02020603050405020304" pitchFamily="18" charset="0"/>
              </a:rPr>
              <a:t>2</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225</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，可以用</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8</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位二进制数</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Y</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Y</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7</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Y</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6</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Y</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5</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Y</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4</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Y</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3</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Y</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2</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Y</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1</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Y</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0</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表示。</a:t>
            </a:r>
            <a:endPar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28676" name="Rectangle 4"/>
          <p:cNvSpPr/>
          <p:nvPr/>
        </p:nvSpPr>
        <p:spPr>
          <a:xfrm>
            <a:off x="537210" y="0"/>
            <a:ext cx="3416300" cy="523875"/>
          </a:xfrm>
          <a:prstGeom prst="rect">
            <a:avLst/>
          </a:prstGeom>
          <a:solidFill>
            <a:srgbClr val="99CC00"/>
          </a:solidFill>
          <a:ln w="9525">
            <a:noFill/>
          </a:ln>
        </p:spPr>
        <p:txBody>
          <a:bodyPr wrap="none">
            <a:spAutoFit/>
          </a:bodyPr>
          <a:p>
            <a:r>
              <a:rPr lang="en-US" altLang="zh-CN" sz="2800" dirty="0">
                <a:solidFill>
                  <a:srgbClr val="000000"/>
                </a:solidFill>
                <a:latin typeface="新宋体" panose="02010609030101010101" charset="-122"/>
                <a:ea typeface="新宋体" panose="02010609030101010101" charset="-122"/>
              </a:rPr>
              <a:t>2.</a:t>
            </a:r>
            <a:r>
              <a:rPr lang="zh-CN" altLang="en-US" sz="2800" dirty="0">
                <a:solidFill>
                  <a:srgbClr val="000000"/>
                </a:solidFill>
                <a:latin typeface="新宋体" panose="02010609030101010101" charset="-122"/>
                <a:ea typeface="新宋体" panose="02010609030101010101" charset="-122"/>
              </a:rPr>
              <a:t>作函数运算表电路</a:t>
            </a:r>
            <a:endParaRPr lang="zh-CN" altLang="en-US" sz="2800" dirty="0">
              <a:solidFill>
                <a:srgbClr val="000000"/>
              </a:solidFill>
              <a:latin typeface="新宋体" panose="02010609030101010101" charset="-122"/>
              <a:ea typeface="新宋体" panose="02010609030101010101"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blinds(horizontal)">
                                      <p:cBhvr>
                                        <p:cTn id="7" dur="500"/>
                                        <p:tgtEl>
                                          <p:spTgt spid="706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0659">
                                            <p:txEl>
                                              <p:charRg st="0" end="48"/>
                                            </p:txEl>
                                          </p:spTgt>
                                        </p:tgtEl>
                                        <p:attrNameLst>
                                          <p:attrName>style.visibility</p:attrName>
                                        </p:attrNameLst>
                                      </p:cBhvr>
                                      <p:to>
                                        <p:strVal val="visible"/>
                                      </p:to>
                                    </p:set>
                                    <p:animEffect transition="in" filter="blinds(horizontal)">
                                      <p:cBhvr>
                                        <p:cTn id="12" dur="500"/>
                                        <p:tgtEl>
                                          <p:spTgt spid="70659">
                                            <p:txEl>
                                              <p:charRg st="0" end="4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0659">
                                            <p:txEl>
                                              <p:charRg st="48" end="64"/>
                                            </p:txEl>
                                          </p:spTgt>
                                        </p:tgtEl>
                                        <p:attrNameLst>
                                          <p:attrName>style.visibility</p:attrName>
                                        </p:attrNameLst>
                                      </p:cBhvr>
                                      <p:to>
                                        <p:strVal val="visible"/>
                                      </p:to>
                                    </p:set>
                                    <p:animEffect transition="in" filter="blinds(horizontal)">
                                      <p:cBhvr>
                                        <p:cTn id="17" dur="500"/>
                                        <p:tgtEl>
                                          <p:spTgt spid="70659">
                                            <p:txEl>
                                              <p:charRg st="48" end="6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0659">
                                            <p:txEl>
                                              <p:charRg st="64" end="169"/>
                                            </p:txEl>
                                          </p:spTgt>
                                        </p:tgtEl>
                                        <p:attrNameLst>
                                          <p:attrName>style.visibility</p:attrName>
                                        </p:attrNameLst>
                                      </p:cBhvr>
                                      <p:to>
                                        <p:strVal val="visible"/>
                                      </p:to>
                                    </p:set>
                                    <p:animEffect transition="in" filter="blinds(horizontal)">
                                      <p:cBhvr>
                                        <p:cTn id="22" dur="500"/>
                                        <p:tgtEl>
                                          <p:spTgt spid="70659">
                                            <p:txEl>
                                              <p:charRg st="64" end="1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1682" name="Rectangle 2"/>
          <p:cNvSpPr/>
          <p:nvPr/>
        </p:nvSpPr>
        <p:spPr>
          <a:xfrm>
            <a:off x="1476375" y="736600"/>
            <a:ext cx="6481763" cy="368300"/>
          </a:xfrm>
          <a:prstGeom prst="rect">
            <a:avLst/>
          </a:prstGeom>
          <a:noFill/>
          <a:ln w="9525">
            <a:noFill/>
          </a:ln>
        </p:spPr>
        <p:txBody>
          <a:bodyPr anchor="ctr" anchorCtr="0">
            <a:spAutoFit/>
          </a:bodyPr>
          <a:p>
            <a:r>
              <a:rPr lang="zh-CN" altLang="en-US" dirty="0">
                <a:solidFill>
                  <a:srgbClr val="000000"/>
                </a:solidFill>
                <a:latin typeface="新宋体" panose="02010609030101010101" charset="-122"/>
                <a:ea typeface="新宋体" panose="02010609030101010101" charset="-122"/>
              </a:rPr>
              <a:t>（</a:t>
            </a:r>
            <a:r>
              <a:rPr lang="en-US" altLang="zh-CN" dirty="0">
                <a:solidFill>
                  <a:srgbClr val="000000"/>
                </a:solidFill>
                <a:latin typeface="新宋体" panose="02010609030101010101" charset="-122"/>
                <a:ea typeface="新宋体" panose="02010609030101010101" charset="-122"/>
              </a:rPr>
              <a:t>2</a:t>
            </a:r>
            <a:r>
              <a:rPr lang="zh-CN" altLang="en-US" dirty="0">
                <a:solidFill>
                  <a:srgbClr val="000000"/>
                </a:solidFill>
                <a:latin typeface="新宋体" panose="02010609030101010101" charset="-122"/>
                <a:ea typeface="新宋体" panose="02010609030101010101" charset="-122"/>
              </a:rPr>
              <a:t>）列真值表</a:t>
            </a:r>
            <a:r>
              <a:rPr lang="en-US" altLang="zh-CN" dirty="0">
                <a:solidFill>
                  <a:srgbClr val="000000"/>
                </a:solidFill>
                <a:latin typeface="新宋体" panose="02010609030101010101" charset="-122"/>
                <a:ea typeface="新宋体" panose="02010609030101010101" charset="-122"/>
              </a:rPr>
              <a:t>—</a:t>
            </a:r>
            <a:r>
              <a:rPr lang="zh-CN" altLang="en-US" dirty="0">
                <a:solidFill>
                  <a:srgbClr val="000000"/>
                </a:solidFill>
                <a:latin typeface="新宋体" panose="02010609030101010101" charset="-122"/>
                <a:ea typeface="新宋体" panose="02010609030101010101" charset="-122"/>
              </a:rPr>
              <a:t>函数运算表</a:t>
            </a:r>
            <a:endParaRPr lang="zh-CN" altLang="en-US" dirty="0">
              <a:solidFill>
                <a:srgbClr val="000000"/>
              </a:solidFill>
              <a:latin typeface="新宋体" panose="02010609030101010101" charset="-122"/>
              <a:ea typeface="新宋体" panose="02010609030101010101" charset="-122"/>
            </a:endParaRPr>
          </a:p>
        </p:txBody>
      </p:sp>
      <p:sp>
        <p:nvSpPr>
          <p:cNvPr id="71683" name="Rectangle 3"/>
          <p:cNvSpPr/>
          <p:nvPr/>
        </p:nvSpPr>
        <p:spPr>
          <a:xfrm>
            <a:off x="1116013" y="2486025"/>
            <a:ext cx="7200900" cy="2308225"/>
          </a:xfrm>
          <a:prstGeom prst="rect">
            <a:avLst/>
          </a:prstGeom>
          <a:solidFill>
            <a:srgbClr val="C0C0C0"/>
          </a:solidFill>
          <a:ln w="9525" cap="flat" cmpd="sng">
            <a:solidFill>
              <a:srgbClr val="800080"/>
            </a:solidFill>
            <a:prstDash val="solid"/>
            <a:miter/>
            <a:headEnd type="none" w="med" len="med"/>
            <a:tailEnd type="none" w="med" len="med"/>
          </a:ln>
        </p:spPr>
        <p:txBody>
          <a:bodyPr anchor="ctr" anchorCtr="0">
            <a:spAutoFit/>
          </a:bodyPr>
          <a:p>
            <a:pPr indent="533400"/>
            <a:r>
              <a:rPr lang="en-US" altLang="zh-CN" i="1" dirty="0">
                <a:solidFill>
                  <a:srgbClr val="000000"/>
                </a:solidFill>
                <a:latin typeface="新宋体" panose="02010609030101010101" charset="-122"/>
                <a:ea typeface="新宋体" panose="02010609030101010101" charset="-122"/>
              </a:rPr>
              <a:t>Y</a:t>
            </a:r>
            <a:r>
              <a:rPr lang="en-US" altLang="zh-CN" dirty="0">
                <a:solidFill>
                  <a:srgbClr val="000000"/>
                </a:solidFill>
                <a:latin typeface="新宋体" panose="02010609030101010101" charset="-122"/>
                <a:ea typeface="新宋体" panose="02010609030101010101" charset="-122"/>
              </a:rPr>
              <a:t>7=</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12+</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13+</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14+</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15</a:t>
            </a:r>
            <a:endParaRPr lang="en-US" altLang="zh-CN" dirty="0">
              <a:solidFill>
                <a:srgbClr val="000000"/>
              </a:solidFill>
              <a:latin typeface="新宋体" panose="02010609030101010101" charset="-122"/>
              <a:ea typeface="新宋体" panose="02010609030101010101" charset="-122"/>
            </a:endParaRPr>
          </a:p>
          <a:p>
            <a:pPr indent="533400"/>
            <a:r>
              <a:rPr lang="en-US" altLang="zh-CN" i="1" dirty="0">
                <a:solidFill>
                  <a:srgbClr val="000000"/>
                </a:solidFill>
                <a:latin typeface="新宋体" panose="02010609030101010101" charset="-122"/>
                <a:ea typeface="新宋体" panose="02010609030101010101" charset="-122"/>
              </a:rPr>
              <a:t>Y</a:t>
            </a:r>
            <a:r>
              <a:rPr lang="en-US" altLang="zh-CN" dirty="0">
                <a:solidFill>
                  <a:srgbClr val="000000"/>
                </a:solidFill>
                <a:latin typeface="新宋体" panose="02010609030101010101" charset="-122"/>
                <a:ea typeface="新宋体" panose="02010609030101010101" charset="-122"/>
              </a:rPr>
              <a:t>6=</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8+</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9+</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10+</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11+</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14+</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15</a:t>
            </a:r>
            <a:endParaRPr lang="en-US" altLang="zh-CN" dirty="0">
              <a:solidFill>
                <a:srgbClr val="000000"/>
              </a:solidFill>
              <a:latin typeface="新宋体" panose="02010609030101010101" charset="-122"/>
              <a:ea typeface="新宋体" panose="02010609030101010101" charset="-122"/>
            </a:endParaRPr>
          </a:p>
          <a:p>
            <a:pPr indent="533400"/>
            <a:r>
              <a:rPr lang="en-US" altLang="zh-CN" i="1" dirty="0">
                <a:solidFill>
                  <a:srgbClr val="000000"/>
                </a:solidFill>
                <a:latin typeface="新宋体" panose="02010609030101010101" charset="-122"/>
                <a:ea typeface="新宋体" panose="02010609030101010101" charset="-122"/>
              </a:rPr>
              <a:t>Y</a:t>
            </a:r>
            <a:r>
              <a:rPr lang="en-US" altLang="zh-CN" dirty="0">
                <a:solidFill>
                  <a:srgbClr val="000000"/>
                </a:solidFill>
                <a:latin typeface="新宋体" panose="02010609030101010101" charset="-122"/>
                <a:ea typeface="新宋体" panose="02010609030101010101" charset="-122"/>
              </a:rPr>
              <a:t>5=</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6+</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7+</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10+</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11+</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13+</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15</a:t>
            </a:r>
            <a:endParaRPr lang="en-US" altLang="zh-CN" dirty="0">
              <a:solidFill>
                <a:srgbClr val="000000"/>
              </a:solidFill>
              <a:latin typeface="新宋体" panose="02010609030101010101" charset="-122"/>
              <a:ea typeface="新宋体" panose="02010609030101010101" charset="-122"/>
            </a:endParaRPr>
          </a:p>
          <a:p>
            <a:pPr indent="533400"/>
            <a:r>
              <a:rPr lang="en-US" altLang="zh-CN" i="1" dirty="0">
                <a:solidFill>
                  <a:srgbClr val="000000"/>
                </a:solidFill>
                <a:latin typeface="新宋体" panose="02010609030101010101" charset="-122"/>
                <a:ea typeface="新宋体" panose="02010609030101010101" charset="-122"/>
              </a:rPr>
              <a:t>Y</a:t>
            </a:r>
            <a:r>
              <a:rPr lang="en-US" altLang="zh-CN" dirty="0">
                <a:solidFill>
                  <a:srgbClr val="000000"/>
                </a:solidFill>
                <a:latin typeface="新宋体" panose="02010609030101010101" charset="-122"/>
                <a:ea typeface="新宋体" panose="02010609030101010101" charset="-122"/>
              </a:rPr>
              <a:t>4=</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4+</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5+</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7+</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9+</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11+</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12</a:t>
            </a:r>
            <a:endParaRPr lang="en-US" altLang="zh-CN" dirty="0">
              <a:solidFill>
                <a:srgbClr val="000000"/>
              </a:solidFill>
              <a:latin typeface="新宋体" panose="02010609030101010101" charset="-122"/>
              <a:ea typeface="新宋体" panose="02010609030101010101" charset="-122"/>
            </a:endParaRPr>
          </a:p>
          <a:p>
            <a:pPr indent="533400"/>
            <a:r>
              <a:rPr lang="en-US" altLang="zh-CN" i="1" dirty="0">
                <a:solidFill>
                  <a:srgbClr val="000000"/>
                </a:solidFill>
                <a:latin typeface="新宋体" panose="02010609030101010101" charset="-122"/>
                <a:ea typeface="新宋体" panose="02010609030101010101" charset="-122"/>
              </a:rPr>
              <a:t>Y</a:t>
            </a:r>
            <a:r>
              <a:rPr lang="en-US" altLang="zh-CN" dirty="0">
                <a:solidFill>
                  <a:srgbClr val="000000"/>
                </a:solidFill>
                <a:latin typeface="新宋体" panose="02010609030101010101" charset="-122"/>
                <a:ea typeface="新宋体" panose="02010609030101010101" charset="-122"/>
              </a:rPr>
              <a:t>3=</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3+</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5+</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11+</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13</a:t>
            </a:r>
            <a:endParaRPr lang="en-US" altLang="zh-CN" dirty="0">
              <a:solidFill>
                <a:srgbClr val="000000"/>
              </a:solidFill>
              <a:latin typeface="新宋体" panose="02010609030101010101" charset="-122"/>
              <a:ea typeface="新宋体" panose="02010609030101010101" charset="-122"/>
            </a:endParaRPr>
          </a:p>
          <a:p>
            <a:pPr indent="533400"/>
            <a:r>
              <a:rPr lang="en-US" altLang="zh-CN" i="1" dirty="0">
                <a:solidFill>
                  <a:srgbClr val="000000"/>
                </a:solidFill>
                <a:latin typeface="新宋体" panose="02010609030101010101" charset="-122"/>
                <a:ea typeface="新宋体" panose="02010609030101010101" charset="-122"/>
              </a:rPr>
              <a:t>Y</a:t>
            </a:r>
            <a:r>
              <a:rPr lang="en-US" altLang="zh-CN" dirty="0">
                <a:solidFill>
                  <a:srgbClr val="000000"/>
                </a:solidFill>
                <a:latin typeface="新宋体" panose="02010609030101010101" charset="-122"/>
                <a:ea typeface="新宋体" panose="02010609030101010101" charset="-122"/>
              </a:rPr>
              <a:t>2=</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2+</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6+</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10+</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14</a:t>
            </a:r>
            <a:endParaRPr lang="en-US" altLang="zh-CN" dirty="0">
              <a:solidFill>
                <a:srgbClr val="000000"/>
              </a:solidFill>
              <a:latin typeface="新宋体" panose="02010609030101010101" charset="-122"/>
              <a:ea typeface="新宋体" panose="02010609030101010101" charset="-122"/>
            </a:endParaRPr>
          </a:p>
          <a:p>
            <a:pPr indent="533400"/>
            <a:r>
              <a:rPr lang="en-US" altLang="zh-CN" i="1" dirty="0">
                <a:solidFill>
                  <a:srgbClr val="000000"/>
                </a:solidFill>
                <a:latin typeface="新宋体" panose="02010609030101010101" charset="-122"/>
                <a:ea typeface="新宋体" panose="02010609030101010101" charset="-122"/>
              </a:rPr>
              <a:t>Y</a:t>
            </a:r>
            <a:r>
              <a:rPr lang="en-US" altLang="zh-CN" dirty="0">
                <a:solidFill>
                  <a:srgbClr val="000000"/>
                </a:solidFill>
                <a:latin typeface="新宋体" panose="02010609030101010101" charset="-122"/>
                <a:ea typeface="新宋体" panose="02010609030101010101" charset="-122"/>
              </a:rPr>
              <a:t>1=0</a:t>
            </a:r>
            <a:endParaRPr lang="en-US" altLang="zh-CN" dirty="0">
              <a:solidFill>
                <a:srgbClr val="000000"/>
              </a:solidFill>
              <a:latin typeface="新宋体" panose="02010609030101010101" charset="-122"/>
              <a:ea typeface="新宋体" panose="02010609030101010101" charset="-122"/>
            </a:endParaRPr>
          </a:p>
          <a:p>
            <a:pPr indent="533400"/>
            <a:r>
              <a:rPr lang="en-US" altLang="zh-CN" i="1" dirty="0">
                <a:solidFill>
                  <a:srgbClr val="000000"/>
                </a:solidFill>
                <a:latin typeface="新宋体" panose="02010609030101010101" charset="-122"/>
                <a:ea typeface="新宋体" panose="02010609030101010101" charset="-122"/>
              </a:rPr>
              <a:t>Y</a:t>
            </a:r>
            <a:r>
              <a:rPr lang="en-US" altLang="zh-CN" dirty="0">
                <a:solidFill>
                  <a:srgbClr val="000000"/>
                </a:solidFill>
                <a:latin typeface="新宋体" panose="02010609030101010101" charset="-122"/>
                <a:ea typeface="新宋体" panose="02010609030101010101" charset="-122"/>
              </a:rPr>
              <a:t>0=</a:t>
            </a:r>
            <a:r>
              <a:rPr lang="en-US" altLang="zh-CN" i="1" dirty="0">
                <a:solidFill>
                  <a:srgbClr val="000000"/>
                </a:solidFill>
                <a:latin typeface="新宋体" panose="02010609030101010101" charset="-122"/>
                <a:ea typeface="新宋体" panose="02010609030101010101" charset="-122"/>
              </a:rPr>
              <a:t> m</a:t>
            </a:r>
            <a:r>
              <a:rPr lang="en-US" altLang="zh-CN" dirty="0">
                <a:solidFill>
                  <a:srgbClr val="000000"/>
                </a:solidFill>
                <a:latin typeface="新宋体" panose="02010609030101010101" charset="-122"/>
                <a:ea typeface="新宋体" panose="02010609030101010101" charset="-122"/>
              </a:rPr>
              <a:t>1+</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3+</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5+</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7+</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9+</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11+</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13+</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15</a:t>
            </a:r>
            <a:endParaRPr lang="en-US" altLang="zh-CN" dirty="0">
              <a:solidFill>
                <a:srgbClr val="000000"/>
              </a:solidFill>
              <a:latin typeface="新宋体" panose="02010609030101010101" charset="-122"/>
              <a:ea typeface="新宋体" panose="02010609030101010101" charset="-122"/>
            </a:endParaRPr>
          </a:p>
        </p:txBody>
      </p:sp>
      <p:sp>
        <p:nvSpPr>
          <p:cNvPr id="71684" name="Rectangle 4"/>
          <p:cNvSpPr/>
          <p:nvPr/>
        </p:nvSpPr>
        <p:spPr>
          <a:xfrm>
            <a:off x="1476375" y="1268413"/>
            <a:ext cx="3816350" cy="369887"/>
          </a:xfrm>
          <a:prstGeom prst="rect">
            <a:avLst/>
          </a:prstGeom>
          <a:noFill/>
          <a:ln w="9525">
            <a:noFill/>
          </a:ln>
        </p:spPr>
        <p:txBody>
          <a:bodyPr>
            <a:spAutoFit/>
          </a:bodyPr>
          <a:p>
            <a:r>
              <a:rPr lang="zh-CN" altLang="en-US" dirty="0">
                <a:solidFill>
                  <a:srgbClr val="000000"/>
                </a:solidFill>
                <a:latin typeface="新宋体" panose="02010609030101010101" charset="-122"/>
                <a:ea typeface="新宋体" panose="02010609030101010101" charset="-122"/>
              </a:rPr>
              <a:t>（</a:t>
            </a:r>
            <a:r>
              <a:rPr lang="en-US" altLang="zh-CN" dirty="0">
                <a:solidFill>
                  <a:srgbClr val="000000"/>
                </a:solidFill>
                <a:latin typeface="新宋体" panose="02010609030101010101" charset="-122"/>
                <a:ea typeface="新宋体" panose="02010609030101010101" charset="-122"/>
              </a:rPr>
              <a:t>3</a:t>
            </a:r>
            <a:r>
              <a:rPr lang="zh-CN" altLang="en-US" dirty="0">
                <a:solidFill>
                  <a:srgbClr val="000000"/>
                </a:solidFill>
                <a:latin typeface="新宋体" panose="02010609030101010101" charset="-122"/>
                <a:ea typeface="新宋体" panose="02010609030101010101" charset="-122"/>
              </a:rPr>
              <a:t>）写标准与或表达式</a:t>
            </a:r>
            <a:endParaRPr lang="zh-CN" altLang="en-US" dirty="0">
              <a:solidFill>
                <a:srgbClr val="000000"/>
              </a:solidFill>
              <a:latin typeface="新宋体" panose="02010609030101010101" charset="-122"/>
              <a:ea typeface="新宋体" panose="02010609030101010101" charset="-122"/>
            </a:endParaRPr>
          </a:p>
        </p:txBody>
      </p:sp>
      <p:pic>
        <p:nvPicPr>
          <p:cNvPr id="71692" name="Picture 12"/>
          <p:cNvPicPr>
            <a:picLocks noChangeAspect="1"/>
          </p:cNvPicPr>
          <p:nvPr/>
        </p:nvPicPr>
        <p:blipFill>
          <a:blip r:embed="rId1"/>
          <a:stretch>
            <a:fillRect/>
          </a:stretch>
        </p:blipFill>
        <p:spPr>
          <a:xfrm>
            <a:off x="866775" y="333375"/>
            <a:ext cx="7412038" cy="6191250"/>
          </a:xfrm>
          <a:prstGeom prst="rect">
            <a:avLst/>
          </a:prstGeom>
          <a:noFill/>
          <a:ln w="9525">
            <a:noFill/>
          </a:ln>
        </p:spPr>
      </p:pic>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blinds(horizontal)">
                                      <p:cBhvr>
                                        <p:cTn id="7" dur="500"/>
                                        <p:tgtEl>
                                          <p:spTgt spid="716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1692"/>
                                        </p:tgtEl>
                                        <p:attrNameLst>
                                          <p:attrName>style.visibility</p:attrName>
                                        </p:attrNameLst>
                                      </p:cBhvr>
                                      <p:to>
                                        <p:strVal val="visible"/>
                                      </p:to>
                                    </p:set>
                                    <p:animEffect transition="in" filter="blinds(horizontal)">
                                      <p:cBhvr>
                                        <p:cTn id="12" dur="500"/>
                                        <p:tgtEl>
                                          <p:spTgt spid="71692"/>
                                        </p:tgtEl>
                                      </p:cBhvr>
                                    </p:animEffect>
                                  </p:childTnLst>
                                  <p:subTnLst>
                                    <p:set>
                                      <p:cBhvr override="childStyle">
                                        <p:cTn dur="1" fill="hold" display="0" masterRel="nextClick" afterEffect="1"/>
                                        <p:tgtEl>
                                          <p:spTgt spid="71692"/>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684"/>
                                        </p:tgtEl>
                                        <p:attrNameLst>
                                          <p:attrName>style.visibility</p:attrName>
                                        </p:attrNameLst>
                                      </p:cBhvr>
                                      <p:to>
                                        <p:strVal val="visible"/>
                                      </p:to>
                                    </p:set>
                                    <p:animEffect transition="in" filter="blinds(horizontal)">
                                      <p:cBhvr>
                                        <p:cTn id="17" dur="500"/>
                                        <p:tgtEl>
                                          <p:spTgt spid="7168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1683"/>
                                        </p:tgtEl>
                                        <p:attrNameLst>
                                          <p:attrName>style.visibility</p:attrName>
                                        </p:attrNameLst>
                                      </p:cBhvr>
                                      <p:to>
                                        <p:strVal val="visible"/>
                                      </p:to>
                                    </p:set>
                                    <p:animEffect transition="in" filter="blinds(horizontal)">
                                      <p:cBhvr>
                                        <p:cTn id="22" dur="500"/>
                                        <p:tgtEl>
                                          <p:spTgt spid="71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P spid="71683" grpId="0" bldLvl="0" animBg="1"/>
      <p:bldP spid="7168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51660" y="477520"/>
            <a:ext cx="4572000" cy="706755"/>
          </a:xfrm>
          <a:prstGeom prst="rect">
            <a:avLst/>
          </a:prstGeom>
          <a:noFill/>
        </p:spPr>
        <p:txBody>
          <a:bodyPr wrap="square" rtlCol="0">
            <a:spAutoFit/>
          </a:bodyPr>
          <a:p>
            <a:pPr algn="ctr"/>
            <a:r>
              <a:rPr lang="zh-CN" altLang="en-US" sz="4000" dirty="0">
                <a:solidFill>
                  <a:schemeClr val="bg1"/>
                </a:solidFill>
                <a:effectLst>
                  <a:outerShdw blurRad="38100" dist="38100" dir="2700000">
                    <a:srgbClr val="C0C0C0"/>
                  </a:outerShdw>
                </a:effectLst>
                <a:latin typeface="Times New Roman" panose="02020603050405020304" pitchFamily="18" charset="0"/>
                <a:ea typeface="楷体_GB2312" panose="02010609030101010101" pitchFamily="49" charset="-122"/>
                <a:sym typeface="+mn-ea"/>
              </a:rPr>
              <a:t>第 </a:t>
            </a:r>
            <a:r>
              <a:rPr lang="en-US" altLang="zh-CN" sz="4000">
                <a:solidFill>
                  <a:schemeClr val="bg1"/>
                </a:solidFill>
                <a:effectLst>
                  <a:outerShdw blurRad="38100" dist="38100" dir="2700000">
                    <a:srgbClr val="C0C0C0"/>
                  </a:outerShdw>
                </a:effectLst>
                <a:latin typeface="Times New Roman" panose="02020603050405020304" pitchFamily="18" charset="0"/>
                <a:ea typeface="楷体_GB2312" panose="02010609030101010101" pitchFamily="49" charset="-122"/>
                <a:sym typeface="+mn-ea"/>
              </a:rPr>
              <a:t>14</a:t>
            </a:r>
            <a:r>
              <a:rPr lang="zh-CN" altLang="en-US" sz="4000" dirty="0">
                <a:solidFill>
                  <a:schemeClr val="bg1"/>
                </a:solidFill>
                <a:effectLst>
                  <a:outerShdw blurRad="38100" dist="38100" dir="2700000">
                    <a:srgbClr val="C0C0C0"/>
                  </a:outerShdw>
                </a:effectLst>
                <a:latin typeface="Times New Roman" panose="02020603050405020304" pitchFamily="18" charset="0"/>
                <a:ea typeface="楷体_GB2312" panose="02010609030101010101" pitchFamily="49" charset="-122"/>
                <a:sym typeface="+mn-ea"/>
              </a:rPr>
              <a:t>章</a:t>
            </a:r>
            <a:r>
              <a:rPr lang="en-US" altLang="zh-CN" sz="4000" dirty="0">
                <a:solidFill>
                  <a:schemeClr val="bg1"/>
                </a:solidFill>
                <a:effectLst>
                  <a:outerShdw blurRad="38100" dist="38100" dir="2700000">
                    <a:srgbClr val="C0C0C0"/>
                  </a:outerShdw>
                </a:effectLst>
                <a:latin typeface="Times New Roman" panose="02020603050405020304" pitchFamily="18" charset="0"/>
                <a:ea typeface="楷体_GB2312" panose="02010609030101010101" pitchFamily="49" charset="-122"/>
                <a:sym typeface="+mn-ea"/>
              </a:rPr>
              <a:t>   </a:t>
            </a:r>
            <a:r>
              <a:rPr lang="zh-CN" altLang="en-US" sz="4000" dirty="0">
                <a:solidFill>
                  <a:schemeClr val="bg1"/>
                </a:solidFill>
                <a:effectLst>
                  <a:outerShdw blurRad="38100" dist="38100" dir="2700000">
                    <a:srgbClr val="C0C0C0"/>
                  </a:outerShdw>
                </a:effectLst>
                <a:latin typeface="Times New Roman" panose="02020603050405020304" pitchFamily="18" charset="0"/>
                <a:ea typeface="楷体_GB2312" panose="02010609030101010101" pitchFamily="49" charset="-122"/>
                <a:sym typeface="+mn-ea"/>
              </a:rPr>
              <a:t>主要内容</a:t>
            </a:r>
            <a:endParaRPr lang="zh-CN" altLang="en-US" sz="4000" dirty="0">
              <a:solidFill>
                <a:schemeClr val="bg1"/>
              </a:solidFill>
              <a:effectLst>
                <a:outerShdw blurRad="38100" dist="38100" dir="2700000">
                  <a:srgbClr val="C0C0C0"/>
                </a:outerShdw>
              </a:effectLst>
              <a:latin typeface="Times New Roman" panose="02020603050405020304" pitchFamily="18" charset="0"/>
              <a:ea typeface="楷体_GB2312" panose="02010609030101010101" pitchFamily="49" charset="-122"/>
              <a:sym typeface="+mn-ea"/>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
        <p:nvSpPr>
          <p:cNvPr id="238597" name="文本占位符 238596"/>
          <p:cNvSpPr>
            <a:spLocks noGrp="1"/>
          </p:cNvSpPr>
          <p:nvPr>
            <p:custDataLst>
              <p:tags r:id="rId2"/>
            </p:custDataLst>
          </p:nvPr>
        </p:nvSpPr>
        <p:spPr>
          <a:xfrm>
            <a:off x="457200" y="1715135"/>
            <a:ext cx="8229600" cy="2954020"/>
          </a:xfrm>
          <a:prstGeom prst="rect">
            <a:avLst/>
          </a:prstGeom>
          <a:noFill/>
          <a:ln>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r>
              <a:rPr lang="en-US" altLang="zh-CN" b="1">
                <a:solidFill>
                  <a:srgbClr val="FF0066"/>
                </a:solidFill>
              </a:rPr>
              <a:t> </a:t>
            </a:r>
            <a:r>
              <a:rPr lang="en-US" sz="3600" b="1">
                <a:solidFill>
                  <a:srgbClr val="FF0000"/>
                </a:solidFill>
              </a:rPr>
              <a:t>14.1  </a:t>
            </a:r>
            <a:r>
              <a:rPr lang="zh-CN" altLang="en-US" sz="3600" b="1">
                <a:solidFill>
                  <a:srgbClr val="FF0000"/>
                </a:solidFill>
                <a:ea typeface="宋体" panose="02010600030101010101" pitchFamily="2" charset="-122"/>
              </a:rPr>
              <a:t>半导体存储器</a:t>
            </a:r>
            <a:r>
              <a:rPr lang="zh-CN" altLang="en-US" sz="3600" b="1" dirty="0">
                <a:solidFill>
                  <a:srgbClr val="FF0000"/>
                </a:solidFill>
              </a:rPr>
              <a:t>概念</a:t>
            </a:r>
            <a:endParaRPr lang="zh-CN" altLang="en-US" sz="3600" b="1" dirty="0">
              <a:solidFill>
                <a:srgbClr val="FF0066"/>
              </a:solidFill>
            </a:endParaRPr>
          </a:p>
          <a:p>
            <a:r>
              <a:rPr lang="zh-CN" altLang="en-US" sz="3600" b="1" dirty="0">
                <a:solidFill>
                  <a:srgbClr val="FF0066"/>
                </a:solidFill>
              </a:rPr>
              <a:t> </a:t>
            </a:r>
            <a:r>
              <a:rPr lang="en-US" altLang="zh-CN" sz="3600" b="1" dirty="0">
                <a:solidFill>
                  <a:srgbClr val="FF0066"/>
                </a:solidFill>
              </a:rPr>
              <a:t>         </a:t>
            </a:r>
            <a:r>
              <a:rPr lang="zh-CN" sz="3600" b="1" dirty="0">
                <a:solidFill>
                  <a:srgbClr val="FF0066"/>
                </a:solidFill>
                <a:ea typeface="宋体" panose="02010600030101010101" pitchFamily="2" charset="-122"/>
              </a:rPr>
              <a:t>顺序存取存储器</a:t>
            </a:r>
            <a:r>
              <a:rPr lang="en-US" altLang="zh-CN" sz="3600" b="1" dirty="0">
                <a:solidFill>
                  <a:srgbClr val="FF0066"/>
                </a:solidFill>
                <a:ea typeface="宋体" panose="02010600030101010101" pitchFamily="2" charset="-122"/>
              </a:rPr>
              <a:t>(SAM)</a:t>
            </a:r>
            <a:endParaRPr lang="zh-CN" altLang="en-US" sz="3600" b="1" dirty="0">
              <a:solidFill>
                <a:srgbClr val="FF0066"/>
              </a:solidFill>
            </a:endParaRPr>
          </a:p>
          <a:p>
            <a:r>
              <a:rPr lang="zh-CN" altLang="en-US" sz="3600" b="1" dirty="0">
                <a:solidFill>
                  <a:srgbClr val="FF0066"/>
                </a:solidFill>
              </a:rPr>
              <a:t> </a:t>
            </a:r>
            <a:r>
              <a:rPr lang="en-US" sz="3600" b="1">
                <a:solidFill>
                  <a:srgbClr val="FF0066"/>
                </a:solidFill>
              </a:rPr>
              <a:t>14.2  </a:t>
            </a:r>
            <a:r>
              <a:rPr lang="zh-CN" altLang="en-US" sz="3600" b="1">
                <a:solidFill>
                  <a:srgbClr val="FF0066"/>
                </a:solidFill>
                <a:ea typeface="宋体" panose="02010600030101010101" pitchFamily="2" charset="-122"/>
              </a:rPr>
              <a:t>只读存取存储器</a:t>
            </a:r>
            <a:r>
              <a:rPr lang="en-US" altLang="zh-CN" sz="3600" b="1">
                <a:solidFill>
                  <a:srgbClr val="FF0066"/>
                </a:solidFill>
                <a:ea typeface="宋体" panose="02010600030101010101" pitchFamily="2" charset="-122"/>
              </a:rPr>
              <a:t>(ROM)</a:t>
            </a:r>
            <a:endParaRPr lang="zh-CN" altLang="en-US" sz="3600" b="1" dirty="0">
              <a:solidFill>
                <a:srgbClr val="FF0066"/>
              </a:solidFill>
              <a:sym typeface="+mn-ea"/>
              <a:hlinkClick r:id="rId3" action="ppaction://hlinksldjump"/>
            </a:endParaRPr>
          </a:p>
          <a:p>
            <a:r>
              <a:rPr lang="zh-CN" altLang="en-US" sz="3600" b="1" dirty="0">
                <a:solidFill>
                  <a:srgbClr val="FF0066"/>
                </a:solidFill>
              </a:rPr>
              <a:t> </a:t>
            </a:r>
            <a:r>
              <a:rPr lang="en-US" altLang="zh-CN" sz="3600" b="1" dirty="0">
                <a:solidFill>
                  <a:srgbClr val="FF0066"/>
                </a:solidFill>
              </a:rPr>
              <a:t>14.3  </a:t>
            </a:r>
            <a:r>
              <a:rPr lang="zh-CN" altLang="en-US" sz="3600" b="1" dirty="0">
                <a:solidFill>
                  <a:srgbClr val="FF0066"/>
                </a:solidFill>
                <a:ea typeface="宋体" panose="02010600030101010101" pitchFamily="2" charset="-122"/>
              </a:rPr>
              <a:t>随机存取存储器</a:t>
            </a:r>
            <a:r>
              <a:rPr lang="en-US" altLang="zh-CN" sz="3600" b="1" dirty="0">
                <a:solidFill>
                  <a:srgbClr val="FF0066"/>
                </a:solidFill>
                <a:ea typeface="宋体" panose="02010600030101010101" pitchFamily="2" charset="-122"/>
              </a:rPr>
              <a:t>(RAM)</a:t>
            </a:r>
            <a:endParaRPr lang="zh-CN" altLang="en-US" sz="3600" b="1" dirty="0">
              <a:solidFill>
                <a:srgbClr val="FF0066"/>
              </a:solidFill>
            </a:endParaRPr>
          </a:p>
          <a:p>
            <a:endParaRPr lang="zh-CN" altLang="en-US" sz="3600" b="1" dirty="0">
              <a:solidFill>
                <a:srgbClr val="FF0066"/>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3730" name="Rectangle 2"/>
          <p:cNvSpPr/>
          <p:nvPr/>
        </p:nvSpPr>
        <p:spPr>
          <a:xfrm>
            <a:off x="1116013" y="852488"/>
            <a:ext cx="7613650" cy="647700"/>
          </a:xfrm>
          <a:prstGeom prst="rect">
            <a:avLst/>
          </a:prstGeom>
          <a:solidFill>
            <a:schemeClr val="accent2"/>
          </a:solidFill>
          <a:ln w="9525">
            <a:noFill/>
          </a:ln>
        </p:spPr>
        <p:txBody>
          <a:bodyPr anchor="ctr" anchorCtr="0">
            <a:spAutoFit/>
          </a:bodyPr>
          <a:p>
            <a:pPr indent="333375">
              <a:buNone/>
            </a:pPr>
            <a:r>
              <a:rPr lang="zh-CN" altLang="en-US" dirty="0">
                <a:solidFill>
                  <a:srgbClr val="000000"/>
                </a:solidFill>
                <a:latin typeface="新宋体" panose="02010609030101010101" charset="-122"/>
                <a:ea typeface="新宋体" panose="02010609030101010101" charset="-122"/>
              </a:rPr>
              <a:t>（</a:t>
            </a:r>
            <a:r>
              <a:rPr lang="en-US" altLang="zh-CN" dirty="0">
                <a:solidFill>
                  <a:srgbClr val="000000"/>
                </a:solidFill>
                <a:latin typeface="新宋体" panose="02010609030101010101" charset="-122"/>
                <a:ea typeface="新宋体" panose="02010609030101010101" charset="-122"/>
              </a:rPr>
              <a:t>4</a:t>
            </a:r>
            <a:r>
              <a:rPr lang="zh-CN" altLang="en-US" dirty="0">
                <a:solidFill>
                  <a:srgbClr val="000000"/>
                </a:solidFill>
                <a:latin typeface="新宋体" panose="02010609030101010101" charset="-122"/>
                <a:ea typeface="新宋体" panose="02010609030101010101" charset="-122"/>
              </a:rPr>
              <a:t>）画</a:t>
            </a:r>
            <a:r>
              <a:rPr lang="en-US" altLang="zh-CN" dirty="0">
                <a:solidFill>
                  <a:srgbClr val="000000"/>
                </a:solidFill>
                <a:latin typeface="新宋体" panose="02010609030101010101" charset="-122"/>
                <a:ea typeface="新宋体" panose="02010609030101010101" charset="-122"/>
              </a:rPr>
              <a:t>ROM</a:t>
            </a:r>
            <a:r>
              <a:rPr lang="zh-CN" altLang="en-US" dirty="0">
                <a:solidFill>
                  <a:srgbClr val="000000"/>
                </a:solidFill>
                <a:latin typeface="新宋体" panose="02010609030101010101" charset="-122"/>
                <a:ea typeface="新宋体" panose="02010609030101010101" charset="-122"/>
              </a:rPr>
              <a:t>存储矩阵节点连接图</a:t>
            </a:r>
            <a:endParaRPr lang="zh-CN" altLang="en-US" dirty="0">
              <a:solidFill>
                <a:srgbClr val="000000"/>
              </a:solidFill>
              <a:latin typeface="新宋体" panose="02010609030101010101" charset="-122"/>
              <a:ea typeface="新宋体" panose="02010609030101010101" charset="-122"/>
            </a:endParaRPr>
          </a:p>
          <a:p>
            <a:pPr indent="333375" eaLnBrk="0" hangingPunct="0">
              <a:buNone/>
            </a:pPr>
            <a:r>
              <a:rPr lang="zh-CN" altLang="en-US" dirty="0">
                <a:solidFill>
                  <a:srgbClr val="000000"/>
                </a:solidFill>
                <a:latin typeface="新宋体" panose="02010609030101010101" charset="-122"/>
                <a:ea typeface="新宋体" panose="02010609030101010101" charset="-122"/>
              </a:rPr>
              <a:t>为做图方便，可将</a:t>
            </a:r>
            <a:r>
              <a:rPr lang="en-US" altLang="zh-CN" dirty="0">
                <a:solidFill>
                  <a:srgbClr val="000000"/>
                </a:solidFill>
                <a:latin typeface="新宋体" panose="02010609030101010101" charset="-122"/>
                <a:ea typeface="新宋体" panose="02010609030101010101" charset="-122"/>
              </a:rPr>
              <a:t>ROM</a:t>
            </a:r>
            <a:r>
              <a:rPr lang="zh-CN" altLang="en-US" dirty="0">
                <a:solidFill>
                  <a:srgbClr val="000000"/>
                </a:solidFill>
                <a:latin typeface="新宋体" panose="02010609030101010101" charset="-122"/>
                <a:ea typeface="新宋体" panose="02010609030101010101" charset="-122"/>
              </a:rPr>
              <a:t>矩阵中的二极管用节点表示。</a:t>
            </a:r>
            <a:endParaRPr lang="zh-CN" altLang="en-US" dirty="0">
              <a:solidFill>
                <a:srgbClr val="000000"/>
              </a:solidFill>
              <a:latin typeface="新宋体" panose="02010609030101010101" charset="-122"/>
              <a:ea typeface="新宋体" panose="02010609030101010101" charset="-122"/>
            </a:endParaRPr>
          </a:p>
        </p:txBody>
      </p:sp>
      <p:pic>
        <p:nvPicPr>
          <p:cNvPr id="73731" name="Picture 3"/>
          <p:cNvPicPr>
            <a:picLocks noChangeAspect="1"/>
          </p:cNvPicPr>
          <p:nvPr/>
        </p:nvPicPr>
        <p:blipFill>
          <a:blip r:embed="rId1"/>
          <a:stretch>
            <a:fillRect/>
          </a:stretch>
        </p:blipFill>
        <p:spPr>
          <a:xfrm>
            <a:off x="684213" y="0"/>
            <a:ext cx="8137525" cy="6330950"/>
          </a:xfrm>
          <a:prstGeom prst="rect">
            <a:avLst/>
          </a:prstGeom>
          <a:solidFill>
            <a:srgbClr val="CC99FF"/>
          </a:solidFill>
          <a:ln w="9525">
            <a:noFill/>
          </a:ln>
        </p:spPr>
      </p:pic>
      <p:sp>
        <p:nvSpPr>
          <p:cNvPr id="73732" name="Rectangle 4"/>
          <p:cNvSpPr/>
          <p:nvPr/>
        </p:nvSpPr>
        <p:spPr>
          <a:xfrm>
            <a:off x="3089117" y="6307773"/>
            <a:ext cx="3249930" cy="398780"/>
          </a:xfrm>
          <a:prstGeom prst="rect">
            <a:avLst/>
          </a:prstGeom>
          <a:noFill/>
          <a:ln w="9525">
            <a:noFill/>
          </a:ln>
        </p:spPr>
        <p:txBody>
          <a:bodyPr wrap="none" anchor="ctr" anchorCtr="0">
            <a:spAutoFit/>
          </a:bodyPr>
          <a:p>
            <a:pPr algn="ctr">
              <a:buNone/>
            </a:pPr>
            <a:r>
              <a:rPr lang="zh-CN" altLang="en-US" sz="2000" dirty="0">
                <a:solidFill>
                  <a:srgbClr val="000000"/>
                </a:solidFill>
                <a:latin typeface="新宋体" panose="02010609030101010101" charset="-122"/>
                <a:ea typeface="新宋体" panose="02010609030101010101" charset="-122"/>
              </a:rPr>
              <a:t>图</a:t>
            </a:r>
            <a:r>
              <a:rPr lang="en-US" altLang="zh-CN" sz="2000" dirty="0">
                <a:solidFill>
                  <a:srgbClr val="000000"/>
                </a:solidFill>
                <a:latin typeface="新宋体" panose="02010609030101010101" charset="-122"/>
                <a:ea typeface="新宋体" panose="02010609030101010101" charset="-122"/>
              </a:rPr>
              <a:t> </a:t>
            </a:r>
            <a:r>
              <a:rPr lang="zh-CN" altLang="en-US" sz="2000" dirty="0">
                <a:solidFill>
                  <a:srgbClr val="000000"/>
                </a:solidFill>
                <a:latin typeface="新宋体" panose="02010609030101010101" charset="-122"/>
                <a:ea typeface="新宋体" panose="02010609030101010101" charset="-122"/>
              </a:rPr>
              <a:t>例</a:t>
            </a:r>
            <a:r>
              <a:rPr lang="en-US" altLang="zh-CN" sz="2000" dirty="0">
                <a:solidFill>
                  <a:srgbClr val="000000"/>
                </a:solidFill>
                <a:latin typeface="新宋体" panose="02010609030101010101" charset="-122"/>
                <a:ea typeface="新宋体" panose="02010609030101010101" charset="-122"/>
              </a:rPr>
              <a:t>1 ROM</a:t>
            </a:r>
            <a:r>
              <a:rPr lang="zh-CN" altLang="en-US" sz="2000" dirty="0">
                <a:solidFill>
                  <a:srgbClr val="000000"/>
                </a:solidFill>
                <a:latin typeface="新宋体" panose="02010609030101010101" charset="-122"/>
                <a:ea typeface="新宋体" panose="02010609030101010101" charset="-122"/>
              </a:rPr>
              <a:t>存储矩阵连接图</a:t>
            </a:r>
            <a:endParaRPr lang="zh-CN" altLang="en-US" sz="2000" dirty="0">
              <a:solidFill>
                <a:srgbClr val="000000"/>
              </a:solidFill>
              <a:latin typeface="新宋体" panose="02010609030101010101" charset="-122"/>
              <a:ea typeface="新宋体" panose="02010609030101010101"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730"/>
                                        </p:tgtEl>
                                        <p:attrNameLst>
                                          <p:attrName>style.visibility</p:attrName>
                                        </p:attrNameLst>
                                      </p:cBhvr>
                                      <p:to>
                                        <p:strVal val="visible"/>
                                      </p:to>
                                    </p:set>
                                    <p:animEffect transition="in" filter="blinds(horizontal)">
                                      <p:cBhvr>
                                        <p:cTn id="7" dur="500"/>
                                        <p:tgtEl>
                                          <p:spTgt spid="7373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3731"/>
                                        </p:tgtEl>
                                        <p:attrNameLst>
                                          <p:attrName>style.visibility</p:attrName>
                                        </p:attrNameLst>
                                      </p:cBhvr>
                                      <p:to>
                                        <p:strVal val="visible"/>
                                      </p:to>
                                    </p:set>
                                    <p:animEffect transition="in" filter="box(in)">
                                      <p:cBhvr>
                                        <p:cTn id="12" dur="500"/>
                                        <p:tgtEl>
                                          <p:spTgt spid="737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3732"/>
                                        </p:tgtEl>
                                        <p:attrNameLst>
                                          <p:attrName>style.visibility</p:attrName>
                                        </p:attrNameLst>
                                      </p:cBhvr>
                                      <p:to>
                                        <p:strVal val="visible"/>
                                      </p:to>
                                    </p:set>
                                    <p:animEffect transition="in" filter="blinds(horizontal)">
                                      <p:cBhvr>
                                        <p:cTn id="17" dur="500"/>
                                        <p:tgtEl>
                                          <p:spTgt spid="73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bldLvl="0" animBg="1"/>
      <p:bldP spid="7373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4754" name="Rectangle 2"/>
          <p:cNvSpPr/>
          <p:nvPr/>
        </p:nvSpPr>
        <p:spPr>
          <a:xfrm>
            <a:off x="323850" y="2719388"/>
            <a:ext cx="8820150" cy="368300"/>
          </a:xfrm>
          <a:prstGeom prst="rect">
            <a:avLst/>
          </a:prstGeom>
          <a:solidFill>
            <a:srgbClr val="CC99FF"/>
          </a:solidFill>
          <a:ln w="9525">
            <a:noFill/>
          </a:ln>
        </p:spPr>
        <p:txBody>
          <a:bodyPr anchor="ctr" anchorCtr="0">
            <a:spAutoFit/>
          </a:bodyPr>
          <a:p>
            <a:pPr indent="266700" eaLnBrk="0" hangingPunct="0">
              <a:buNone/>
            </a:pPr>
            <a:r>
              <a:rPr lang="zh-CN" altLang="en-US" dirty="0">
                <a:solidFill>
                  <a:srgbClr val="000000"/>
                </a:solidFill>
                <a:latin typeface="新宋体" panose="02010609030101010101" charset="-122"/>
                <a:ea typeface="新宋体" panose="02010609030101010101" charset="-122"/>
              </a:rPr>
              <a:t>当我们把</a:t>
            </a:r>
            <a:r>
              <a:rPr lang="en-US" altLang="zh-CN" dirty="0">
                <a:solidFill>
                  <a:srgbClr val="000000"/>
                </a:solidFill>
                <a:latin typeface="新宋体" panose="02010609030101010101" charset="-122"/>
                <a:ea typeface="新宋体" panose="02010609030101010101" charset="-122"/>
              </a:rPr>
              <a:t>ROM</a:t>
            </a:r>
            <a:r>
              <a:rPr lang="zh-CN" altLang="en-US" dirty="0">
                <a:solidFill>
                  <a:srgbClr val="000000"/>
                </a:solidFill>
                <a:latin typeface="新宋体" panose="02010609030101010101" charset="-122"/>
                <a:ea typeface="新宋体" panose="02010609030101010101" charset="-122"/>
              </a:rPr>
              <a:t>存储矩阵做一个逻辑部件应用时，可将其用方框图表示。</a:t>
            </a:r>
            <a:endParaRPr lang="zh-CN" altLang="en-US" dirty="0">
              <a:solidFill>
                <a:srgbClr val="000000"/>
              </a:solidFill>
              <a:latin typeface="新宋体" panose="02010609030101010101" charset="-122"/>
              <a:ea typeface="新宋体" panose="02010609030101010101" charset="-122"/>
            </a:endParaRPr>
          </a:p>
        </p:txBody>
      </p:sp>
      <p:pic>
        <p:nvPicPr>
          <p:cNvPr id="74755" name="Picture 3"/>
          <p:cNvPicPr>
            <a:picLocks noChangeAspect="1"/>
          </p:cNvPicPr>
          <p:nvPr/>
        </p:nvPicPr>
        <p:blipFill>
          <a:blip r:embed="rId1"/>
          <a:stretch>
            <a:fillRect/>
          </a:stretch>
        </p:blipFill>
        <p:spPr>
          <a:xfrm>
            <a:off x="3132138" y="3284538"/>
            <a:ext cx="4464050" cy="3232150"/>
          </a:xfrm>
          <a:prstGeom prst="rect">
            <a:avLst/>
          </a:prstGeom>
          <a:solidFill>
            <a:srgbClr val="CCFFFF"/>
          </a:solidFill>
          <a:ln w="9525">
            <a:noFill/>
          </a:ln>
        </p:spPr>
      </p:pic>
      <p:sp>
        <p:nvSpPr>
          <p:cNvPr id="74756" name="Rectangle 4"/>
          <p:cNvSpPr/>
          <p:nvPr/>
        </p:nvSpPr>
        <p:spPr>
          <a:xfrm>
            <a:off x="250825" y="188913"/>
            <a:ext cx="8893175" cy="1477962"/>
          </a:xfrm>
          <a:prstGeom prst="rect">
            <a:avLst/>
          </a:prstGeom>
          <a:solidFill>
            <a:srgbClr val="99CC00"/>
          </a:solidFill>
          <a:ln w="9525">
            <a:noFill/>
          </a:ln>
        </p:spPr>
        <p:txBody>
          <a:bodyPr>
            <a:spAutoFit/>
          </a:bodyPr>
          <a:p>
            <a:r>
              <a:rPr lang="zh-CN" altLang="en-US" dirty="0">
                <a:solidFill>
                  <a:srgbClr val="000000"/>
                </a:solidFill>
                <a:latin typeface="新宋体" panose="02010609030101010101" charset="-122"/>
                <a:ea typeface="新宋体" panose="02010609030101010101" charset="-122"/>
              </a:rPr>
              <a:t>说明</a:t>
            </a:r>
            <a:r>
              <a:rPr lang="en-US" altLang="zh-CN" dirty="0">
                <a:solidFill>
                  <a:srgbClr val="000000"/>
                </a:solidFill>
                <a:latin typeface="新宋体" panose="02010609030101010101" charset="-122"/>
                <a:ea typeface="新宋体" panose="02010609030101010101" charset="-122"/>
              </a:rPr>
              <a:t>:</a:t>
            </a:r>
            <a:r>
              <a:rPr lang="zh-CN" altLang="en-US" dirty="0">
                <a:solidFill>
                  <a:srgbClr val="000000"/>
                </a:solidFill>
                <a:latin typeface="新宋体" panose="02010609030101010101" charset="-122"/>
                <a:ea typeface="新宋体" panose="02010609030101010101" charset="-122"/>
              </a:rPr>
              <a:t>在图</a:t>
            </a:r>
            <a:r>
              <a:rPr lang="en-US" altLang="zh-CN" dirty="0">
                <a:solidFill>
                  <a:srgbClr val="000000"/>
                </a:solidFill>
                <a:latin typeface="新宋体" panose="02010609030101010101" charset="-122"/>
                <a:ea typeface="新宋体" panose="02010609030101010101" charset="-122"/>
              </a:rPr>
              <a:t>8.2—5</a:t>
            </a:r>
            <a:r>
              <a:rPr lang="zh-CN" altLang="en-US" dirty="0">
                <a:solidFill>
                  <a:srgbClr val="000000"/>
                </a:solidFill>
                <a:latin typeface="新宋体" panose="02010609030101010101" charset="-122"/>
                <a:ea typeface="新宋体" panose="02010609030101010101" charset="-122"/>
              </a:rPr>
              <a:t>所示电路中，字线</a:t>
            </a:r>
            <a:r>
              <a:rPr lang="en-US" altLang="zh-CN" i="1" dirty="0">
                <a:solidFill>
                  <a:srgbClr val="000000"/>
                </a:solidFill>
                <a:latin typeface="新宋体" panose="02010609030101010101" charset="-122"/>
                <a:ea typeface="新宋体" panose="02010609030101010101" charset="-122"/>
              </a:rPr>
              <a:t>W</a:t>
            </a:r>
            <a:r>
              <a:rPr lang="en-US" altLang="zh-CN" dirty="0">
                <a:solidFill>
                  <a:srgbClr val="000000"/>
                </a:solidFill>
                <a:latin typeface="新宋体" panose="02010609030101010101" charset="-122"/>
                <a:ea typeface="新宋体" panose="02010609030101010101" charset="-122"/>
              </a:rPr>
              <a:t>0</a:t>
            </a:r>
            <a:r>
              <a:rPr lang="zh-CN" altLang="en-US" dirty="0">
                <a:solidFill>
                  <a:srgbClr val="000000"/>
                </a:solidFill>
                <a:latin typeface="新宋体" panose="02010609030101010101" charset="-122"/>
                <a:ea typeface="新宋体" panose="02010609030101010101" charset="-122"/>
              </a:rPr>
              <a:t>～</a:t>
            </a:r>
            <a:r>
              <a:rPr lang="en-US" altLang="zh-CN" i="1" dirty="0">
                <a:solidFill>
                  <a:srgbClr val="000000"/>
                </a:solidFill>
                <a:latin typeface="新宋体" panose="02010609030101010101" charset="-122"/>
                <a:ea typeface="新宋体" panose="02010609030101010101" charset="-122"/>
              </a:rPr>
              <a:t>W</a:t>
            </a:r>
            <a:r>
              <a:rPr lang="en-US" altLang="zh-CN" dirty="0">
                <a:solidFill>
                  <a:srgbClr val="000000"/>
                </a:solidFill>
                <a:latin typeface="新宋体" panose="02010609030101010101" charset="-122"/>
                <a:ea typeface="新宋体" panose="02010609030101010101" charset="-122"/>
              </a:rPr>
              <a:t>15</a:t>
            </a:r>
            <a:r>
              <a:rPr lang="zh-CN" altLang="en-US" dirty="0">
                <a:solidFill>
                  <a:srgbClr val="000000"/>
                </a:solidFill>
                <a:latin typeface="新宋体" panose="02010609030101010101" charset="-122"/>
                <a:ea typeface="新宋体" panose="02010609030101010101" charset="-122"/>
              </a:rPr>
              <a:t>分别与最小项</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0</a:t>
            </a:r>
            <a:r>
              <a:rPr lang="zh-CN" altLang="en-US" dirty="0">
                <a:solidFill>
                  <a:srgbClr val="000000"/>
                </a:solidFill>
                <a:latin typeface="新宋体" panose="02010609030101010101" charset="-122"/>
                <a:ea typeface="新宋体" panose="02010609030101010101" charset="-122"/>
              </a:rPr>
              <a:t>～</a:t>
            </a:r>
            <a:r>
              <a:rPr lang="en-US" altLang="zh-CN" i="1" dirty="0">
                <a:solidFill>
                  <a:srgbClr val="000000"/>
                </a:solidFill>
                <a:latin typeface="新宋体" panose="02010609030101010101" charset="-122"/>
                <a:ea typeface="新宋体" panose="02010609030101010101" charset="-122"/>
              </a:rPr>
              <a:t>m</a:t>
            </a:r>
            <a:r>
              <a:rPr lang="en-US" altLang="zh-CN" dirty="0">
                <a:solidFill>
                  <a:srgbClr val="000000"/>
                </a:solidFill>
                <a:latin typeface="新宋体" panose="02010609030101010101" charset="-122"/>
                <a:ea typeface="新宋体" panose="02010609030101010101" charset="-122"/>
              </a:rPr>
              <a:t>15</a:t>
            </a:r>
            <a:r>
              <a:rPr lang="zh-CN" altLang="en-US" dirty="0">
                <a:solidFill>
                  <a:srgbClr val="000000"/>
                </a:solidFill>
                <a:latin typeface="新宋体" panose="02010609030101010101" charset="-122"/>
                <a:ea typeface="新宋体" panose="02010609030101010101" charset="-122"/>
              </a:rPr>
              <a:t>一一对应，我们注意到作为地址译码器的与门阵列，其连接是固定的，它的任务是完成对输入地址码（变量）的译码工作，产生一个个具体的地址</a:t>
            </a:r>
            <a:r>
              <a:rPr lang="en-US" altLang="zh-CN" dirty="0">
                <a:solidFill>
                  <a:srgbClr val="000000"/>
                </a:solidFill>
                <a:latin typeface="新宋体" panose="02010609030101010101" charset="-122"/>
                <a:ea typeface="新宋体" panose="02010609030101010101" charset="-122"/>
              </a:rPr>
              <a:t>—</a:t>
            </a:r>
            <a:r>
              <a:rPr lang="zh-CN" altLang="en-US" dirty="0">
                <a:solidFill>
                  <a:srgbClr val="000000"/>
                </a:solidFill>
                <a:latin typeface="新宋体" panose="02010609030101010101" charset="-122"/>
                <a:ea typeface="新宋体" panose="02010609030101010101" charset="-122"/>
              </a:rPr>
              <a:t>地址码（变量）的全部最小项；而作为存储矩阵的或门阵列是可编程的，各个交叉点</a:t>
            </a:r>
            <a:r>
              <a:rPr lang="en-US" altLang="zh-CN" dirty="0">
                <a:solidFill>
                  <a:srgbClr val="000000"/>
                </a:solidFill>
                <a:latin typeface="新宋体" panose="02010609030101010101" charset="-122"/>
                <a:ea typeface="新宋体" panose="02010609030101010101" charset="-122"/>
              </a:rPr>
              <a:t>—</a:t>
            </a:r>
            <a:r>
              <a:rPr lang="zh-CN" altLang="en-US" dirty="0">
                <a:solidFill>
                  <a:srgbClr val="000000"/>
                </a:solidFill>
                <a:latin typeface="新宋体" panose="02010609030101010101" charset="-122"/>
                <a:ea typeface="新宋体" panose="02010609030101010101" charset="-122"/>
              </a:rPr>
              <a:t>可编程点的状态，也就是存储矩阵中的内容，可由用户编程决定。</a:t>
            </a:r>
            <a:endParaRPr lang="zh-CN" altLang="en-US" dirty="0">
              <a:solidFill>
                <a:srgbClr val="000000"/>
              </a:solidFill>
              <a:latin typeface="新宋体" panose="02010609030101010101" charset="-122"/>
              <a:ea typeface="新宋体" panose="02010609030101010101" charset="-122"/>
            </a:endParaRPr>
          </a:p>
        </p:txBody>
      </p:sp>
      <p:pic>
        <p:nvPicPr>
          <p:cNvPr id="74757" name="Picture 5"/>
          <p:cNvPicPr>
            <a:picLocks noChangeAspect="1"/>
          </p:cNvPicPr>
          <p:nvPr/>
        </p:nvPicPr>
        <p:blipFill>
          <a:blip r:embed="rId2"/>
          <a:stretch>
            <a:fillRect/>
          </a:stretch>
        </p:blipFill>
        <p:spPr>
          <a:xfrm>
            <a:off x="503238" y="263525"/>
            <a:ext cx="8137525" cy="6330950"/>
          </a:xfrm>
          <a:prstGeom prst="rect">
            <a:avLst/>
          </a:prstGeom>
          <a:solidFill>
            <a:srgbClr val="CC99FF"/>
          </a:solidFill>
          <a:ln w="9525">
            <a:noFill/>
          </a:ln>
        </p:spPr>
      </p:pic>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blinds(horizontal)">
                                      <p:cBhvr>
                                        <p:cTn id="7" dur="500"/>
                                        <p:tgtEl>
                                          <p:spTgt spid="7475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4757"/>
                                        </p:tgtEl>
                                        <p:attrNameLst>
                                          <p:attrName>style.visibility</p:attrName>
                                        </p:attrNameLst>
                                      </p:cBhvr>
                                      <p:to>
                                        <p:strVal val="visible"/>
                                      </p:to>
                                    </p:set>
                                    <p:animEffect transition="in" filter="blinds(horizontal)">
                                      <p:cBhvr>
                                        <p:cTn id="12" dur="500"/>
                                        <p:tgtEl>
                                          <p:spTgt spid="74757"/>
                                        </p:tgtEl>
                                      </p:cBhvr>
                                    </p:animEffect>
                                  </p:childTnLst>
                                  <p:subTnLst>
                                    <p:set>
                                      <p:cBhvr override="childStyle">
                                        <p:cTn dur="1" fill="hold" display="0" masterRel="nextClick" afterEffect="1"/>
                                        <p:tgtEl>
                                          <p:spTgt spid="7475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4754"/>
                                        </p:tgtEl>
                                        <p:attrNameLst>
                                          <p:attrName>style.visibility</p:attrName>
                                        </p:attrNameLst>
                                      </p:cBhvr>
                                      <p:to>
                                        <p:strVal val="visible"/>
                                      </p:to>
                                    </p:set>
                                    <p:animEffect transition="in" filter="blinds(horizontal)">
                                      <p:cBhvr>
                                        <p:cTn id="17" dur="500"/>
                                        <p:tgtEl>
                                          <p:spTgt spid="7475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4755"/>
                                        </p:tgtEl>
                                        <p:attrNameLst>
                                          <p:attrName>style.visibility</p:attrName>
                                        </p:attrNameLst>
                                      </p:cBhvr>
                                      <p:to>
                                        <p:strVal val="visible"/>
                                      </p:to>
                                    </p:set>
                                    <p:animEffect transition="in" filter="blinds(horizontal)">
                                      <p:cBhvr>
                                        <p:cTn id="22" dur="500"/>
                                        <p:tgtEl>
                                          <p:spTgt spid="74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bldLvl="0" animBg="1"/>
      <p:bldP spid="7475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75778" name="Picture 2"/>
          <p:cNvPicPr>
            <a:picLocks noChangeAspect="1"/>
          </p:cNvPicPr>
          <p:nvPr/>
        </p:nvPicPr>
        <p:blipFill>
          <a:blip r:embed="rId1"/>
          <a:stretch>
            <a:fillRect/>
          </a:stretch>
        </p:blipFill>
        <p:spPr>
          <a:xfrm>
            <a:off x="395288" y="3770313"/>
            <a:ext cx="4752975" cy="608012"/>
          </a:xfrm>
          <a:prstGeom prst="rect">
            <a:avLst/>
          </a:prstGeom>
          <a:noFill/>
          <a:ln w="9525">
            <a:noFill/>
          </a:ln>
        </p:spPr>
      </p:pic>
      <p:pic>
        <p:nvPicPr>
          <p:cNvPr id="75779" name="Picture 3"/>
          <p:cNvPicPr>
            <a:picLocks noChangeAspect="1"/>
          </p:cNvPicPr>
          <p:nvPr/>
        </p:nvPicPr>
        <p:blipFill>
          <a:blip r:embed="rId2"/>
          <a:stretch>
            <a:fillRect/>
          </a:stretch>
        </p:blipFill>
        <p:spPr>
          <a:xfrm>
            <a:off x="395288" y="4489450"/>
            <a:ext cx="2376487" cy="596900"/>
          </a:xfrm>
          <a:prstGeom prst="rect">
            <a:avLst/>
          </a:prstGeom>
          <a:noFill/>
          <a:ln w="9525">
            <a:noFill/>
          </a:ln>
        </p:spPr>
      </p:pic>
      <p:pic>
        <p:nvPicPr>
          <p:cNvPr id="75780" name="Picture 4"/>
          <p:cNvPicPr>
            <a:picLocks noChangeAspect="1"/>
          </p:cNvPicPr>
          <p:nvPr/>
        </p:nvPicPr>
        <p:blipFill>
          <a:blip r:embed="rId3"/>
          <a:stretch>
            <a:fillRect/>
          </a:stretch>
        </p:blipFill>
        <p:spPr>
          <a:xfrm>
            <a:off x="358775" y="5239068"/>
            <a:ext cx="8785225" cy="625475"/>
          </a:xfrm>
          <a:prstGeom prst="rect">
            <a:avLst/>
          </a:prstGeom>
          <a:noFill/>
          <a:ln w="9525">
            <a:noFill/>
          </a:ln>
        </p:spPr>
      </p:pic>
      <p:pic>
        <p:nvPicPr>
          <p:cNvPr id="75781" name="Picture 5"/>
          <p:cNvPicPr>
            <a:picLocks noChangeAspect="1"/>
          </p:cNvPicPr>
          <p:nvPr/>
        </p:nvPicPr>
        <p:blipFill>
          <a:blip r:embed="rId4"/>
          <a:stretch>
            <a:fillRect/>
          </a:stretch>
        </p:blipFill>
        <p:spPr>
          <a:xfrm>
            <a:off x="395288" y="5959793"/>
            <a:ext cx="6121400" cy="668337"/>
          </a:xfrm>
          <a:prstGeom prst="rect">
            <a:avLst/>
          </a:prstGeom>
          <a:noFill/>
          <a:ln w="9525">
            <a:noFill/>
          </a:ln>
        </p:spPr>
      </p:pic>
      <p:sp>
        <p:nvSpPr>
          <p:cNvPr id="75782" name="Rectangle 6"/>
          <p:cNvSpPr/>
          <p:nvPr/>
        </p:nvSpPr>
        <p:spPr>
          <a:xfrm>
            <a:off x="0" y="724218"/>
            <a:ext cx="9036050" cy="2245360"/>
          </a:xfrm>
          <a:prstGeom prst="rect">
            <a:avLst/>
          </a:prstGeom>
          <a:solidFill>
            <a:schemeClr val="accent2"/>
          </a:solidFill>
          <a:ln w="9525">
            <a:noFill/>
          </a:ln>
        </p:spPr>
        <p:txBody>
          <a:bodyPr anchor="ctr" anchorCtr="0">
            <a:spAutoFit/>
          </a:bodyPr>
          <a:p>
            <a:pPr indent="266700">
              <a:buNone/>
            </a:pPr>
            <a:r>
              <a:rPr lang="zh-CN" altLang="en-US" dirty="0">
                <a:solidFill>
                  <a:srgbClr val="000000"/>
                </a:solidFill>
                <a:latin typeface="新宋体" panose="02010609030101010101" charset="-122"/>
                <a:ea typeface="新宋体" panose="02010609030101010101" charset="-122"/>
              </a:rPr>
              <a:t>从</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ROM</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的逻辑结构示意图可知，只读存储器的基本部分是与门阵列和或门阵列，与门阵列实现对输入变量的译码，产生变量的全部最小项，或门阵列完成有关最小项的或运算，因此从理论上讲，利用</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ROM</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可以实现任何组合逻辑函数。</a:t>
            </a:r>
            <a:endPar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32775" name="Rectangle 7"/>
          <p:cNvSpPr/>
          <p:nvPr/>
        </p:nvSpPr>
        <p:spPr>
          <a:xfrm>
            <a:off x="-2124075" y="3100388"/>
            <a:ext cx="184150" cy="368300"/>
          </a:xfrm>
          <a:prstGeom prst="rect">
            <a:avLst/>
          </a:prstGeom>
          <a:noFill/>
          <a:ln w="9525">
            <a:noFill/>
          </a:ln>
        </p:spPr>
        <p:txBody>
          <a:bodyPr wrap="none" anchor="ctr" anchorCtr="0">
            <a:spAutoFit/>
          </a:bodyPr>
          <a:p>
            <a:endParaRPr lang="zh-CN" altLang="en-US" dirty="0">
              <a:solidFill>
                <a:srgbClr val="000000"/>
              </a:solidFill>
              <a:latin typeface="新宋体" panose="02010609030101010101" charset="-122"/>
              <a:ea typeface="新宋体" panose="02010609030101010101" charset="-122"/>
            </a:endParaRPr>
          </a:p>
        </p:txBody>
      </p:sp>
      <p:sp>
        <p:nvSpPr>
          <p:cNvPr id="32776" name="Rectangle 8"/>
          <p:cNvSpPr/>
          <p:nvPr/>
        </p:nvSpPr>
        <p:spPr>
          <a:xfrm>
            <a:off x="-2197100" y="2668588"/>
            <a:ext cx="184150" cy="368300"/>
          </a:xfrm>
          <a:prstGeom prst="rect">
            <a:avLst/>
          </a:prstGeom>
          <a:noFill/>
          <a:ln w="9525">
            <a:noFill/>
          </a:ln>
        </p:spPr>
        <p:txBody>
          <a:bodyPr wrap="none" anchor="ctr" anchorCtr="0">
            <a:spAutoFit/>
          </a:bodyPr>
          <a:p>
            <a:endParaRPr lang="zh-CN" altLang="en-US" dirty="0">
              <a:solidFill>
                <a:srgbClr val="000000"/>
              </a:solidFill>
              <a:latin typeface="新宋体" panose="02010609030101010101" charset="-122"/>
              <a:ea typeface="新宋体" panose="02010609030101010101" charset="-122"/>
            </a:endParaRPr>
          </a:p>
        </p:txBody>
      </p:sp>
      <p:sp>
        <p:nvSpPr>
          <p:cNvPr id="32777" name="Rectangle 9"/>
          <p:cNvSpPr/>
          <p:nvPr/>
        </p:nvSpPr>
        <p:spPr>
          <a:xfrm>
            <a:off x="-2124075" y="3389313"/>
            <a:ext cx="184150" cy="368300"/>
          </a:xfrm>
          <a:prstGeom prst="rect">
            <a:avLst/>
          </a:prstGeom>
          <a:noFill/>
          <a:ln w="9525">
            <a:noFill/>
          </a:ln>
        </p:spPr>
        <p:txBody>
          <a:bodyPr wrap="none" anchor="ctr" anchorCtr="0">
            <a:spAutoFit/>
          </a:bodyPr>
          <a:p>
            <a:endParaRPr lang="zh-CN" altLang="en-US" dirty="0">
              <a:solidFill>
                <a:srgbClr val="000000"/>
              </a:solidFill>
              <a:latin typeface="新宋体" panose="02010609030101010101" charset="-122"/>
              <a:ea typeface="新宋体" panose="02010609030101010101" charset="-122"/>
            </a:endParaRPr>
          </a:p>
        </p:txBody>
      </p:sp>
      <p:sp>
        <p:nvSpPr>
          <p:cNvPr id="75786" name="Rectangle 10"/>
          <p:cNvSpPr/>
          <p:nvPr/>
        </p:nvSpPr>
        <p:spPr>
          <a:xfrm>
            <a:off x="803593" y="140335"/>
            <a:ext cx="4344987" cy="523875"/>
          </a:xfrm>
          <a:prstGeom prst="rect">
            <a:avLst/>
          </a:prstGeom>
          <a:solidFill>
            <a:srgbClr val="CC99FF"/>
          </a:solidFill>
          <a:ln w="9525">
            <a:noFill/>
          </a:ln>
        </p:spPr>
        <p:txBody>
          <a:bodyPr wrap="none">
            <a:spAutoFit/>
          </a:bodyPr>
          <a:p>
            <a:pPr>
              <a:buNone/>
            </a:pPr>
            <a:r>
              <a:rPr lang="en-US" altLang="zh-CN" sz="2800" dirty="0">
                <a:solidFill>
                  <a:srgbClr val="000000"/>
                </a:solidFill>
                <a:latin typeface="新宋体" panose="02010609030101010101" charset="-122"/>
                <a:ea typeface="新宋体" panose="02010609030101010101" charset="-122"/>
              </a:rPr>
              <a:t>2</a:t>
            </a:r>
            <a:r>
              <a:rPr lang="zh-CN" altLang="en-US" sz="2800" dirty="0">
                <a:solidFill>
                  <a:srgbClr val="000000"/>
                </a:solidFill>
                <a:latin typeface="新宋体" panose="02010609030101010101" charset="-122"/>
                <a:ea typeface="新宋体" panose="02010609030101010101" charset="-122"/>
              </a:rPr>
              <a:t>．实现任意组合逻辑函数</a:t>
            </a:r>
            <a:endParaRPr lang="zh-CN" altLang="en-US" sz="2800" dirty="0">
              <a:solidFill>
                <a:srgbClr val="000000"/>
              </a:solidFill>
              <a:latin typeface="新宋体" panose="02010609030101010101" charset="-122"/>
              <a:ea typeface="新宋体" panose="02010609030101010101" charset="-122"/>
            </a:endParaRPr>
          </a:p>
        </p:txBody>
      </p:sp>
      <p:sp>
        <p:nvSpPr>
          <p:cNvPr id="75787" name="Rectangle 11"/>
          <p:cNvSpPr/>
          <p:nvPr/>
        </p:nvSpPr>
        <p:spPr>
          <a:xfrm>
            <a:off x="179388" y="3239453"/>
            <a:ext cx="5015865" cy="521970"/>
          </a:xfrm>
          <a:prstGeom prst="rect">
            <a:avLst/>
          </a:prstGeom>
          <a:noFill/>
          <a:ln w="9525">
            <a:noFill/>
          </a:ln>
        </p:spPr>
        <p:txBody>
          <a:bodyPr wrap="none">
            <a:spAutoFit/>
          </a:bodyPr>
          <a:p>
            <a:r>
              <a:rPr lang="en-US" altLang="zh-CN" dirty="0">
                <a:solidFill>
                  <a:srgbClr val="000000"/>
                </a:solidFill>
                <a:latin typeface="新宋体" panose="02010609030101010101" charset="-122"/>
                <a:ea typeface="新宋体" panose="02010609030101010101" charset="-122"/>
              </a:rPr>
              <a:t> [</a:t>
            </a:r>
            <a:r>
              <a:rPr lang="zh-CN" altLang="en-US" dirty="0">
                <a:solidFill>
                  <a:srgbClr val="000000"/>
                </a:solidFill>
                <a:latin typeface="新宋体" panose="02010609030101010101" charset="-122"/>
                <a:ea typeface="新宋体" panose="02010609030101010101" charset="-122"/>
              </a:rPr>
              <a:t>例</a:t>
            </a:r>
            <a:r>
              <a:rPr lang="en-US" altLang="zh-CN" dirty="0">
                <a:solidFill>
                  <a:srgbClr val="000000"/>
                </a:solidFill>
                <a:latin typeface="新宋体" panose="02010609030101010101" charset="-122"/>
                <a:ea typeface="新宋体" panose="02010609030101010101" charset="-122"/>
              </a:rPr>
              <a:t>2]</a:t>
            </a:r>
            <a:r>
              <a:rPr lang="zh-CN" altLang="en-US" dirty="0">
                <a:solidFill>
                  <a:srgbClr val="000000"/>
                </a:solidFill>
                <a:latin typeface="新宋体" panose="02010609030101010101" charset="-122"/>
                <a:ea typeface="新宋体" panose="02010609030101010101" charset="-122"/>
              </a:rPr>
              <a:t>试用</a:t>
            </a:r>
            <a:r>
              <a:rPr lang="en-US" altLang="zh-CN" dirty="0">
                <a:solidFill>
                  <a:srgbClr val="000000"/>
                </a:solidFill>
                <a:latin typeface="新宋体" panose="02010609030101010101" charset="-122"/>
                <a:ea typeface="新宋体" panose="02010609030101010101" charset="-122"/>
              </a:rPr>
              <a:t>ROM</a:t>
            </a:r>
            <a:r>
              <a:rPr lang="zh-CN" altLang="en-US" dirty="0">
                <a:solidFill>
                  <a:srgbClr val="000000"/>
                </a:solidFill>
                <a:latin typeface="新宋体" panose="02010609030101010101" charset="-122"/>
                <a:ea typeface="新宋体" panose="02010609030101010101" charset="-122"/>
              </a:rPr>
              <a:t>实现下列函数：</a:t>
            </a:r>
            <a:endParaRPr lang="zh-CN" altLang="en-US" dirty="0">
              <a:solidFill>
                <a:srgbClr val="000000"/>
              </a:solidFill>
              <a:latin typeface="新宋体" panose="02010609030101010101" charset="-122"/>
              <a:ea typeface="新宋体" panose="02010609030101010101" charset="-122"/>
            </a:endParaRPr>
          </a:p>
        </p:txBody>
      </p:sp>
      <p:sp>
        <p:nvSpPr>
          <p:cNvPr id="10" name="页脚占位符 4"/>
          <p:cNvSpPr txBox="1">
            <a:spLocks noGrp="1"/>
          </p:cNvSpPr>
          <p:nvPr>
            <p:ph type="ftr" sz="quarter" idx="11"/>
            <p:custDataLst>
              <p:tags r:id="rId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5786"/>
                                        </p:tgtEl>
                                        <p:attrNameLst>
                                          <p:attrName>style.visibility</p:attrName>
                                        </p:attrNameLst>
                                      </p:cBhvr>
                                      <p:to>
                                        <p:strVal val="visible"/>
                                      </p:to>
                                    </p:set>
                                    <p:animEffect transition="in" filter="blinds(horizontal)">
                                      <p:cBhvr>
                                        <p:cTn id="7" dur="500"/>
                                        <p:tgtEl>
                                          <p:spTgt spid="757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5782"/>
                                        </p:tgtEl>
                                        <p:attrNameLst>
                                          <p:attrName>style.visibility</p:attrName>
                                        </p:attrNameLst>
                                      </p:cBhvr>
                                      <p:to>
                                        <p:strVal val="visible"/>
                                      </p:to>
                                    </p:set>
                                    <p:animEffect transition="in" filter="blinds(horizontal)">
                                      <p:cBhvr>
                                        <p:cTn id="12" dur="500"/>
                                        <p:tgtEl>
                                          <p:spTgt spid="7578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5787"/>
                                        </p:tgtEl>
                                        <p:attrNameLst>
                                          <p:attrName>style.visibility</p:attrName>
                                        </p:attrNameLst>
                                      </p:cBhvr>
                                      <p:to>
                                        <p:strVal val="visible"/>
                                      </p:to>
                                    </p:set>
                                    <p:animEffect transition="in" filter="blinds(horizontal)">
                                      <p:cBhvr>
                                        <p:cTn id="17" dur="500"/>
                                        <p:tgtEl>
                                          <p:spTgt spid="7578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5778"/>
                                        </p:tgtEl>
                                        <p:attrNameLst>
                                          <p:attrName>style.visibility</p:attrName>
                                        </p:attrNameLst>
                                      </p:cBhvr>
                                      <p:to>
                                        <p:strVal val="visible"/>
                                      </p:to>
                                    </p:set>
                                    <p:animEffect transition="in" filter="blinds(horizontal)">
                                      <p:cBhvr>
                                        <p:cTn id="22" dur="500"/>
                                        <p:tgtEl>
                                          <p:spTgt spid="7577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5779"/>
                                        </p:tgtEl>
                                        <p:attrNameLst>
                                          <p:attrName>style.visibility</p:attrName>
                                        </p:attrNameLst>
                                      </p:cBhvr>
                                      <p:to>
                                        <p:strVal val="visible"/>
                                      </p:to>
                                    </p:set>
                                    <p:animEffect transition="in" filter="blinds(horizontal)">
                                      <p:cBhvr>
                                        <p:cTn id="27" dur="500"/>
                                        <p:tgtEl>
                                          <p:spTgt spid="7577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5780"/>
                                        </p:tgtEl>
                                        <p:attrNameLst>
                                          <p:attrName>style.visibility</p:attrName>
                                        </p:attrNameLst>
                                      </p:cBhvr>
                                      <p:to>
                                        <p:strVal val="visible"/>
                                      </p:to>
                                    </p:set>
                                    <p:animEffect transition="in" filter="blinds(horizontal)">
                                      <p:cBhvr>
                                        <p:cTn id="32" dur="500"/>
                                        <p:tgtEl>
                                          <p:spTgt spid="7578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5781"/>
                                        </p:tgtEl>
                                        <p:attrNameLst>
                                          <p:attrName>style.visibility</p:attrName>
                                        </p:attrNameLst>
                                      </p:cBhvr>
                                      <p:to>
                                        <p:strVal val="visible"/>
                                      </p:to>
                                    </p:set>
                                    <p:animEffect transition="in" filter="blinds(horizontal)">
                                      <p:cBhvr>
                                        <p:cTn id="37" dur="500"/>
                                        <p:tgtEl>
                                          <p:spTgt spid="757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2" grpId="0" bldLvl="0" animBg="1"/>
      <p:bldP spid="75786" grpId="0" bldLvl="0" animBg="1"/>
      <p:bldP spid="7578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6802" name="Rectangle 2"/>
          <p:cNvSpPr/>
          <p:nvPr/>
        </p:nvSpPr>
        <p:spPr>
          <a:xfrm>
            <a:off x="1331913" y="1157288"/>
            <a:ext cx="9612312" cy="1200150"/>
          </a:xfrm>
          <a:prstGeom prst="rect">
            <a:avLst/>
          </a:prstGeom>
          <a:noFill/>
          <a:ln w="9525">
            <a:noFill/>
          </a:ln>
        </p:spPr>
        <p:txBody>
          <a:bodyPr anchor="ctr" anchorCtr="0">
            <a:spAutoFit/>
          </a:bodyPr>
          <a:p>
            <a:pPr indent="266700"/>
            <a:r>
              <a:rPr lang="en-US" altLang="zh-CN" dirty="0">
                <a:solidFill>
                  <a:srgbClr val="000000"/>
                </a:solidFill>
                <a:latin typeface="新宋体" panose="02010609030101010101" charset="-122"/>
                <a:ea typeface="新宋体" panose="02010609030101010101" charset="-122"/>
              </a:rPr>
              <a:t>1. </a:t>
            </a:r>
            <a:r>
              <a:rPr lang="zh-CN" altLang="en-US" dirty="0">
                <a:solidFill>
                  <a:srgbClr val="000000"/>
                </a:solidFill>
                <a:latin typeface="新宋体" panose="02010609030101010101" charset="-122"/>
                <a:ea typeface="新宋体" panose="02010609030101010101" charset="-122"/>
              </a:rPr>
              <a:t>写出各函数的标准与或表达式</a:t>
            </a:r>
            <a:endParaRPr lang="zh-CN" altLang="en-US" dirty="0">
              <a:solidFill>
                <a:srgbClr val="000000"/>
              </a:solidFill>
              <a:latin typeface="新宋体" panose="02010609030101010101" charset="-122"/>
              <a:ea typeface="新宋体" panose="02010609030101010101" charset="-122"/>
            </a:endParaRPr>
          </a:p>
          <a:p>
            <a:pPr indent="266700" eaLnBrk="0" hangingPunct="0"/>
            <a:r>
              <a:rPr lang="zh-CN" altLang="en-US" dirty="0">
                <a:solidFill>
                  <a:srgbClr val="000000"/>
                </a:solidFill>
                <a:latin typeface="新宋体" panose="02010609030101010101" charset="-122"/>
                <a:ea typeface="新宋体" panose="02010609030101010101" charset="-122"/>
              </a:rPr>
              <a:t>按</a:t>
            </a:r>
            <a:r>
              <a:rPr lang="en-US" altLang="zh-CN" i="1" dirty="0">
                <a:solidFill>
                  <a:srgbClr val="000000"/>
                </a:solidFill>
                <a:latin typeface="新宋体" panose="02010609030101010101" charset="-122"/>
                <a:ea typeface="新宋体" panose="02010609030101010101" charset="-122"/>
              </a:rPr>
              <a:t>A</a:t>
            </a:r>
            <a:r>
              <a:rPr lang="zh-CN" altLang="en-US" dirty="0">
                <a:solidFill>
                  <a:srgbClr val="000000"/>
                </a:solidFill>
                <a:latin typeface="新宋体" panose="02010609030101010101" charset="-122"/>
                <a:ea typeface="新宋体" panose="02010609030101010101" charset="-122"/>
              </a:rPr>
              <a:t>、</a:t>
            </a:r>
            <a:r>
              <a:rPr lang="en-US" altLang="zh-CN" i="1" dirty="0">
                <a:solidFill>
                  <a:srgbClr val="000000"/>
                </a:solidFill>
                <a:latin typeface="新宋体" panose="02010609030101010101" charset="-122"/>
                <a:ea typeface="新宋体" panose="02010609030101010101" charset="-122"/>
              </a:rPr>
              <a:t>B</a:t>
            </a:r>
            <a:r>
              <a:rPr lang="zh-CN" altLang="en-US" dirty="0">
                <a:solidFill>
                  <a:srgbClr val="000000"/>
                </a:solidFill>
                <a:latin typeface="新宋体" panose="02010609030101010101" charset="-122"/>
                <a:ea typeface="新宋体" panose="02010609030101010101" charset="-122"/>
              </a:rPr>
              <a:t>、</a:t>
            </a:r>
            <a:r>
              <a:rPr lang="en-US" altLang="zh-CN" i="1" dirty="0">
                <a:solidFill>
                  <a:srgbClr val="000000"/>
                </a:solidFill>
                <a:latin typeface="新宋体" panose="02010609030101010101" charset="-122"/>
                <a:ea typeface="新宋体" panose="02010609030101010101" charset="-122"/>
              </a:rPr>
              <a:t>C</a:t>
            </a:r>
            <a:r>
              <a:rPr lang="zh-CN" altLang="en-US" dirty="0">
                <a:solidFill>
                  <a:srgbClr val="000000"/>
                </a:solidFill>
                <a:latin typeface="新宋体" panose="02010609030101010101" charset="-122"/>
                <a:ea typeface="新宋体" panose="02010609030101010101" charset="-122"/>
              </a:rPr>
              <a:t>、</a:t>
            </a:r>
            <a:r>
              <a:rPr lang="en-US" altLang="zh-CN" i="1" dirty="0">
                <a:solidFill>
                  <a:srgbClr val="000000"/>
                </a:solidFill>
                <a:latin typeface="新宋体" panose="02010609030101010101" charset="-122"/>
                <a:ea typeface="新宋体" panose="02010609030101010101" charset="-122"/>
              </a:rPr>
              <a:t>D</a:t>
            </a:r>
            <a:r>
              <a:rPr lang="zh-CN" altLang="en-US" dirty="0">
                <a:solidFill>
                  <a:srgbClr val="000000"/>
                </a:solidFill>
                <a:latin typeface="新宋体" panose="02010609030101010101" charset="-122"/>
                <a:ea typeface="新宋体" panose="02010609030101010101" charset="-122"/>
              </a:rPr>
              <a:t>顺序排列变量，将</a:t>
            </a:r>
            <a:r>
              <a:rPr lang="en-US" altLang="zh-CN" dirty="0">
                <a:solidFill>
                  <a:srgbClr val="000000"/>
                </a:solidFill>
                <a:latin typeface="新宋体" panose="02010609030101010101" charset="-122"/>
                <a:ea typeface="新宋体" panose="02010609030101010101" charset="-122"/>
              </a:rPr>
              <a:t>Y1</a:t>
            </a:r>
            <a:r>
              <a:rPr lang="zh-CN" altLang="en-US" dirty="0">
                <a:solidFill>
                  <a:srgbClr val="000000"/>
                </a:solidFill>
                <a:latin typeface="新宋体" panose="02010609030101010101" charset="-122"/>
                <a:ea typeface="新宋体" panose="02010609030101010101" charset="-122"/>
              </a:rPr>
              <a:t>、</a:t>
            </a:r>
            <a:r>
              <a:rPr lang="en-US" altLang="zh-CN" dirty="0">
                <a:solidFill>
                  <a:srgbClr val="000000"/>
                </a:solidFill>
                <a:latin typeface="新宋体" panose="02010609030101010101" charset="-122"/>
                <a:ea typeface="新宋体" panose="02010609030101010101" charset="-122"/>
              </a:rPr>
              <a:t>Y2</a:t>
            </a:r>
            <a:r>
              <a:rPr lang="zh-CN" altLang="en-US" dirty="0">
                <a:solidFill>
                  <a:srgbClr val="000000"/>
                </a:solidFill>
                <a:latin typeface="新宋体" panose="02010609030101010101" charset="-122"/>
                <a:ea typeface="新宋体" panose="02010609030101010101" charset="-122"/>
              </a:rPr>
              <a:t>扩展成为</a:t>
            </a:r>
            <a:endParaRPr lang="zh-CN" altLang="en-US" dirty="0">
              <a:solidFill>
                <a:srgbClr val="000000"/>
              </a:solidFill>
              <a:latin typeface="新宋体" panose="02010609030101010101" charset="-122"/>
              <a:ea typeface="新宋体" panose="02010609030101010101" charset="-122"/>
            </a:endParaRPr>
          </a:p>
          <a:p>
            <a:pPr indent="266700" eaLnBrk="0" hangingPunct="0"/>
            <a:r>
              <a:rPr lang="zh-CN" altLang="en-US" dirty="0">
                <a:solidFill>
                  <a:srgbClr val="000000"/>
                </a:solidFill>
                <a:latin typeface="新宋体" panose="02010609030101010101" charset="-122"/>
                <a:ea typeface="新宋体" panose="02010609030101010101" charset="-122"/>
              </a:rPr>
              <a:t>四变量逻辑函数。</a:t>
            </a:r>
            <a:endParaRPr lang="zh-CN" altLang="en-US" dirty="0">
              <a:solidFill>
                <a:srgbClr val="000000"/>
              </a:solidFill>
              <a:latin typeface="新宋体" panose="02010609030101010101" charset="-122"/>
              <a:ea typeface="新宋体" panose="02010609030101010101" charset="-122"/>
            </a:endParaRPr>
          </a:p>
          <a:p>
            <a:pPr indent="266700" eaLnBrk="0" hangingPunct="0"/>
            <a:endParaRPr lang="en-US" altLang="zh-CN" dirty="0">
              <a:solidFill>
                <a:srgbClr val="000000"/>
              </a:solidFill>
              <a:latin typeface="新宋体" panose="02010609030101010101" charset="-122"/>
              <a:ea typeface="新宋体" panose="02010609030101010101" charset="-122"/>
            </a:endParaRPr>
          </a:p>
        </p:txBody>
      </p:sp>
      <p:pic>
        <p:nvPicPr>
          <p:cNvPr id="76803" name="Picture 3"/>
          <p:cNvPicPr>
            <a:picLocks noChangeAspect="1"/>
          </p:cNvPicPr>
          <p:nvPr/>
        </p:nvPicPr>
        <p:blipFill>
          <a:blip r:embed="rId1"/>
          <a:stretch>
            <a:fillRect/>
          </a:stretch>
        </p:blipFill>
        <p:spPr>
          <a:xfrm>
            <a:off x="2051050" y="2492375"/>
            <a:ext cx="4679950" cy="2616200"/>
          </a:xfrm>
          <a:prstGeom prst="rect">
            <a:avLst/>
          </a:prstGeom>
          <a:noFill/>
          <a:ln w="9525">
            <a:noFill/>
          </a:ln>
        </p:spPr>
      </p:pic>
      <p:sp>
        <p:nvSpPr>
          <p:cNvPr id="33796" name="Rectangle 4"/>
          <p:cNvSpPr/>
          <p:nvPr/>
        </p:nvSpPr>
        <p:spPr>
          <a:xfrm>
            <a:off x="1547813" y="260350"/>
            <a:ext cx="720090" cy="521970"/>
          </a:xfrm>
          <a:prstGeom prst="rect">
            <a:avLst/>
          </a:prstGeom>
          <a:noFill/>
          <a:ln w="9525">
            <a:noFill/>
          </a:ln>
        </p:spPr>
        <p:txBody>
          <a:bodyPr wrap="none">
            <a:spAutoFit/>
          </a:bodyPr>
          <a:p>
            <a:r>
              <a:rPr lang="zh-CN" altLang="en-US" dirty="0">
                <a:solidFill>
                  <a:srgbClr val="000000"/>
                </a:solidFill>
                <a:latin typeface="新宋体" panose="02010609030101010101" charset="-122"/>
                <a:ea typeface="新宋体" panose="02010609030101010101" charset="-122"/>
              </a:rPr>
              <a:t>解</a:t>
            </a:r>
            <a:r>
              <a:rPr lang="en-US" altLang="zh-CN" dirty="0">
                <a:solidFill>
                  <a:srgbClr val="000000"/>
                </a:solidFill>
                <a:latin typeface="新宋体" panose="02010609030101010101" charset="-122"/>
                <a:ea typeface="新宋体" panose="02010609030101010101" charset="-122"/>
              </a:rPr>
              <a:t>:</a:t>
            </a:r>
            <a:endParaRPr lang="en-US" altLang="zh-CN" dirty="0">
              <a:solidFill>
                <a:srgbClr val="000000"/>
              </a:solidFill>
              <a:latin typeface="新宋体" panose="02010609030101010101" charset="-122"/>
              <a:ea typeface="新宋体" panose="02010609030101010101"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Effect transition="in" filter="blinds(horizontal)">
                                      <p:cBhvr>
                                        <p:cTn id="7" dur="500"/>
                                        <p:tgtEl>
                                          <p:spTgt spid="7680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6803"/>
                                        </p:tgtEl>
                                        <p:attrNameLst>
                                          <p:attrName>style.visibility</p:attrName>
                                        </p:attrNameLst>
                                      </p:cBhvr>
                                      <p:to>
                                        <p:strVal val="visible"/>
                                      </p:to>
                                    </p:set>
                                    <p:animEffect transition="in" filter="blinds(horizontal)">
                                      <p:cBhvr>
                                        <p:cTn id="12" dur="500"/>
                                        <p:tgtEl>
                                          <p:spTgt spid="768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7826" name="Rectangle 2"/>
          <p:cNvSpPr/>
          <p:nvPr/>
        </p:nvSpPr>
        <p:spPr>
          <a:xfrm>
            <a:off x="684213" y="304800"/>
            <a:ext cx="5903912" cy="368300"/>
          </a:xfrm>
          <a:prstGeom prst="rect">
            <a:avLst/>
          </a:prstGeom>
          <a:solidFill>
            <a:srgbClr val="CCFFCC"/>
          </a:solidFill>
          <a:ln w="9525">
            <a:noFill/>
          </a:ln>
        </p:spPr>
        <p:txBody>
          <a:bodyPr anchor="ctr" anchorCtr="0">
            <a:spAutoFit/>
          </a:bodyPr>
          <a:p>
            <a:r>
              <a:rPr lang="en-US" altLang="zh-CN" dirty="0">
                <a:solidFill>
                  <a:srgbClr val="000000"/>
                </a:solidFill>
                <a:latin typeface="新宋体" panose="02010609030101010101" charset="-122"/>
                <a:ea typeface="新宋体" panose="02010609030101010101" charset="-122"/>
              </a:rPr>
              <a:t>2. </a:t>
            </a:r>
            <a:r>
              <a:rPr lang="zh-CN" altLang="en-US" dirty="0">
                <a:solidFill>
                  <a:srgbClr val="000000"/>
                </a:solidFill>
                <a:latin typeface="新宋体" panose="02010609030101010101" charset="-122"/>
                <a:ea typeface="新宋体" panose="02010609030101010101" charset="-122"/>
              </a:rPr>
              <a:t>选用</a:t>
            </a:r>
            <a:r>
              <a:rPr lang="en-US" altLang="zh-CN" dirty="0">
                <a:solidFill>
                  <a:srgbClr val="000000"/>
                </a:solidFill>
                <a:latin typeface="新宋体" panose="02010609030101010101" charset="-122"/>
                <a:ea typeface="新宋体" panose="02010609030101010101" charset="-122"/>
              </a:rPr>
              <a:t>16×4</a:t>
            </a:r>
            <a:r>
              <a:rPr lang="zh-CN" altLang="en-US" dirty="0">
                <a:solidFill>
                  <a:srgbClr val="000000"/>
                </a:solidFill>
                <a:latin typeface="新宋体" panose="02010609030101010101" charset="-122"/>
                <a:ea typeface="新宋体" panose="02010609030101010101" charset="-122"/>
              </a:rPr>
              <a:t>位</a:t>
            </a:r>
            <a:r>
              <a:rPr lang="en-US" altLang="zh-CN" dirty="0">
                <a:solidFill>
                  <a:srgbClr val="000000"/>
                </a:solidFill>
                <a:latin typeface="新宋体" panose="02010609030101010101" charset="-122"/>
                <a:ea typeface="新宋体" panose="02010609030101010101" charset="-122"/>
              </a:rPr>
              <a:t>ROM</a:t>
            </a:r>
            <a:r>
              <a:rPr lang="zh-CN" altLang="en-US" dirty="0">
                <a:solidFill>
                  <a:srgbClr val="000000"/>
                </a:solidFill>
                <a:latin typeface="新宋体" panose="02010609030101010101" charset="-122"/>
                <a:ea typeface="新宋体" panose="02010609030101010101" charset="-122"/>
              </a:rPr>
              <a:t>，画存储矩阵连线图</a:t>
            </a:r>
            <a:endParaRPr lang="zh-CN" altLang="en-US" dirty="0">
              <a:solidFill>
                <a:srgbClr val="000000"/>
              </a:solidFill>
              <a:latin typeface="新宋体" panose="02010609030101010101" charset="-122"/>
              <a:ea typeface="新宋体" panose="02010609030101010101" charset="-122"/>
            </a:endParaRPr>
          </a:p>
        </p:txBody>
      </p:sp>
      <p:pic>
        <p:nvPicPr>
          <p:cNvPr id="77827" name="Picture 3"/>
          <p:cNvPicPr>
            <a:picLocks noChangeAspect="1"/>
          </p:cNvPicPr>
          <p:nvPr/>
        </p:nvPicPr>
        <p:blipFill>
          <a:blip r:embed="rId1"/>
          <a:stretch>
            <a:fillRect/>
          </a:stretch>
        </p:blipFill>
        <p:spPr>
          <a:xfrm>
            <a:off x="468313" y="1196975"/>
            <a:ext cx="8675687" cy="5491163"/>
          </a:xfrm>
          <a:prstGeom prst="rect">
            <a:avLst/>
          </a:prstGeom>
          <a:solidFill>
            <a:srgbClr val="FFCC99"/>
          </a:solidFill>
          <a:ln w="9525">
            <a:noFill/>
          </a:ln>
        </p:spPr>
      </p:pic>
      <p:sp>
        <p:nvSpPr>
          <p:cNvPr id="77828" name="Rectangle 4"/>
          <p:cNvSpPr/>
          <p:nvPr/>
        </p:nvSpPr>
        <p:spPr>
          <a:xfrm>
            <a:off x="2051050" y="6460173"/>
            <a:ext cx="5040313" cy="398780"/>
          </a:xfrm>
          <a:prstGeom prst="rect">
            <a:avLst/>
          </a:prstGeom>
          <a:noFill/>
          <a:ln w="9525">
            <a:noFill/>
          </a:ln>
        </p:spPr>
        <p:txBody>
          <a:bodyPr anchor="ctr" anchorCtr="0">
            <a:spAutoFit/>
          </a:bodyPr>
          <a:p>
            <a:pPr algn="ctr">
              <a:buNone/>
            </a:pPr>
            <a:r>
              <a:rPr lang="zh-CN" altLang="en-US" sz="2000" dirty="0">
                <a:solidFill>
                  <a:srgbClr val="000000"/>
                </a:solidFill>
                <a:latin typeface="新宋体" panose="02010609030101010101" charset="-122"/>
                <a:ea typeface="新宋体" panose="02010609030101010101" charset="-122"/>
              </a:rPr>
              <a:t>图</a:t>
            </a:r>
            <a:r>
              <a:rPr lang="en-US" altLang="zh-CN" sz="2000" dirty="0">
                <a:solidFill>
                  <a:srgbClr val="000000"/>
                </a:solidFill>
                <a:latin typeface="新宋体" panose="02010609030101010101" charset="-122"/>
                <a:ea typeface="新宋体" panose="02010609030101010101" charset="-122"/>
              </a:rPr>
              <a:t> </a:t>
            </a:r>
            <a:r>
              <a:rPr lang="zh-CN" altLang="en-US" sz="2000" dirty="0">
                <a:solidFill>
                  <a:srgbClr val="000000"/>
                </a:solidFill>
                <a:latin typeface="新宋体" panose="02010609030101010101" charset="-122"/>
                <a:ea typeface="新宋体" panose="02010609030101010101" charset="-122"/>
              </a:rPr>
              <a:t>例</a:t>
            </a:r>
            <a:r>
              <a:rPr lang="en-US" altLang="zh-CN" sz="2000" dirty="0">
                <a:solidFill>
                  <a:srgbClr val="000000"/>
                </a:solidFill>
                <a:latin typeface="新宋体" panose="02010609030101010101" charset="-122"/>
                <a:ea typeface="新宋体" panose="02010609030101010101" charset="-122"/>
              </a:rPr>
              <a:t>2 ROM</a:t>
            </a:r>
            <a:r>
              <a:rPr lang="zh-CN" altLang="en-US" sz="2000" dirty="0">
                <a:solidFill>
                  <a:srgbClr val="000000"/>
                </a:solidFill>
                <a:latin typeface="新宋体" panose="02010609030101010101" charset="-122"/>
                <a:ea typeface="新宋体" panose="02010609030101010101" charset="-122"/>
              </a:rPr>
              <a:t>存储矩阵连线图</a:t>
            </a:r>
            <a:endParaRPr lang="zh-CN" altLang="en-US" sz="2000" dirty="0">
              <a:solidFill>
                <a:srgbClr val="000000"/>
              </a:solidFill>
              <a:latin typeface="新宋体" panose="02010609030101010101" charset="-122"/>
              <a:ea typeface="新宋体" panose="02010609030101010101" charset="-122"/>
            </a:endParaRPr>
          </a:p>
        </p:txBody>
      </p:sp>
      <p:pic>
        <p:nvPicPr>
          <p:cNvPr id="77829" name="Picture 5"/>
          <p:cNvPicPr>
            <a:picLocks noChangeAspect="1"/>
          </p:cNvPicPr>
          <p:nvPr/>
        </p:nvPicPr>
        <p:blipFill>
          <a:blip r:embed="rId2"/>
          <a:stretch>
            <a:fillRect/>
          </a:stretch>
        </p:blipFill>
        <p:spPr>
          <a:xfrm>
            <a:off x="5903913" y="0"/>
            <a:ext cx="3240087" cy="1916113"/>
          </a:xfrm>
          <a:prstGeom prst="rect">
            <a:avLst/>
          </a:prstGeom>
          <a:solidFill>
            <a:srgbClr val="FFFF00"/>
          </a:solid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blinds(horizontal)">
                                      <p:cBhvr>
                                        <p:cTn id="7" dur="500"/>
                                        <p:tgtEl>
                                          <p:spTgt spid="7782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7827"/>
                                        </p:tgtEl>
                                        <p:attrNameLst>
                                          <p:attrName>style.visibility</p:attrName>
                                        </p:attrNameLst>
                                      </p:cBhvr>
                                      <p:to>
                                        <p:strVal val="visible"/>
                                      </p:to>
                                    </p:set>
                                    <p:animEffect transition="in" filter="diamond(in)">
                                      <p:cBhvr>
                                        <p:cTn id="12" dur="2000"/>
                                        <p:tgtEl>
                                          <p:spTgt spid="7782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7828"/>
                                        </p:tgtEl>
                                        <p:attrNameLst>
                                          <p:attrName>style.visibility</p:attrName>
                                        </p:attrNameLst>
                                      </p:cBhvr>
                                      <p:to>
                                        <p:strVal val="visible"/>
                                      </p:to>
                                    </p:set>
                                    <p:animEffect transition="in" filter="blinds(horizontal)">
                                      <p:cBhvr>
                                        <p:cTn id="17" dur="500"/>
                                        <p:tgtEl>
                                          <p:spTgt spid="778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7829"/>
                                        </p:tgtEl>
                                        <p:attrNameLst>
                                          <p:attrName>style.visibility</p:attrName>
                                        </p:attrNameLst>
                                      </p:cBhvr>
                                      <p:to>
                                        <p:strVal val="visible"/>
                                      </p:to>
                                    </p:set>
                                    <p:animEffect transition="in" filter="blinds(horizontal)">
                                      <p:cBhvr>
                                        <p:cTn id="22" dur="500"/>
                                        <p:tgtEl>
                                          <p:spTgt spid="77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bldLvl="0" animBg="1"/>
      <p:bldP spid="7782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8850" name="Rectangle 2"/>
          <p:cNvSpPr/>
          <p:nvPr/>
        </p:nvSpPr>
        <p:spPr>
          <a:xfrm>
            <a:off x="179388" y="339725"/>
            <a:ext cx="5520690" cy="1012825"/>
          </a:xfrm>
          <a:prstGeom prst="rect">
            <a:avLst/>
          </a:prstGeom>
          <a:noFill/>
          <a:ln w="9525">
            <a:noFill/>
          </a:ln>
        </p:spPr>
        <p:txBody>
          <a:bodyPr wrap="none" tIns="76176" bIns="76176" anchor="ctr" anchorCtr="0">
            <a:spAutoFit/>
          </a:bodyPr>
          <a:p>
            <a:r>
              <a:rPr lang="zh-CN" altLang="en-US" dirty="0">
                <a:solidFill>
                  <a:srgbClr val="FF0000"/>
                </a:solidFill>
                <a:latin typeface="Times New Roman" panose="02020603050405020304" pitchFamily="18" charset="0"/>
                <a:ea typeface="新宋体" panose="02010609030101010101" charset="-122"/>
                <a:cs typeface="Times New Roman" panose="02020603050405020304" pitchFamily="18" charset="0"/>
              </a:rPr>
              <a:t>四．常用的</a:t>
            </a:r>
            <a:r>
              <a:rPr lang="en-US" altLang="zh-CN" dirty="0">
                <a:solidFill>
                  <a:srgbClr val="FF0000"/>
                </a:solidFill>
                <a:latin typeface="Times New Roman" panose="02020603050405020304" pitchFamily="18" charset="0"/>
                <a:ea typeface="新宋体" panose="02010609030101010101" charset="-122"/>
                <a:cs typeface="Times New Roman" panose="02020603050405020304" pitchFamily="18" charset="0"/>
              </a:rPr>
              <a:t>EPROM </a:t>
            </a:r>
            <a:r>
              <a:rPr lang="zh-CN" altLang="en-US" dirty="0">
                <a:solidFill>
                  <a:srgbClr val="FF0000"/>
                </a:solidFill>
                <a:latin typeface="Times New Roman" panose="02020603050405020304" pitchFamily="18" charset="0"/>
                <a:ea typeface="新宋体" panose="02010609030101010101" charset="-122"/>
                <a:cs typeface="Times New Roman" panose="02020603050405020304" pitchFamily="18" charset="0"/>
              </a:rPr>
              <a:t>举例</a:t>
            </a:r>
            <a:r>
              <a:rPr lang="en-US" altLang="zh-CN" dirty="0">
                <a:solidFill>
                  <a:srgbClr val="FF0000"/>
                </a:solidFill>
                <a:latin typeface="Times New Roman" panose="02020603050405020304" pitchFamily="18" charset="0"/>
                <a:ea typeface="新宋体" panose="02010609030101010101" charset="-122"/>
                <a:cs typeface="Times New Roman" panose="02020603050405020304" pitchFamily="18" charset="0"/>
              </a:rPr>
              <a:t>——2764</a:t>
            </a:r>
            <a:endParaRPr lang="en-US" altLang="zh-CN" dirty="0">
              <a:solidFill>
                <a:srgbClr val="000000"/>
              </a:solidFill>
              <a:latin typeface="新宋体" panose="02010609030101010101" charset="-122"/>
              <a:ea typeface="新宋体" panose="02010609030101010101" charset="-122"/>
            </a:endParaRPr>
          </a:p>
          <a:p>
            <a:pPr eaLnBrk="0" hangingPunct="0"/>
            <a:endParaRPr lang="en-US" altLang="zh-CN" dirty="0">
              <a:solidFill>
                <a:srgbClr val="000000"/>
              </a:solidFill>
              <a:latin typeface="新宋体" panose="02010609030101010101" charset="-122"/>
              <a:ea typeface="新宋体" panose="02010609030101010101" charset="-122"/>
            </a:endParaRPr>
          </a:p>
        </p:txBody>
      </p:sp>
      <p:pic>
        <p:nvPicPr>
          <p:cNvPr id="78851" name="Picture 3"/>
          <p:cNvPicPr/>
          <p:nvPr/>
        </p:nvPicPr>
        <p:blipFill>
          <a:blip r:embed="rId1"/>
          <a:stretch>
            <a:fillRect/>
          </a:stretch>
        </p:blipFill>
        <p:spPr>
          <a:xfrm>
            <a:off x="5795963" y="620713"/>
            <a:ext cx="2916237" cy="4679950"/>
          </a:xfrm>
          <a:prstGeom prst="rect">
            <a:avLst/>
          </a:prstGeom>
          <a:solidFill>
            <a:srgbClr val="CC99FF"/>
          </a:solidFill>
          <a:ln w="9525">
            <a:noFill/>
          </a:ln>
        </p:spPr>
      </p:pic>
      <p:sp>
        <p:nvSpPr>
          <p:cNvPr id="78852" name="Rectangle 4"/>
          <p:cNvSpPr/>
          <p:nvPr/>
        </p:nvSpPr>
        <p:spPr>
          <a:xfrm>
            <a:off x="848360" y="5942330"/>
            <a:ext cx="4292600" cy="366713"/>
          </a:xfrm>
          <a:prstGeom prst="rect">
            <a:avLst/>
          </a:prstGeom>
          <a:noFill/>
          <a:ln w="9525">
            <a:noFill/>
          </a:ln>
        </p:spPr>
        <p:txBody>
          <a:bodyPr wrap="none" anchor="ctr" anchorCtr="0">
            <a:spAutoFit/>
          </a:bodyPr>
          <a:p>
            <a:pPr algn="ctr">
              <a:buNone/>
            </a:pPr>
            <a:r>
              <a:rPr lang="en-US" altLang="zh-CN" dirty="0">
                <a:solidFill>
                  <a:srgbClr val="000000"/>
                </a:solidFill>
                <a:latin typeface="新宋体" panose="02010609030101010101" charset="-122"/>
                <a:ea typeface="新宋体" panose="02010609030101010101" charset="-122"/>
              </a:rPr>
              <a:t> </a:t>
            </a:r>
            <a:r>
              <a:rPr lang="zh-CN" altLang="en-US" dirty="0">
                <a:solidFill>
                  <a:srgbClr val="000000"/>
                </a:solidFill>
                <a:latin typeface="新宋体" panose="02010609030101010101" charset="-122"/>
                <a:ea typeface="新宋体" panose="02010609030101010101" charset="-122"/>
              </a:rPr>
              <a:t>标准</a:t>
            </a:r>
            <a:r>
              <a:rPr lang="en-US" altLang="zh-CN" dirty="0">
                <a:solidFill>
                  <a:srgbClr val="000000"/>
                </a:solidFill>
                <a:latin typeface="新宋体" panose="02010609030101010101" charset="-122"/>
                <a:ea typeface="新宋体" panose="02010609030101010101" charset="-122"/>
              </a:rPr>
              <a:t>28</a:t>
            </a:r>
            <a:r>
              <a:rPr lang="zh-CN" altLang="en-US" dirty="0">
                <a:solidFill>
                  <a:srgbClr val="000000"/>
                </a:solidFill>
                <a:latin typeface="新宋体" panose="02010609030101010101" charset="-122"/>
                <a:ea typeface="新宋体" panose="02010609030101010101" charset="-122"/>
              </a:rPr>
              <a:t>脚双列直插</a:t>
            </a:r>
            <a:r>
              <a:rPr lang="en-US" altLang="zh-CN" dirty="0">
                <a:solidFill>
                  <a:srgbClr val="000000"/>
                </a:solidFill>
                <a:latin typeface="新宋体" panose="02010609030101010101" charset="-122"/>
                <a:ea typeface="新宋体" panose="02010609030101010101" charset="-122"/>
              </a:rPr>
              <a:t>EPROM 2764</a:t>
            </a:r>
            <a:r>
              <a:rPr lang="zh-CN" altLang="en-US" dirty="0">
                <a:solidFill>
                  <a:srgbClr val="000000"/>
                </a:solidFill>
                <a:latin typeface="新宋体" panose="02010609030101010101" charset="-122"/>
                <a:ea typeface="新宋体" panose="02010609030101010101" charset="-122"/>
              </a:rPr>
              <a:t>逻辑符号</a:t>
            </a:r>
            <a:endParaRPr lang="zh-CN" altLang="en-US" dirty="0">
              <a:solidFill>
                <a:srgbClr val="000000"/>
              </a:solidFill>
              <a:latin typeface="新宋体" panose="02010609030101010101" charset="-122"/>
              <a:ea typeface="新宋体" panose="02010609030101010101" charset="-122"/>
            </a:endParaRPr>
          </a:p>
        </p:txBody>
      </p:sp>
      <p:pic>
        <p:nvPicPr>
          <p:cNvPr id="78853" name="Picture 5"/>
          <p:cNvPicPr>
            <a:picLocks noChangeAspect="1"/>
          </p:cNvPicPr>
          <p:nvPr/>
        </p:nvPicPr>
        <p:blipFill>
          <a:blip r:embed="rId2"/>
          <a:stretch>
            <a:fillRect/>
          </a:stretch>
        </p:blipFill>
        <p:spPr>
          <a:xfrm>
            <a:off x="179388" y="1557338"/>
            <a:ext cx="5111750" cy="3351212"/>
          </a:xfrm>
          <a:prstGeom prst="rect">
            <a:avLst/>
          </a:prstGeom>
          <a:solidFill>
            <a:srgbClr val="FFFF99"/>
          </a:solidFill>
          <a:ln w="9525">
            <a:noFill/>
          </a:ln>
        </p:spPr>
      </p:pic>
      <p:sp>
        <p:nvSpPr>
          <p:cNvPr id="78854" name="Rectangle 6"/>
          <p:cNvSpPr/>
          <p:nvPr/>
        </p:nvSpPr>
        <p:spPr>
          <a:xfrm>
            <a:off x="80645" y="4914265"/>
            <a:ext cx="5182235" cy="953135"/>
          </a:xfrm>
          <a:prstGeom prst="rect">
            <a:avLst/>
          </a:prstGeom>
          <a:noFill/>
          <a:ln w="9525">
            <a:noFill/>
          </a:ln>
        </p:spPr>
        <p:txBody>
          <a:bodyPr wrap="square" anchor="ctr" anchorCtr="0">
            <a:spAutoFit/>
          </a:bodyPr>
          <a:p>
            <a:r>
              <a:rPr lang="en-US" altLang="zh-CN" dirty="0">
                <a:solidFill>
                  <a:srgbClr val="000000"/>
                </a:solidFill>
                <a:latin typeface="新宋体" panose="02010609030101010101" charset="-122"/>
                <a:ea typeface="新宋体" panose="02010609030101010101" charset="-122"/>
              </a:rPr>
              <a:t>Intel 2764 EPROM </a:t>
            </a:r>
            <a:r>
              <a:rPr lang="zh-CN" altLang="en-US" dirty="0">
                <a:solidFill>
                  <a:srgbClr val="000000"/>
                </a:solidFill>
                <a:latin typeface="新宋体" panose="02010609030101010101" charset="-122"/>
                <a:ea typeface="新宋体" panose="02010609030101010101" charset="-122"/>
              </a:rPr>
              <a:t>的外形和引脚信号 </a:t>
            </a:r>
            <a:endParaRPr lang="zh-CN" altLang="en-US" dirty="0">
              <a:solidFill>
                <a:srgbClr val="000000"/>
              </a:solidFill>
              <a:latin typeface="新宋体" panose="02010609030101010101" charset="-122"/>
              <a:ea typeface="新宋体" panose="02010609030101010101" charset="-122"/>
            </a:endParaRPr>
          </a:p>
        </p:txBody>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blinds(horizontal)">
                                      <p:cBhvr>
                                        <p:cTn id="7" dur="500"/>
                                        <p:tgtEl>
                                          <p:spTgt spid="788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8853"/>
                                        </p:tgtEl>
                                        <p:attrNameLst>
                                          <p:attrName>style.visibility</p:attrName>
                                        </p:attrNameLst>
                                      </p:cBhvr>
                                      <p:to>
                                        <p:strVal val="visible"/>
                                      </p:to>
                                    </p:set>
                                    <p:animEffect transition="in" filter="blinds(horizontal)">
                                      <p:cBhvr>
                                        <p:cTn id="12" dur="500"/>
                                        <p:tgtEl>
                                          <p:spTgt spid="7885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8854"/>
                                        </p:tgtEl>
                                        <p:attrNameLst>
                                          <p:attrName>style.visibility</p:attrName>
                                        </p:attrNameLst>
                                      </p:cBhvr>
                                      <p:to>
                                        <p:strVal val="visible"/>
                                      </p:to>
                                    </p:set>
                                    <p:animEffect transition="in" filter="blinds(horizontal)">
                                      <p:cBhvr>
                                        <p:cTn id="17" dur="500"/>
                                        <p:tgtEl>
                                          <p:spTgt spid="7885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8851"/>
                                        </p:tgtEl>
                                        <p:attrNameLst>
                                          <p:attrName>style.visibility</p:attrName>
                                        </p:attrNameLst>
                                      </p:cBhvr>
                                      <p:to>
                                        <p:strVal val="visible"/>
                                      </p:to>
                                    </p:set>
                                    <p:animEffect transition="in" filter="blinds(horizontal)">
                                      <p:cBhvr>
                                        <p:cTn id="22" dur="500"/>
                                        <p:tgtEl>
                                          <p:spTgt spid="7885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8852"/>
                                        </p:tgtEl>
                                        <p:attrNameLst>
                                          <p:attrName>style.visibility</p:attrName>
                                        </p:attrNameLst>
                                      </p:cBhvr>
                                      <p:to>
                                        <p:strVal val="visible"/>
                                      </p:to>
                                    </p:set>
                                    <p:animEffect transition="in" filter="blinds(horizontal)">
                                      <p:cBhvr>
                                        <p:cTn id="27" dur="500"/>
                                        <p:tgtEl>
                                          <p:spTgt spid="78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P spid="78852" grpId="0"/>
      <p:bldP spid="7885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0898" name="Rectangle 2"/>
          <p:cNvSpPr/>
          <p:nvPr/>
        </p:nvSpPr>
        <p:spPr>
          <a:xfrm>
            <a:off x="-6350" y="601028"/>
            <a:ext cx="9149715" cy="1814830"/>
          </a:xfrm>
          <a:prstGeom prst="rect">
            <a:avLst/>
          </a:prstGeom>
          <a:noFill/>
          <a:ln w="9525">
            <a:noFill/>
          </a:ln>
        </p:spPr>
        <p:txBody>
          <a:bodyPr wrap="square" anchor="ctr" anchorCtr="0">
            <a:spAutoFit/>
          </a:bodyPr>
          <a:p>
            <a:pPr indent="266700" eaLnBrk="0" hangingPunct="0"/>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1</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）字长的扩展。（现有型号的</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EPROM</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，输出多为</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8</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位。）</a:t>
            </a:r>
            <a:endPar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a:p>
            <a:pPr indent="266700" eaLnBrk="0" hangingPunct="0"/>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如图所示是将两片</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2764</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扩展成</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8k×16</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位</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EPROM</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的连线图</a:t>
            </a:r>
            <a:r>
              <a:rPr lang="zh-CN" altLang="en-US" dirty="0">
                <a:solidFill>
                  <a:srgbClr val="000000"/>
                </a:solidFill>
                <a:latin typeface="新宋体" panose="02010609030101010101" charset="-122"/>
                <a:ea typeface="新宋体" panose="02010609030101010101" charset="-122"/>
              </a:rPr>
              <a:t>。</a:t>
            </a:r>
            <a:endParaRPr lang="en-US" altLang="zh-CN" dirty="0">
              <a:solidFill>
                <a:srgbClr val="000000"/>
              </a:solidFill>
              <a:latin typeface="新宋体" panose="02010609030101010101" charset="-122"/>
              <a:ea typeface="新宋体" panose="02010609030101010101" charset="-122"/>
            </a:endParaRPr>
          </a:p>
        </p:txBody>
      </p:sp>
      <p:pic>
        <p:nvPicPr>
          <p:cNvPr id="80899" name="Picture 3"/>
          <p:cNvPicPr>
            <a:picLocks noChangeAspect="1"/>
          </p:cNvPicPr>
          <p:nvPr/>
        </p:nvPicPr>
        <p:blipFill>
          <a:blip r:embed="rId1"/>
          <a:stretch>
            <a:fillRect/>
          </a:stretch>
        </p:blipFill>
        <p:spPr>
          <a:xfrm>
            <a:off x="755650" y="2205038"/>
            <a:ext cx="7273925" cy="4033837"/>
          </a:xfrm>
          <a:prstGeom prst="rect">
            <a:avLst/>
          </a:prstGeom>
          <a:noFill/>
          <a:ln w="9525">
            <a:noFill/>
          </a:ln>
        </p:spPr>
      </p:pic>
      <p:sp>
        <p:nvSpPr>
          <p:cNvPr id="80900" name="Rectangle 4"/>
          <p:cNvSpPr/>
          <p:nvPr/>
        </p:nvSpPr>
        <p:spPr>
          <a:xfrm>
            <a:off x="921703" y="130175"/>
            <a:ext cx="3554730" cy="521970"/>
          </a:xfrm>
          <a:prstGeom prst="rect">
            <a:avLst/>
          </a:prstGeom>
          <a:noFill/>
          <a:ln w="9525">
            <a:noFill/>
          </a:ln>
        </p:spPr>
        <p:txBody>
          <a:bodyPr wrap="none">
            <a:spAutoFit/>
          </a:bodyPr>
          <a:p>
            <a:r>
              <a:rPr lang="zh-CN" altLang="en-US" dirty="0">
                <a:solidFill>
                  <a:srgbClr val="FF0000"/>
                </a:solidFill>
                <a:latin typeface="Times New Roman" panose="02020603050405020304" pitchFamily="18" charset="0"/>
                <a:ea typeface="新宋体" panose="02010609030101010101" charset="-122"/>
                <a:cs typeface="Times New Roman" panose="02020603050405020304" pitchFamily="18" charset="0"/>
              </a:rPr>
              <a:t>五．</a:t>
            </a:r>
            <a:r>
              <a:rPr lang="en-US" altLang="zh-CN" dirty="0">
                <a:solidFill>
                  <a:srgbClr val="FF0000"/>
                </a:solidFill>
                <a:latin typeface="Times New Roman" panose="02020603050405020304" pitchFamily="18" charset="0"/>
                <a:ea typeface="新宋体" panose="02010609030101010101" charset="-122"/>
                <a:cs typeface="Times New Roman" panose="02020603050405020304" pitchFamily="18" charset="0"/>
              </a:rPr>
              <a:t>ROM</a:t>
            </a:r>
            <a:r>
              <a:rPr lang="zh-CN" altLang="en-US" dirty="0">
                <a:solidFill>
                  <a:srgbClr val="FF0000"/>
                </a:solidFill>
                <a:latin typeface="Times New Roman" panose="02020603050405020304" pitchFamily="18" charset="0"/>
                <a:ea typeface="新宋体" panose="02010609030101010101" charset="-122"/>
                <a:cs typeface="Times New Roman" panose="02020603050405020304" pitchFamily="18" charset="0"/>
              </a:rPr>
              <a:t>容量的扩展</a:t>
            </a:r>
            <a:endParaRPr lang="zh-CN" altLang="en-US" dirty="0">
              <a:solidFill>
                <a:srgbClr val="FF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0900"/>
                                        </p:tgtEl>
                                        <p:attrNameLst>
                                          <p:attrName>style.visibility</p:attrName>
                                        </p:attrNameLst>
                                      </p:cBhvr>
                                      <p:to>
                                        <p:strVal val="visible"/>
                                      </p:to>
                                    </p:set>
                                    <p:animEffect transition="in" filter="blinds(horizontal)">
                                      <p:cBhvr>
                                        <p:cTn id="7" dur="500"/>
                                        <p:tgtEl>
                                          <p:spTgt spid="809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0898"/>
                                        </p:tgtEl>
                                        <p:attrNameLst>
                                          <p:attrName>style.visibility</p:attrName>
                                        </p:attrNameLst>
                                      </p:cBhvr>
                                      <p:to>
                                        <p:strVal val="visible"/>
                                      </p:to>
                                    </p:set>
                                    <p:animEffect transition="in" filter="blinds(horizontal)">
                                      <p:cBhvr>
                                        <p:cTn id="12" dur="500"/>
                                        <p:tgtEl>
                                          <p:spTgt spid="8089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0899"/>
                                        </p:tgtEl>
                                        <p:attrNameLst>
                                          <p:attrName>style.visibility</p:attrName>
                                        </p:attrNameLst>
                                      </p:cBhvr>
                                      <p:to>
                                        <p:strVal val="visible"/>
                                      </p:to>
                                    </p:set>
                                    <p:animEffect transition="in" filter="blinds(horizontal)">
                                      <p:cBhvr>
                                        <p:cTn id="17" dur="500"/>
                                        <p:tgtEl>
                                          <p:spTgt spid="80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80900"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22" name="Rectangle 2"/>
          <p:cNvSpPr/>
          <p:nvPr/>
        </p:nvSpPr>
        <p:spPr>
          <a:xfrm>
            <a:off x="971550" y="233363"/>
            <a:ext cx="1916113" cy="368300"/>
          </a:xfrm>
          <a:prstGeom prst="rect">
            <a:avLst/>
          </a:prstGeom>
          <a:noFill/>
          <a:ln w="9525">
            <a:noFill/>
          </a:ln>
        </p:spPr>
        <p:txBody>
          <a:bodyPr wrap="none" anchor="ctr" anchorCtr="0">
            <a:spAutoFit/>
          </a:bodyPr>
          <a:p>
            <a:r>
              <a:rPr lang="zh-CN" altLang="en-US" dirty="0">
                <a:solidFill>
                  <a:srgbClr val="000000"/>
                </a:solidFill>
                <a:latin typeface="新宋体" panose="02010609030101010101" charset="-122"/>
                <a:ea typeface="新宋体" panose="02010609030101010101" charset="-122"/>
              </a:rPr>
              <a:t>（</a:t>
            </a:r>
            <a:r>
              <a:rPr lang="en-US" altLang="zh-CN" dirty="0">
                <a:solidFill>
                  <a:srgbClr val="000000"/>
                </a:solidFill>
                <a:latin typeface="新宋体" panose="02010609030101010101" charset="-122"/>
                <a:ea typeface="新宋体" panose="02010609030101010101" charset="-122"/>
              </a:rPr>
              <a:t>2</a:t>
            </a:r>
            <a:r>
              <a:rPr lang="zh-CN" altLang="en-US" dirty="0">
                <a:solidFill>
                  <a:srgbClr val="000000"/>
                </a:solidFill>
                <a:latin typeface="新宋体" panose="02010609030101010101" charset="-122"/>
                <a:ea typeface="新宋体" panose="02010609030101010101" charset="-122"/>
              </a:rPr>
              <a:t>）字数扩展。</a:t>
            </a:r>
            <a:endParaRPr lang="zh-CN" altLang="en-US" dirty="0">
              <a:solidFill>
                <a:srgbClr val="000000"/>
              </a:solidFill>
              <a:latin typeface="新宋体" panose="02010609030101010101" charset="-122"/>
              <a:ea typeface="新宋体" panose="02010609030101010101" charset="-122"/>
            </a:endParaRPr>
          </a:p>
        </p:txBody>
      </p:sp>
      <p:sp>
        <p:nvSpPr>
          <p:cNvPr id="81923" name="Rectangle 3"/>
          <p:cNvSpPr/>
          <p:nvPr/>
        </p:nvSpPr>
        <p:spPr>
          <a:xfrm>
            <a:off x="1258888" y="699771"/>
            <a:ext cx="5629275" cy="953135"/>
          </a:xfrm>
          <a:prstGeom prst="rect">
            <a:avLst/>
          </a:prstGeom>
          <a:noFill/>
          <a:ln w="9525">
            <a:noFill/>
          </a:ln>
        </p:spPr>
        <p:txBody>
          <a:bodyPr wrap="none" anchor="ctr" anchorCtr="0">
            <a:spAutoFit/>
          </a:bodyPr>
          <a:p>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用</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8</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片</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2764</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扩展成</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64k×8</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位</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EPROM</a:t>
            </a:r>
            <a:endPar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a:p>
            <a:pPr eaLnBrk="0" hangingPunct="0"/>
            <a:endPar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pic>
        <p:nvPicPr>
          <p:cNvPr id="81924" name="Picture 4"/>
          <p:cNvPicPr/>
          <p:nvPr/>
        </p:nvPicPr>
        <p:blipFill>
          <a:blip r:embed="rId1"/>
          <a:stretch>
            <a:fillRect/>
          </a:stretch>
        </p:blipFill>
        <p:spPr>
          <a:xfrm>
            <a:off x="827088" y="1268413"/>
            <a:ext cx="7561262" cy="5256212"/>
          </a:xfrm>
          <a:prstGeom prst="rect">
            <a:avLst/>
          </a:prstGeom>
          <a:noFill/>
          <a:ln w="9525">
            <a:noFill/>
          </a:ln>
        </p:spPr>
      </p:pic>
      <p:sp>
        <p:nvSpPr>
          <p:cNvPr id="37893" name="Rectangle 5"/>
          <p:cNvSpPr/>
          <p:nvPr/>
        </p:nvSpPr>
        <p:spPr>
          <a:xfrm>
            <a:off x="6472238" y="5045075"/>
            <a:ext cx="569912" cy="506413"/>
          </a:xfrm>
          <a:prstGeom prst="rect">
            <a:avLst/>
          </a:prstGeom>
          <a:noFill/>
          <a:ln w="9525">
            <a:noFill/>
          </a:ln>
        </p:spPr>
        <p:txBody>
          <a:bodyPr wrap="none" anchor="ctr" anchorCtr="0">
            <a:spAutoFit/>
          </a:bodyPr>
          <a:p>
            <a:pPr indent="266700" defTabSz="914400">
              <a:buNone/>
              <a:tabLst>
                <a:tab pos="666750" algn="l"/>
              </a:tabLst>
            </a:pPr>
            <a:r>
              <a:rPr lang="en-US" altLang="zh-CN" sz="900" dirty="0">
                <a:solidFill>
                  <a:srgbClr val="000000"/>
                </a:solidFill>
                <a:latin typeface="新宋体" panose="02010609030101010101" charset="-122"/>
                <a:ea typeface="新宋体" panose="02010609030101010101" charset="-122"/>
              </a:rPr>
              <a:t>  </a:t>
            </a:r>
            <a:endParaRPr lang="en-US" altLang="zh-CN" sz="900" dirty="0">
              <a:solidFill>
                <a:srgbClr val="000000"/>
              </a:solidFill>
              <a:latin typeface="新宋体" panose="02010609030101010101" charset="-122"/>
              <a:ea typeface="新宋体" panose="02010609030101010101" charset="-122"/>
            </a:endParaRPr>
          </a:p>
          <a:p>
            <a:pPr indent="266700" defTabSz="914400" eaLnBrk="0" hangingPunct="0">
              <a:buNone/>
              <a:tabLst>
                <a:tab pos="666750" algn="l"/>
              </a:tabLst>
            </a:pPr>
            <a:endParaRPr lang="en-US" altLang="zh-CN" dirty="0">
              <a:solidFill>
                <a:srgbClr val="000000"/>
              </a:solidFill>
              <a:latin typeface="新宋体" panose="02010609030101010101" charset="-122"/>
              <a:ea typeface="新宋体" panose="02010609030101010101"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22"/>
                                        </p:tgtEl>
                                        <p:attrNameLst>
                                          <p:attrName>style.visibility</p:attrName>
                                        </p:attrNameLst>
                                      </p:cBhvr>
                                      <p:to>
                                        <p:strVal val="visible"/>
                                      </p:to>
                                    </p:set>
                                    <p:animEffect transition="in" filter="blinds(horizontal)">
                                      <p:cBhvr>
                                        <p:cTn id="7" dur="500"/>
                                        <p:tgtEl>
                                          <p:spTgt spid="819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23"/>
                                        </p:tgtEl>
                                        <p:attrNameLst>
                                          <p:attrName>style.visibility</p:attrName>
                                        </p:attrNameLst>
                                      </p:cBhvr>
                                      <p:to>
                                        <p:strVal val="visible"/>
                                      </p:to>
                                    </p:set>
                                    <p:animEffect transition="in" filter="blinds(horizontal)">
                                      <p:cBhvr>
                                        <p:cTn id="12" dur="500"/>
                                        <p:tgtEl>
                                          <p:spTgt spid="819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1924"/>
                                        </p:tgtEl>
                                        <p:attrNameLst>
                                          <p:attrName>style.visibility</p:attrName>
                                        </p:attrNameLst>
                                      </p:cBhvr>
                                      <p:to>
                                        <p:strVal val="visible"/>
                                      </p:to>
                                    </p:set>
                                    <p:animEffect transition="in" filter="blinds(horizontal)">
                                      <p:cBhvr>
                                        <p:cTn id="17" dur="500"/>
                                        <p:tgtEl>
                                          <p:spTgt spid="81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p:bldP spid="8192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6" name="Text Box 4"/>
          <p:cNvSpPr txBox="1"/>
          <p:nvPr/>
        </p:nvSpPr>
        <p:spPr>
          <a:xfrm>
            <a:off x="-76200" y="2284730"/>
            <a:ext cx="9023350" cy="1052830"/>
          </a:xfrm>
          <a:prstGeom prst="rect">
            <a:avLst/>
          </a:prstGeom>
          <a:solidFill>
            <a:srgbClr val="CCFFCC"/>
          </a:solidFill>
          <a:ln w="9525">
            <a:noFill/>
          </a:ln>
        </p:spPr>
        <p:txBody>
          <a:bodyPr>
            <a:noAutofit/>
          </a:bodyPr>
          <a:p>
            <a:pPr>
              <a:spcBef>
                <a:spcPct val="50000"/>
              </a:spcBef>
              <a:buNone/>
            </a:pP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RAM</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特点：工作中，可随机对存储器的任意单元进行读、写</a:t>
            </a:r>
            <a:r>
              <a:rPr lang="zh-CN" altLang="en-US"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endParaRPr lang="zh-CN" altLang="en-US" sz="3200"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3082" name="Text Box 10"/>
          <p:cNvSpPr txBox="1"/>
          <p:nvPr/>
        </p:nvSpPr>
        <p:spPr>
          <a:xfrm>
            <a:off x="635" y="3309620"/>
            <a:ext cx="8945880" cy="521970"/>
          </a:xfrm>
          <a:prstGeom prst="rect">
            <a:avLst/>
          </a:prstGeom>
          <a:solidFill>
            <a:srgbClr val="FFCC00"/>
          </a:solidFill>
          <a:ln w="9525">
            <a:noFill/>
          </a:ln>
        </p:spPr>
        <p:txBody>
          <a:bodyPr wrap="square">
            <a:spAutoFit/>
          </a:bodyPr>
          <a:p>
            <a:pPr>
              <a:spcBef>
                <a:spcPct val="50000"/>
              </a:spcBef>
              <a:buNone/>
            </a:pPr>
            <a:r>
              <a:rPr lang="zh-CN" altLang="en-US" dirty="0">
                <a:solidFill>
                  <a:srgbClr val="000000"/>
                </a:solidFill>
                <a:latin typeface="新宋体" panose="02010609030101010101" charset="-122"/>
                <a:ea typeface="新宋体" panose="02010609030101010101" charset="-122"/>
              </a:rPr>
              <a:t>按功能分：</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RAM</a:t>
            </a:r>
            <a:r>
              <a:rPr lang="en-US" altLang="zh-CN" dirty="0">
                <a:solidFill>
                  <a:srgbClr val="000000"/>
                </a:solidFill>
                <a:latin typeface="新宋体" panose="02010609030101010101" charset="-122"/>
                <a:ea typeface="新宋体" panose="02010609030101010101" charset="-122"/>
              </a:rPr>
              <a:t> </a:t>
            </a:r>
            <a:r>
              <a:rPr lang="zh-CN" altLang="en-US" dirty="0">
                <a:solidFill>
                  <a:srgbClr val="000000"/>
                </a:solidFill>
                <a:latin typeface="新宋体" panose="02010609030101010101" charset="-122"/>
                <a:ea typeface="新宋体" panose="02010609030101010101" charset="-122"/>
              </a:rPr>
              <a:t>可分为 静态、动态两类；</a:t>
            </a:r>
            <a:endParaRPr lang="zh-CN" altLang="en-US" dirty="0">
              <a:solidFill>
                <a:srgbClr val="000000"/>
              </a:solidFill>
              <a:latin typeface="新宋体" panose="02010609030101010101" charset="-122"/>
              <a:ea typeface="新宋体" panose="02010609030101010101" charset="-122"/>
            </a:endParaRPr>
          </a:p>
        </p:txBody>
      </p:sp>
      <p:sp>
        <p:nvSpPr>
          <p:cNvPr id="3083" name="Text Box 11"/>
          <p:cNvSpPr txBox="1"/>
          <p:nvPr/>
        </p:nvSpPr>
        <p:spPr>
          <a:xfrm>
            <a:off x="0" y="5264785"/>
            <a:ext cx="8947150" cy="521970"/>
          </a:xfrm>
          <a:prstGeom prst="rect">
            <a:avLst/>
          </a:prstGeom>
          <a:solidFill>
            <a:srgbClr val="99CCFF"/>
          </a:solidFill>
          <a:ln w="9525">
            <a:noFill/>
          </a:ln>
        </p:spPr>
        <p:txBody>
          <a:bodyPr wrap="square">
            <a:spAutoFit/>
          </a:bodyPr>
          <a:p>
            <a:pPr>
              <a:spcBef>
                <a:spcPct val="50000"/>
              </a:spcBef>
              <a:buNone/>
            </a:pP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按所用器件分：可分为双极型和 </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MOS</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型两种。</a:t>
            </a:r>
            <a:endPar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3085" name="Text Box 13"/>
          <p:cNvSpPr txBox="1"/>
          <p:nvPr/>
        </p:nvSpPr>
        <p:spPr>
          <a:xfrm>
            <a:off x="635" y="5789930"/>
            <a:ext cx="8946515" cy="521970"/>
          </a:xfrm>
          <a:prstGeom prst="rect">
            <a:avLst/>
          </a:prstGeom>
          <a:solidFill>
            <a:srgbClr val="C0C0C0"/>
          </a:solidFill>
          <a:ln w="9525">
            <a:noFill/>
          </a:ln>
        </p:spPr>
        <p:txBody>
          <a:bodyPr wrap="square">
            <a:spAutoFit/>
          </a:bodyPr>
          <a:p>
            <a:pPr>
              <a:spcBef>
                <a:spcPct val="50000"/>
              </a:spcBef>
              <a:buNone/>
            </a:pPr>
            <a:r>
              <a:rPr lang="zh-CN" altLang="en-US" sz="2800" dirty="0">
                <a:solidFill>
                  <a:srgbClr val="000000"/>
                </a:solidFill>
                <a:latin typeface="新宋体" panose="02010609030101010101" charset="-122"/>
                <a:ea typeface="新宋体" panose="02010609030101010101" charset="-122"/>
              </a:rPr>
              <a:t>按读写方式分：可分为单口形和双口型两种。</a:t>
            </a:r>
            <a:endParaRPr lang="zh-CN" altLang="en-US" sz="2800" dirty="0">
              <a:solidFill>
                <a:srgbClr val="000000"/>
              </a:solidFill>
              <a:latin typeface="新宋体" panose="02010609030101010101" charset="-122"/>
              <a:ea typeface="新宋体" panose="02010609030101010101" charset="-122"/>
            </a:endParaRPr>
          </a:p>
        </p:txBody>
      </p:sp>
      <p:sp>
        <p:nvSpPr>
          <p:cNvPr id="3086" name="Text Box 14"/>
          <p:cNvSpPr txBox="1"/>
          <p:nvPr/>
        </p:nvSpPr>
        <p:spPr>
          <a:xfrm>
            <a:off x="635" y="3835400"/>
            <a:ext cx="8945880" cy="1383665"/>
          </a:xfrm>
          <a:prstGeom prst="rect">
            <a:avLst/>
          </a:prstGeom>
          <a:solidFill>
            <a:srgbClr val="FFFF99"/>
          </a:solidFill>
          <a:ln w="28575">
            <a:noFill/>
          </a:ln>
        </p:spPr>
        <p:txBody>
          <a:bodyPr wrap="square">
            <a:spAutoFit/>
          </a:bodyPr>
          <a:p>
            <a:pPr>
              <a:spcBef>
                <a:spcPct val="50000"/>
              </a:spcBef>
              <a:buNone/>
            </a:pPr>
            <a:r>
              <a:rPr lang="zh-CN" altLang="en-US" dirty="0">
                <a:solidFill>
                  <a:srgbClr val="000000"/>
                </a:solidFill>
                <a:latin typeface="新宋体" panose="02010609030101010101" charset="-122"/>
                <a:ea typeface="新宋体" panose="02010609030101010101" charset="-122"/>
              </a:rPr>
              <a:t>静态：数据写入后，不掉电数据不会丢；                    动态：指数据写入后，要定时刷新，否则不掉电数据也会丢失。</a:t>
            </a:r>
            <a:endParaRPr lang="zh-CN" altLang="en-US" dirty="0">
              <a:solidFill>
                <a:srgbClr val="000000"/>
              </a:solidFill>
              <a:latin typeface="新宋体" panose="02010609030101010101" charset="-122"/>
              <a:ea typeface="新宋体" panose="02010609030101010101" charset="-122"/>
            </a:endParaRPr>
          </a:p>
        </p:txBody>
      </p:sp>
      <p:sp>
        <p:nvSpPr>
          <p:cNvPr id="3087" name="Text Box 15"/>
          <p:cNvSpPr txBox="1"/>
          <p:nvPr/>
        </p:nvSpPr>
        <p:spPr>
          <a:xfrm>
            <a:off x="635" y="6306820"/>
            <a:ext cx="8945880" cy="521970"/>
          </a:xfrm>
          <a:prstGeom prst="rect">
            <a:avLst/>
          </a:prstGeom>
          <a:solidFill>
            <a:srgbClr val="FFCC99"/>
          </a:solidFill>
          <a:ln w="28575" cap="flat" cmpd="sng">
            <a:solidFill>
              <a:srgbClr val="C0C0C0"/>
            </a:solidFill>
            <a:prstDash val="solid"/>
            <a:miter/>
            <a:headEnd type="none" w="med" len="med"/>
            <a:tailEnd type="none" w="med" len="med"/>
          </a:ln>
        </p:spPr>
        <p:txBody>
          <a:bodyPr wrap="square">
            <a:spAutoFit/>
          </a:bodyPr>
          <a:p>
            <a:pPr>
              <a:spcBef>
                <a:spcPct val="50000"/>
              </a:spcBef>
              <a:buNone/>
            </a:pPr>
            <a:r>
              <a:rPr lang="zh-CN" altLang="en-US" sz="2800" dirty="0">
                <a:solidFill>
                  <a:srgbClr val="000000"/>
                </a:solidFill>
                <a:latin typeface="新宋体" panose="02010609030101010101" charset="-122"/>
                <a:ea typeface="新宋体" panose="02010609030101010101" charset="-122"/>
              </a:rPr>
              <a:t>单口形：不能同时读、写；双口型：能同时读、写。</a:t>
            </a:r>
            <a:endParaRPr lang="zh-CN" altLang="en-US" sz="2800" dirty="0">
              <a:solidFill>
                <a:srgbClr val="000000"/>
              </a:solidFill>
              <a:latin typeface="新宋体" panose="02010609030101010101" charset="-122"/>
              <a:ea typeface="新宋体" panose="02010609030101010101" charset="-122"/>
            </a:endParaRPr>
          </a:p>
        </p:txBody>
      </p:sp>
      <p:sp>
        <p:nvSpPr>
          <p:cNvPr id="3088" name="Rectangle 16"/>
          <p:cNvSpPr/>
          <p:nvPr/>
        </p:nvSpPr>
        <p:spPr>
          <a:xfrm>
            <a:off x="635" y="547370"/>
            <a:ext cx="8947150" cy="1814830"/>
          </a:xfrm>
          <a:prstGeom prst="rect">
            <a:avLst/>
          </a:prstGeom>
          <a:solidFill>
            <a:srgbClr val="CC99FF"/>
          </a:solidFill>
          <a:ln w="9525">
            <a:noFill/>
          </a:ln>
        </p:spPr>
        <p:txBody>
          <a:bodyPr wrap="square">
            <a:spAutoFit/>
          </a:bodyPr>
          <a:p>
            <a:pPr eaLnBrk="0" hangingPunct="0"/>
            <a:r>
              <a:rPr lang="zh-CN" altLang="en-US" dirty="0">
                <a:solidFill>
                  <a:srgbClr val="000000"/>
                </a:solidFill>
                <a:latin typeface="新宋体" panose="02010609030101010101" charset="-122"/>
                <a:ea typeface="新宋体" panose="02010609030101010101" charset="-122"/>
              </a:rPr>
              <a:t>随机存取存储器简称</a:t>
            </a:r>
            <a:r>
              <a:rPr lang="en-US" altLang="zh-CN" dirty="0">
                <a:solidFill>
                  <a:srgbClr val="000000"/>
                </a:solidFill>
                <a:latin typeface="新宋体" panose="02010609030101010101" charset="-122"/>
                <a:ea typeface="新宋体" panose="02010609030101010101" charset="-122"/>
              </a:rPr>
              <a:t>RAM</a:t>
            </a:r>
            <a:r>
              <a:rPr lang="zh-CN" altLang="en-US" dirty="0">
                <a:solidFill>
                  <a:srgbClr val="000000"/>
                </a:solidFill>
                <a:latin typeface="新宋体" panose="02010609030101010101" charset="-122"/>
                <a:ea typeface="新宋体" panose="02010609030101010101" charset="-122"/>
              </a:rPr>
              <a:t>，也叫做读</a:t>
            </a:r>
            <a:r>
              <a:rPr lang="en-US" altLang="zh-CN" dirty="0">
                <a:solidFill>
                  <a:srgbClr val="000000"/>
                </a:solidFill>
                <a:latin typeface="新宋体" panose="02010609030101010101" charset="-122"/>
                <a:ea typeface="新宋体" panose="02010609030101010101" charset="-122"/>
              </a:rPr>
              <a:t>/</a:t>
            </a:r>
            <a:r>
              <a:rPr lang="zh-CN" altLang="en-US" dirty="0">
                <a:solidFill>
                  <a:srgbClr val="000000"/>
                </a:solidFill>
                <a:latin typeface="新宋体" panose="02010609030101010101" charset="-122"/>
                <a:ea typeface="新宋体" panose="02010609030101010101" charset="-122"/>
              </a:rPr>
              <a:t>写存储器，</a:t>
            </a:r>
            <a:endParaRPr lang="zh-CN" altLang="en-US" dirty="0">
              <a:solidFill>
                <a:srgbClr val="000000"/>
              </a:solidFill>
              <a:latin typeface="新宋体" panose="02010609030101010101" charset="-122"/>
              <a:ea typeface="新宋体" panose="02010609030101010101" charset="-122"/>
            </a:endParaRPr>
          </a:p>
          <a:p>
            <a:pPr eaLnBrk="0" hangingPunct="0"/>
            <a:r>
              <a:rPr lang="zh-CN" altLang="en-US" dirty="0">
                <a:solidFill>
                  <a:srgbClr val="000000"/>
                </a:solidFill>
                <a:latin typeface="新宋体" panose="02010609030101010101" charset="-122"/>
                <a:ea typeface="新宋体" panose="02010609030101010101" charset="-122"/>
              </a:rPr>
              <a:t>既能方便地读出所存数据，又能随时写入新的数据。</a:t>
            </a:r>
            <a:endParaRPr lang="zh-CN" altLang="en-US" dirty="0">
              <a:solidFill>
                <a:srgbClr val="000000"/>
              </a:solidFill>
              <a:latin typeface="新宋体" panose="02010609030101010101" charset="-122"/>
              <a:ea typeface="新宋体" panose="02010609030101010101" charset="-122"/>
            </a:endParaRPr>
          </a:p>
          <a:p>
            <a:pPr eaLnBrk="0" hangingPunct="0"/>
            <a:r>
              <a:rPr lang="en-US" altLang="zh-CN" dirty="0">
                <a:solidFill>
                  <a:srgbClr val="000000"/>
                </a:solidFill>
                <a:latin typeface="新宋体" panose="02010609030101010101" charset="-122"/>
                <a:ea typeface="新宋体" panose="02010609030101010101" charset="-122"/>
              </a:rPr>
              <a:t>RAM</a:t>
            </a:r>
            <a:r>
              <a:rPr lang="zh-CN" altLang="en-US" dirty="0">
                <a:solidFill>
                  <a:srgbClr val="000000"/>
                </a:solidFill>
                <a:latin typeface="新宋体" panose="02010609030101010101" charset="-122"/>
                <a:ea typeface="新宋体" panose="02010609030101010101" charset="-122"/>
              </a:rPr>
              <a:t>的</a:t>
            </a:r>
            <a:r>
              <a:rPr lang="zh-CN" altLang="en-US" u="sng" dirty="0">
                <a:solidFill>
                  <a:srgbClr val="000000"/>
                </a:solidFill>
                <a:latin typeface="新宋体" panose="02010609030101010101" charset="-122"/>
                <a:ea typeface="新宋体" panose="02010609030101010101" charset="-122"/>
              </a:rPr>
              <a:t>缺点是数据的易失性，即一旦掉电，所存的数据全部丢失。</a:t>
            </a:r>
            <a:endParaRPr lang="zh-CN" altLang="en-US" u="sng" dirty="0">
              <a:solidFill>
                <a:srgbClr val="000000"/>
              </a:solidFill>
              <a:latin typeface="新宋体" panose="02010609030101010101" charset="-122"/>
              <a:ea typeface="新宋体" panose="02010609030101010101" charset="-122"/>
            </a:endParaRPr>
          </a:p>
        </p:txBody>
      </p:sp>
      <p:sp>
        <p:nvSpPr>
          <p:cNvPr id="2" name="文本框 1"/>
          <p:cNvSpPr txBox="1"/>
          <p:nvPr/>
        </p:nvSpPr>
        <p:spPr>
          <a:xfrm>
            <a:off x="718185" y="8255"/>
            <a:ext cx="6870700" cy="583565"/>
          </a:xfrm>
          <a:prstGeom prst="rect">
            <a:avLst/>
          </a:prstGeom>
          <a:noFill/>
        </p:spPr>
        <p:txBody>
          <a:bodyPr wrap="square" rtlCol="0" anchor="t">
            <a:spAutoFit/>
          </a:bodyPr>
          <a:p>
            <a:r>
              <a:rPr lang="en-US" altLang="zh-CN" sz="3200" dirty="0">
                <a:solidFill>
                  <a:srgbClr val="FF0000"/>
                </a:solidFill>
                <a:latin typeface="Times New Roman" panose="02020603050405020304" pitchFamily="18" charset="0"/>
                <a:ea typeface="新宋体" panose="02010609030101010101" charset="-122"/>
                <a:cs typeface="Times New Roman" panose="02020603050405020304" pitchFamily="18" charset="0"/>
                <a:sym typeface="+mn-ea"/>
              </a:rPr>
              <a:t>14.3  </a:t>
            </a:r>
            <a:r>
              <a:rPr lang="zh-CN" altLang="en-US" sz="3200" dirty="0">
                <a:solidFill>
                  <a:srgbClr val="FF0000"/>
                </a:solidFill>
                <a:latin typeface="Times New Roman" panose="02020603050405020304" pitchFamily="18" charset="0"/>
                <a:ea typeface="新宋体" panose="02010609030101010101" charset="-122"/>
                <a:cs typeface="Times New Roman" panose="02020603050405020304" pitchFamily="18" charset="0"/>
                <a:sym typeface="+mn-ea"/>
              </a:rPr>
              <a:t>随机读写存储器</a:t>
            </a:r>
            <a:r>
              <a:rPr lang="en-US" altLang="zh-CN" sz="3200" dirty="0">
                <a:solidFill>
                  <a:srgbClr val="FF0000"/>
                </a:solidFill>
                <a:latin typeface="Times New Roman" panose="02020603050405020304" pitchFamily="18" charset="0"/>
                <a:ea typeface="新宋体" panose="02010609030101010101" charset="-122"/>
                <a:cs typeface="Times New Roman" panose="02020603050405020304" pitchFamily="18" charset="0"/>
                <a:sym typeface="+mn-ea"/>
              </a:rPr>
              <a:t>( RAM )</a:t>
            </a:r>
            <a:endParaRPr lang="en-US" altLang="zh-CN" sz="3200" dirty="0">
              <a:solidFill>
                <a:srgbClr val="FF0000"/>
              </a:solidFill>
              <a:latin typeface="Times New Roman" panose="02020603050405020304" pitchFamily="18" charset="0"/>
              <a:ea typeface="新宋体" panose="02010609030101010101" charset="-122"/>
              <a:cs typeface="Times New Roman" panose="02020603050405020304" pitchFamily="18" charset="0"/>
              <a:sym typeface="+mn-ea"/>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88"/>
                                        </p:tgtEl>
                                        <p:attrNameLst>
                                          <p:attrName>style.visibility</p:attrName>
                                        </p:attrNameLst>
                                      </p:cBhvr>
                                      <p:to>
                                        <p:strVal val="visible"/>
                                      </p:to>
                                    </p:set>
                                    <p:animEffect transition="in" filter="blinds(horizontal)">
                                      <p:cBhvr>
                                        <p:cTn id="7" dur="500"/>
                                        <p:tgtEl>
                                          <p:spTgt spid="3088"/>
                                        </p:tgtEl>
                                      </p:cBhvr>
                                    </p:animEffect>
                                  </p:childTnLst>
                                  <p:subTnLst>
                                    <p:set>
                                      <p:cBhvr override="childStyle">
                                        <p:cTn dur="1" fill="hold" display="0" masterRel="nextClick" afterEffect="1"/>
                                        <p:tgtEl>
                                          <p:spTgt spid="3088"/>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blinds(horizontal)">
                                      <p:cBhvr>
                                        <p:cTn id="12" dur="500"/>
                                        <p:tgtEl>
                                          <p:spTgt spid="307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82"/>
                                        </p:tgtEl>
                                        <p:attrNameLst>
                                          <p:attrName>style.visibility</p:attrName>
                                        </p:attrNameLst>
                                      </p:cBhvr>
                                      <p:to>
                                        <p:strVal val="visible"/>
                                      </p:to>
                                    </p:set>
                                    <p:animEffect transition="in" filter="wipe(left)">
                                      <p:cBhvr>
                                        <p:cTn id="17" dur="500"/>
                                        <p:tgtEl>
                                          <p:spTgt spid="308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86"/>
                                        </p:tgtEl>
                                        <p:attrNameLst>
                                          <p:attrName>style.visibility</p:attrName>
                                        </p:attrNameLst>
                                      </p:cBhvr>
                                      <p:to>
                                        <p:strVal val="visible"/>
                                      </p:to>
                                    </p:set>
                                    <p:animEffect transition="in" filter="wipe(left)">
                                      <p:cBhvr>
                                        <p:cTn id="22" dur="500"/>
                                        <p:tgtEl>
                                          <p:spTgt spid="308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83"/>
                                        </p:tgtEl>
                                        <p:attrNameLst>
                                          <p:attrName>style.visibility</p:attrName>
                                        </p:attrNameLst>
                                      </p:cBhvr>
                                      <p:to>
                                        <p:strVal val="visible"/>
                                      </p:to>
                                    </p:set>
                                    <p:animEffect transition="in" filter="wipe(left)">
                                      <p:cBhvr>
                                        <p:cTn id="27" dur="500"/>
                                        <p:tgtEl>
                                          <p:spTgt spid="308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085"/>
                                        </p:tgtEl>
                                        <p:attrNameLst>
                                          <p:attrName>style.visibility</p:attrName>
                                        </p:attrNameLst>
                                      </p:cBhvr>
                                      <p:to>
                                        <p:strVal val="visible"/>
                                      </p:to>
                                    </p:set>
                                    <p:animEffect transition="in" filter="wipe(left)">
                                      <p:cBhvr>
                                        <p:cTn id="32" dur="500"/>
                                        <p:tgtEl>
                                          <p:spTgt spid="308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087"/>
                                        </p:tgtEl>
                                        <p:attrNameLst>
                                          <p:attrName>style.visibility</p:attrName>
                                        </p:attrNameLst>
                                      </p:cBhvr>
                                      <p:to>
                                        <p:strVal val="visible"/>
                                      </p:to>
                                    </p:set>
                                    <p:animEffect transition="in" filter="wipe(left)">
                                      <p:cBhvr>
                                        <p:cTn id="37" dur="500"/>
                                        <p:tgtEl>
                                          <p:spTgt spid="3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bldLvl="0" animBg="1"/>
      <p:bldP spid="3082" grpId="0" bldLvl="0" animBg="1"/>
      <p:bldP spid="3083" grpId="0" bldLvl="0" animBg="1"/>
      <p:bldP spid="3085" grpId="0" bldLvl="0" animBg="1"/>
      <p:bldP spid="3086" grpId="0" bldLvl="0" animBg="1"/>
      <p:bldP spid="3087" grpId="0" bldLvl="0" animBg="1"/>
      <p:bldP spid="3088"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82" name="文本框 225281"/>
          <p:cNvSpPr txBox="1"/>
          <p:nvPr/>
        </p:nvSpPr>
        <p:spPr>
          <a:xfrm>
            <a:off x="617538" y="499745"/>
            <a:ext cx="4743450" cy="583565"/>
          </a:xfrm>
          <a:prstGeom prst="rect">
            <a:avLst/>
          </a:prstGeom>
          <a:noFill/>
          <a:ln w="9525">
            <a:noFill/>
          </a:ln>
        </p:spPr>
        <p:txBody>
          <a:bodyPr>
            <a:spAutoFit/>
          </a:bodyPr>
          <a:p>
            <a:r>
              <a:rPr lang="en-US" altLang="zh-CN" sz="3200" b="1">
                <a:solidFill>
                  <a:schemeClr val="bg1"/>
                </a:solidFill>
                <a:latin typeface="Times New Roman" panose="02020603050405020304" pitchFamily="18" charset="0"/>
              </a:rPr>
              <a:t>14.3.1 RAM</a:t>
            </a:r>
            <a:r>
              <a:rPr lang="zh-CN" altLang="en-US" sz="3200" b="1" dirty="0">
                <a:solidFill>
                  <a:schemeClr val="bg1"/>
                </a:solidFill>
                <a:latin typeface="Times New Roman" panose="02020603050405020304" pitchFamily="18" charset="0"/>
              </a:rPr>
              <a:t>的存储单元</a:t>
            </a:r>
            <a:endParaRPr lang="zh-CN" altLang="en-US" sz="3200" b="1" dirty="0">
              <a:solidFill>
                <a:schemeClr val="bg1"/>
              </a:solidFill>
              <a:latin typeface="Times New Roman" panose="02020603050405020304" pitchFamily="18" charset="0"/>
            </a:endParaRPr>
          </a:p>
        </p:txBody>
      </p:sp>
      <p:sp>
        <p:nvSpPr>
          <p:cNvPr id="225283" name="文本框 225282"/>
          <p:cNvSpPr txBox="1"/>
          <p:nvPr/>
        </p:nvSpPr>
        <p:spPr>
          <a:xfrm>
            <a:off x="598488" y="1217930"/>
            <a:ext cx="4381500" cy="519113"/>
          </a:xfrm>
          <a:prstGeom prst="rect">
            <a:avLst/>
          </a:prstGeom>
          <a:noFill/>
          <a:ln w="9525">
            <a:noFill/>
          </a:ln>
        </p:spPr>
        <p:txBody>
          <a:bodyPr>
            <a:spAutoFit/>
          </a:bodyPr>
          <a:p>
            <a:r>
              <a:rPr lang="en-US" altLang="zh-CN" b="1">
                <a:solidFill>
                  <a:srgbClr val="FF0066"/>
                </a:solidFill>
                <a:latin typeface="Times New Roman" panose="02020603050405020304" pitchFamily="18" charset="0"/>
              </a:rPr>
              <a:t>(</a:t>
            </a:r>
            <a:r>
              <a:rPr lang="zh-CN" altLang="en-US" b="1">
                <a:solidFill>
                  <a:srgbClr val="FF0066"/>
                </a:solidFill>
                <a:latin typeface="Times New Roman" panose="02020603050405020304" pitchFamily="18" charset="0"/>
              </a:rPr>
              <a:t>一</a:t>
            </a:r>
            <a:r>
              <a:rPr lang="en-US" altLang="zh-CN" b="1">
                <a:solidFill>
                  <a:srgbClr val="FF0066"/>
                </a:solidFill>
                <a:latin typeface="Times New Roman" panose="02020603050405020304" pitchFamily="18" charset="0"/>
              </a:rPr>
              <a:t>)</a:t>
            </a:r>
            <a:r>
              <a:rPr lang="en-US" altLang="zh-CN" sz="2800" b="1">
                <a:solidFill>
                  <a:srgbClr val="FF0066"/>
                </a:solidFill>
                <a:latin typeface="Times New Roman" panose="02020603050405020304" pitchFamily="18" charset="0"/>
              </a:rPr>
              <a:t>  </a:t>
            </a:r>
            <a:r>
              <a:rPr lang="zh-CN" altLang="en-US" sz="2800" b="1" dirty="0">
                <a:solidFill>
                  <a:srgbClr val="FF0066"/>
                </a:solidFill>
                <a:latin typeface="Times New Roman" panose="02020603050405020304" pitchFamily="18" charset="0"/>
              </a:rPr>
              <a:t>静态存储单元</a:t>
            </a:r>
            <a:endParaRPr lang="zh-CN" altLang="en-US" sz="2800" b="1" dirty="0">
              <a:solidFill>
                <a:srgbClr val="FF0066"/>
              </a:solidFill>
              <a:latin typeface="Times New Roman" panose="02020603050405020304" pitchFamily="18" charset="0"/>
            </a:endParaRPr>
          </a:p>
        </p:txBody>
      </p:sp>
      <p:sp>
        <p:nvSpPr>
          <p:cNvPr id="225284" name="文本框 225283"/>
          <p:cNvSpPr txBox="1"/>
          <p:nvPr/>
        </p:nvSpPr>
        <p:spPr>
          <a:xfrm>
            <a:off x="750888" y="1667193"/>
            <a:ext cx="3270250" cy="519112"/>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基本工作原理：</a:t>
            </a:r>
            <a:endParaRPr lang="zh-CN" altLang="en-US" sz="2800" b="1" dirty="0">
              <a:solidFill>
                <a:srgbClr val="0033CC"/>
              </a:solidFill>
              <a:latin typeface="Times New Roman" panose="02020603050405020304" pitchFamily="18" charset="0"/>
            </a:endParaRPr>
          </a:p>
        </p:txBody>
      </p:sp>
      <p:grpSp>
        <p:nvGrpSpPr>
          <p:cNvPr id="225285" name="组合 225284"/>
          <p:cNvGrpSpPr/>
          <p:nvPr/>
        </p:nvGrpSpPr>
        <p:grpSpPr>
          <a:xfrm>
            <a:off x="446088" y="2411730"/>
            <a:ext cx="5053012" cy="4321175"/>
            <a:chOff x="146" y="1358"/>
            <a:chExt cx="3183" cy="2722"/>
          </a:xfrm>
        </p:grpSpPr>
        <p:grpSp>
          <p:nvGrpSpPr>
            <p:cNvPr id="225286" name="组合 225285"/>
            <p:cNvGrpSpPr/>
            <p:nvPr/>
          </p:nvGrpSpPr>
          <p:grpSpPr>
            <a:xfrm>
              <a:off x="443" y="2345"/>
              <a:ext cx="940" cy="156"/>
              <a:chOff x="599" y="2177"/>
              <a:chExt cx="940" cy="156"/>
            </a:xfrm>
          </p:grpSpPr>
          <p:sp>
            <p:nvSpPr>
              <p:cNvPr id="225287" name="任意多边形 225286"/>
              <p:cNvSpPr/>
              <p:nvPr/>
            </p:nvSpPr>
            <p:spPr>
              <a:xfrm rot="-5400000">
                <a:off x="695" y="2129"/>
                <a:ext cx="108" cy="30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5288" name="任意多边形 225287"/>
              <p:cNvSpPr/>
              <p:nvPr/>
            </p:nvSpPr>
            <p:spPr>
              <a:xfrm rot="-5400000" flipV="1">
                <a:off x="1219" y="2013"/>
                <a:ext cx="108" cy="532"/>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5289" name="直接连接符 225288"/>
              <p:cNvSpPr/>
              <p:nvPr/>
            </p:nvSpPr>
            <p:spPr>
              <a:xfrm rot="-5400000">
                <a:off x="952" y="2123"/>
                <a:ext cx="0" cy="227"/>
              </a:xfrm>
              <a:prstGeom prst="line">
                <a:avLst/>
              </a:prstGeom>
              <a:ln w="38100" cap="flat" cmpd="sng">
                <a:solidFill>
                  <a:schemeClr val="tx1"/>
                </a:solidFill>
                <a:prstDash val="solid"/>
                <a:headEnd type="none" w="med" len="med"/>
                <a:tailEnd type="none" w="med" len="med"/>
              </a:ln>
            </p:spPr>
          </p:sp>
          <p:sp>
            <p:nvSpPr>
              <p:cNvPr id="225290" name="直接连接符 225289"/>
              <p:cNvSpPr/>
              <p:nvPr/>
            </p:nvSpPr>
            <p:spPr>
              <a:xfrm rot="-5400000">
                <a:off x="954" y="2097"/>
                <a:ext cx="0" cy="159"/>
              </a:xfrm>
              <a:prstGeom prst="line">
                <a:avLst/>
              </a:prstGeom>
              <a:ln w="38100" cap="flat" cmpd="sng">
                <a:solidFill>
                  <a:schemeClr val="tx1"/>
                </a:solidFill>
                <a:prstDash val="solid"/>
                <a:headEnd type="none" w="med" len="med"/>
                <a:tailEnd type="none" w="med" len="med"/>
              </a:ln>
            </p:spPr>
          </p:sp>
        </p:grpSp>
        <p:grpSp>
          <p:nvGrpSpPr>
            <p:cNvPr id="225291" name="组合 225290"/>
            <p:cNvGrpSpPr/>
            <p:nvPr/>
          </p:nvGrpSpPr>
          <p:grpSpPr>
            <a:xfrm>
              <a:off x="1851" y="2333"/>
              <a:ext cx="896" cy="156"/>
              <a:chOff x="2007" y="2165"/>
              <a:chExt cx="896" cy="156"/>
            </a:xfrm>
          </p:grpSpPr>
          <p:sp>
            <p:nvSpPr>
              <p:cNvPr id="225292" name="任意多边形 225291"/>
              <p:cNvSpPr/>
              <p:nvPr/>
            </p:nvSpPr>
            <p:spPr>
              <a:xfrm rot="-5400000">
                <a:off x="2209" y="2011"/>
                <a:ext cx="96" cy="50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5293" name="任意多边形 225292"/>
              <p:cNvSpPr/>
              <p:nvPr/>
            </p:nvSpPr>
            <p:spPr>
              <a:xfrm rot="-5400000" flipV="1">
                <a:off x="2705" y="2123"/>
                <a:ext cx="108" cy="28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5294" name="直接连接符 225293"/>
              <p:cNvSpPr/>
              <p:nvPr/>
            </p:nvSpPr>
            <p:spPr>
              <a:xfrm rot="-5400000">
                <a:off x="2560" y="2111"/>
                <a:ext cx="0" cy="227"/>
              </a:xfrm>
              <a:prstGeom prst="line">
                <a:avLst/>
              </a:prstGeom>
              <a:ln w="38100" cap="flat" cmpd="sng">
                <a:solidFill>
                  <a:schemeClr val="tx1"/>
                </a:solidFill>
                <a:prstDash val="solid"/>
                <a:headEnd type="none" w="med" len="med"/>
                <a:tailEnd type="none" w="med" len="med"/>
              </a:ln>
            </p:spPr>
          </p:sp>
          <p:sp>
            <p:nvSpPr>
              <p:cNvPr id="225295" name="直接连接符 225294"/>
              <p:cNvSpPr/>
              <p:nvPr/>
            </p:nvSpPr>
            <p:spPr>
              <a:xfrm rot="-5400000">
                <a:off x="2562" y="2085"/>
                <a:ext cx="0" cy="159"/>
              </a:xfrm>
              <a:prstGeom prst="line">
                <a:avLst/>
              </a:prstGeom>
              <a:ln w="38100" cap="flat" cmpd="sng">
                <a:solidFill>
                  <a:schemeClr val="tx1"/>
                </a:solidFill>
                <a:prstDash val="solid"/>
                <a:headEnd type="none" w="med" len="med"/>
                <a:tailEnd type="none" w="med" len="med"/>
              </a:ln>
            </p:spPr>
          </p:sp>
        </p:grpSp>
        <p:sp>
          <p:nvSpPr>
            <p:cNvPr id="225296" name="直接连接符 225295"/>
            <p:cNvSpPr/>
            <p:nvPr/>
          </p:nvSpPr>
          <p:spPr>
            <a:xfrm>
              <a:off x="1631" y="3225"/>
              <a:ext cx="0" cy="122"/>
            </a:xfrm>
            <a:prstGeom prst="line">
              <a:avLst/>
            </a:prstGeom>
            <a:ln w="28575" cap="flat" cmpd="sng">
              <a:solidFill>
                <a:schemeClr val="tx1"/>
              </a:solidFill>
              <a:prstDash val="solid"/>
              <a:headEnd type="none" w="med" len="med"/>
              <a:tailEnd type="none" w="med" len="med"/>
            </a:ln>
          </p:spPr>
        </p:sp>
        <p:sp>
          <p:nvSpPr>
            <p:cNvPr id="225297" name="椭圆 225296"/>
            <p:cNvSpPr/>
            <p:nvPr/>
          </p:nvSpPr>
          <p:spPr>
            <a:xfrm>
              <a:off x="2952" y="3617"/>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25298" name="直接连接符 225297"/>
            <p:cNvSpPr/>
            <p:nvPr/>
          </p:nvSpPr>
          <p:spPr>
            <a:xfrm flipV="1">
              <a:off x="1572" y="3342"/>
              <a:ext cx="117" cy="0"/>
            </a:xfrm>
            <a:prstGeom prst="line">
              <a:avLst/>
            </a:prstGeom>
            <a:ln w="38100" cap="flat" cmpd="sng">
              <a:solidFill>
                <a:schemeClr val="tx1"/>
              </a:solidFill>
              <a:prstDash val="solid"/>
              <a:headEnd type="none" w="med" len="med"/>
              <a:tailEnd type="none" w="med" len="med"/>
            </a:ln>
          </p:spPr>
        </p:sp>
        <p:sp>
          <p:nvSpPr>
            <p:cNvPr id="225299" name="直接连接符 225298"/>
            <p:cNvSpPr/>
            <p:nvPr/>
          </p:nvSpPr>
          <p:spPr>
            <a:xfrm>
              <a:off x="791" y="1515"/>
              <a:ext cx="0" cy="839"/>
            </a:xfrm>
            <a:prstGeom prst="line">
              <a:avLst/>
            </a:prstGeom>
            <a:ln w="28575" cap="flat" cmpd="sng">
              <a:solidFill>
                <a:schemeClr val="tx1"/>
              </a:solidFill>
              <a:prstDash val="solid"/>
              <a:headEnd type="none" w="med" len="med"/>
              <a:tailEnd type="none" w="med" len="med"/>
            </a:ln>
          </p:spPr>
        </p:sp>
        <p:sp>
          <p:nvSpPr>
            <p:cNvPr id="225300" name="椭圆 225299"/>
            <p:cNvSpPr/>
            <p:nvPr/>
          </p:nvSpPr>
          <p:spPr>
            <a:xfrm>
              <a:off x="1608" y="3185"/>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5301" name="直接连接符 225300"/>
            <p:cNvSpPr/>
            <p:nvPr/>
          </p:nvSpPr>
          <p:spPr>
            <a:xfrm>
              <a:off x="2399" y="1551"/>
              <a:ext cx="0" cy="791"/>
            </a:xfrm>
            <a:prstGeom prst="line">
              <a:avLst/>
            </a:prstGeom>
            <a:ln w="28575" cap="flat" cmpd="sng">
              <a:solidFill>
                <a:schemeClr val="tx1"/>
              </a:solidFill>
              <a:prstDash val="solid"/>
              <a:headEnd type="none" w="med" len="med"/>
              <a:tailEnd type="none" w="med" len="med"/>
            </a:ln>
          </p:spPr>
        </p:sp>
        <p:sp>
          <p:nvSpPr>
            <p:cNvPr id="225302" name="直接连接符 225301"/>
            <p:cNvSpPr/>
            <p:nvPr/>
          </p:nvSpPr>
          <p:spPr>
            <a:xfrm>
              <a:off x="570" y="1524"/>
              <a:ext cx="2213" cy="0"/>
            </a:xfrm>
            <a:prstGeom prst="line">
              <a:avLst/>
            </a:prstGeom>
            <a:ln w="28575" cap="flat" cmpd="sng">
              <a:solidFill>
                <a:schemeClr val="tx1"/>
              </a:solidFill>
              <a:prstDash val="solid"/>
              <a:headEnd type="none" w="med" len="med"/>
              <a:tailEnd type="none" w="med" len="med"/>
            </a:ln>
          </p:spPr>
        </p:sp>
        <p:sp>
          <p:nvSpPr>
            <p:cNvPr id="225303" name="直接连接符 225302"/>
            <p:cNvSpPr/>
            <p:nvPr/>
          </p:nvSpPr>
          <p:spPr>
            <a:xfrm flipV="1">
              <a:off x="456" y="3792"/>
              <a:ext cx="2544" cy="0"/>
            </a:xfrm>
            <a:prstGeom prst="line">
              <a:avLst/>
            </a:prstGeom>
            <a:ln w="28575" cap="flat" cmpd="sng">
              <a:solidFill>
                <a:schemeClr val="tx1"/>
              </a:solidFill>
              <a:prstDash val="solid"/>
              <a:headEnd type="none" w="med" len="med"/>
              <a:tailEnd type="none" w="med" len="med"/>
            </a:ln>
          </p:spPr>
        </p:sp>
        <p:sp>
          <p:nvSpPr>
            <p:cNvPr id="225304" name="椭圆 225303"/>
            <p:cNvSpPr/>
            <p:nvPr/>
          </p:nvSpPr>
          <p:spPr>
            <a:xfrm>
              <a:off x="762" y="1499"/>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5305" name="椭圆 225304"/>
            <p:cNvSpPr/>
            <p:nvPr/>
          </p:nvSpPr>
          <p:spPr>
            <a:xfrm>
              <a:off x="2370" y="1499"/>
              <a:ext cx="57"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5306" name="任意多边形 225305"/>
            <p:cNvSpPr/>
            <p:nvPr/>
          </p:nvSpPr>
          <p:spPr>
            <a:xfrm>
              <a:off x="456" y="2310"/>
              <a:ext cx="96" cy="111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5307" name="任意多边形 225306"/>
            <p:cNvSpPr/>
            <p:nvPr/>
          </p:nvSpPr>
          <p:spPr>
            <a:xfrm flipV="1">
              <a:off x="462" y="3504"/>
              <a:ext cx="78" cy="29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5308" name="直接连接符 225307"/>
            <p:cNvSpPr/>
            <p:nvPr/>
          </p:nvSpPr>
          <p:spPr>
            <a:xfrm>
              <a:off x="552" y="3336"/>
              <a:ext cx="0" cy="227"/>
            </a:xfrm>
            <a:prstGeom prst="line">
              <a:avLst/>
            </a:prstGeom>
            <a:ln w="38100" cap="flat" cmpd="sng">
              <a:solidFill>
                <a:schemeClr val="tx1"/>
              </a:solidFill>
              <a:prstDash val="solid"/>
              <a:headEnd type="none" w="med" len="med"/>
              <a:tailEnd type="none" w="med" len="med"/>
            </a:ln>
          </p:spPr>
        </p:sp>
        <p:sp>
          <p:nvSpPr>
            <p:cNvPr id="225309" name="直接连接符 225308"/>
            <p:cNvSpPr/>
            <p:nvPr/>
          </p:nvSpPr>
          <p:spPr>
            <a:xfrm>
              <a:off x="612" y="3372"/>
              <a:ext cx="0" cy="159"/>
            </a:xfrm>
            <a:prstGeom prst="line">
              <a:avLst/>
            </a:prstGeom>
            <a:ln w="38100" cap="flat" cmpd="sng">
              <a:solidFill>
                <a:schemeClr val="tx1"/>
              </a:solidFill>
              <a:prstDash val="solid"/>
              <a:headEnd type="none" w="med" len="med"/>
              <a:tailEnd type="none" w="med" len="med"/>
            </a:ln>
          </p:spPr>
        </p:sp>
        <p:sp>
          <p:nvSpPr>
            <p:cNvPr id="225310" name="直接连接符 225309"/>
            <p:cNvSpPr/>
            <p:nvPr/>
          </p:nvSpPr>
          <p:spPr>
            <a:xfrm>
              <a:off x="600" y="3456"/>
              <a:ext cx="1992" cy="0"/>
            </a:xfrm>
            <a:prstGeom prst="line">
              <a:avLst/>
            </a:prstGeom>
            <a:ln w="28575" cap="flat" cmpd="sng">
              <a:solidFill>
                <a:schemeClr val="tx1"/>
              </a:solidFill>
              <a:prstDash val="solid"/>
              <a:headEnd type="none" w="med" len="med"/>
              <a:tailEnd type="none" w="med" len="med"/>
            </a:ln>
          </p:spPr>
        </p:sp>
        <p:sp>
          <p:nvSpPr>
            <p:cNvPr id="225311" name="任意多边形 225310"/>
            <p:cNvSpPr/>
            <p:nvPr/>
          </p:nvSpPr>
          <p:spPr>
            <a:xfrm flipH="1">
              <a:off x="2640" y="2328"/>
              <a:ext cx="96" cy="109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5312" name="任意多边形 225311"/>
            <p:cNvSpPr/>
            <p:nvPr/>
          </p:nvSpPr>
          <p:spPr>
            <a:xfrm flipH="1" flipV="1">
              <a:off x="2628" y="3522"/>
              <a:ext cx="108" cy="132"/>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5313" name="直接连接符 225312"/>
            <p:cNvSpPr/>
            <p:nvPr/>
          </p:nvSpPr>
          <p:spPr>
            <a:xfrm flipH="1">
              <a:off x="2640" y="3354"/>
              <a:ext cx="0" cy="227"/>
            </a:xfrm>
            <a:prstGeom prst="line">
              <a:avLst/>
            </a:prstGeom>
            <a:ln w="38100" cap="flat" cmpd="sng">
              <a:solidFill>
                <a:schemeClr val="tx1"/>
              </a:solidFill>
              <a:prstDash val="solid"/>
              <a:headEnd type="none" w="med" len="med"/>
              <a:tailEnd type="none" w="med" len="med"/>
            </a:ln>
          </p:spPr>
        </p:sp>
        <p:sp>
          <p:nvSpPr>
            <p:cNvPr id="225314" name="直接连接符 225313"/>
            <p:cNvSpPr/>
            <p:nvPr/>
          </p:nvSpPr>
          <p:spPr>
            <a:xfrm flipH="1">
              <a:off x="2580" y="3390"/>
              <a:ext cx="0" cy="159"/>
            </a:xfrm>
            <a:prstGeom prst="line">
              <a:avLst/>
            </a:prstGeom>
            <a:ln w="38100" cap="flat" cmpd="sng">
              <a:solidFill>
                <a:schemeClr val="tx1"/>
              </a:solidFill>
              <a:prstDash val="solid"/>
              <a:headEnd type="none" w="med" len="med"/>
              <a:tailEnd type="none" w="med" len="med"/>
            </a:ln>
          </p:spPr>
        </p:sp>
        <p:sp>
          <p:nvSpPr>
            <p:cNvPr id="225315" name="直接连接符 225314"/>
            <p:cNvSpPr/>
            <p:nvPr/>
          </p:nvSpPr>
          <p:spPr>
            <a:xfrm>
              <a:off x="2736" y="3648"/>
              <a:ext cx="216" cy="0"/>
            </a:xfrm>
            <a:prstGeom prst="line">
              <a:avLst/>
            </a:prstGeom>
            <a:ln w="28575" cap="flat" cmpd="sng">
              <a:solidFill>
                <a:schemeClr val="tx1"/>
              </a:solidFill>
              <a:prstDash val="solid"/>
              <a:headEnd type="none" w="med" len="med"/>
              <a:tailEnd type="none" w="med" len="med"/>
            </a:ln>
          </p:spPr>
        </p:sp>
        <p:sp>
          <p:nvSpPr>
            <p:cNvPr id="225316" name="椭圆 225315"/>
            <p:cNvSpPr/>
            <p:nvPr/>
          </p:nvSpPr>
          <p:spPr>
            <a:xfrm>
              <a:off x="2952" y="3761"/>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25317" name="椭圆 225316"/>
            <p:cNvSpPr/>
            <p:nvPr/>
          </p:nvSpPr>
          <p:spPr>
            <a:xfrm>
              <a:off x="426" y="2471"/>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5318" name="椭圆 225317"/>
            <p:cNvSpPr/>
            <p:nvPr/>
          </p:nvSpPr>
          <p:spPr>
            <a:xfrm>
              <a:off x="2706" y="2459"/>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5319" name="文本框 225318"/>
            <p:cNvSpPr txBox="1"/>
            <p:nvPr/>
          </p:nvSpPr>
          <p:spPr>
            <a:xfrm>
              <a:off x="2342" y="2438"/>
              <a:ext cx="308" cy="288"/>
            </a:xfrm>
            <a:prstGeom prst="rect">
              <a:avLst/>
            </a:prstGeom>
            <a:noFill/>
            <a:ln w="9525">
              <a:noFill/>
            </a:ln>
          </p:spPr>
          <p:txBody>
            <a:bodyPr wrap="none" anchor="t" anchorCtr="0">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5</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5320" name="文本框 225319"/>
            <p:cNvSpPr txBox="1"/>
            <p:nvPr/>
          </p:nvSpPr>
          <p:spPr>
            <a:xfrm>
              <a:off x="626" y="2438"/>
              <a:ext cx="308" cy="288"/>
            </a:xfrm>
            <a:prstGeom prst="rect">
              <a:avLst/>
            </a:prstGeom>
            <a:noFill/>
            <a:ln w="9525">
              <a:noFill/>
            </a:ln>
          </p:spPr>
          <p:txBody>
            <a:bodyPr wrap="none" anchor="t" anchorCtr="0">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6</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5321" name="文本框 225320"/>
            <p:cNvSpPr txBox="1"/>
            <p:nvPr/>
          </p:nvSpPr>
          <p:spPr>
            <a:xfrm>
              <a:off x="2726" y="3314"/>
              <a:ext cx="308" cy="288"/>
            </a:xfrm>
            <a:prstGeom prst="rect">
              <a:avLst/>
            </a:prstGeom>
            <a:noFill/>
            <a:ln w="9525">
              <a:noFill/>
            </a:ln>
          </p:spPr>
          <p:txBody>
            <a:bodyPr wrap="none" anchor="t" anchorCtr="0">
              <a:spAutoFit/>
            </a:bodyPr>
            <a:p>
              <a:r>
                <a:rPr lang="en-US" altLang="zh-CN" b="1">
                  <a:effectLst>
                    <a:outerShdw blurRad="38100" dist="38100" dir="2700000">
                      <a:srgbClr val="C0C0C0"/>
                    </a:outerShdw>
                  </a:effectLst>
                  <a:latin typeface="Times New Roman" panose="02020603050405020304" pitchFamily="18" charset="0"/>
                </a:rPr>
                <a:t>T</a:t>
              </a:r>
              <a:r>
                <a:rPr lang="en-US" altLang="zh-CN" b="1" baseline="-25000">
                  <a:effectLst>
                    <a:outerShdw blurRad="38100" dist="38100" dir="2700000">
                      <a:srgbClr val="C0C0C0"/>
                    </a:outerShdw>
                  </a:effectLst>
                  <a:latin typeface="Times New Roman" panose="02020603050405020304" pitchFamily="18" charset="0"/>
                </a:rPr>
                <a:t>7</a:t>
              </a:r>
              <a:endParaRPr lang="en-US" altLang="zh-CN" b="1" baseline="-25000">
                <a:effectLst>
                  <a:outerShdw blurRad="38100" dist="38100" dir="2700000">
                    <a:srgbClr val="C0C0C0"/>
                  </a:outerShdw>
                </a:effectLst>
                <a:latin typeface="Times New Roman" panose="02020603050405020304" pitchFamily="18" charset="0"/>
              </a:endParaRPr>
            </a:p>
          </p:txBody>
        </p:sp>
        <p:sp>
          <p:nvSpPr>
            <p:cNvPr id="225322" name="文本框 225321"/>
            <p:cNvSpPr txBox="1"/>
            <p:nvPr/>
          </p:nvSpPr>
          <p:spPr>
            <a:xfrm>
              <a:off x="158" y="3302"/>
              <a:ext cx="308" cy="288"/>
            </a:xfrm>
            <a:prstGeom prst="rect">
              <a:avLst/>
            </a:prstGeom>
            <a:noFill/>
            <a:ln w="9525">
              <a:noFill/>
            </a:ln>
          </p:spPr>
          <p:txBody>
            <a:bodyPr wrap="none" anchor="t" anchorCtr="0">
              <a:spAutoFit/>
            </a:bodyPr>
            <a:p>
              <a:r>
                <a:rPr lang="en-US" altLang="zh-CN" b="1">
                  <a:effectLst>
                    <a:outerShdw blurRad="38100" dist="38100" dir="2700000">
                      <a:srgbClr val="C0C0C0"/>
                    </a:outerShdw>
                  </a:effectLst>
                  <a:latin typeface="Times New Roman" panose="02020603050405020304" pitchFamily="18" charset="0"/>
                </a:rPr>
                <a:t>T</a:t>
              </a:r>
              <a:r>
                <a:rPr lang="en-US" altLang="zh-CN" b="1" baseline="-25000">
                  <a:effectLst>
                    <a:outerShdw blurRad="38100" dist="38100" dir="2700000">
                      <a:srgbClr val="C0C0C0"/>
                    </a:outerShdw>
                  </a:effectLst>
                  <a:latin typeface="Times New Roman" panose="02020603050405020304" pitchFamily="18" charset="0"/>
                </a:rPr>
                <a:t>8</a:t>
              </a:r>
              <a:endParaRPr lang="en-US" altLang="zh-CN" b="1" baseline="-25000">
                <a:effectLst>
                  <a:outerShdw blurRad="38100" dist="38100" dir="2700000">
                    <a:srgbClr val="C0C0C0"/>
                  </a:outerShdw>
                </a:effectLst>
                <a:latin typeface="Times New Roman" panose="02020603050405020304" pitchFamily="18" charset="0"/>
              </a:endParaRPr>
            </a:p>
          </p:txBody>
        </p:sp>
        <p:sp>
          <p:nvSpPr>
            <p:cNvPr id="225323" name="文本框 225322"/>
            <p:cNvSpPr txBox="1"/>
            <p:nvPr/>
          </p:nvSpPr>
          <p:spPr>
            <a:xfrm>
              <a:off x="3062" y="3326"/>
              <a:ext cx="255" cy="288"/>
            </a:xfrm>
            <a:prstGeom prst="rect">
              <a:avLst/>
            </a:prstGeom>
            <a:noFill/>
            <a:ln w="9525">
              <a:noFill/>
            </a:ln>
          </p:spPr>
          <p:txBody>
            <a:bodyPr wrap="none" anchor="t" anchorCtr="0">
              <a:spAutoFit/>
            </a:bodyPr>
            <a:p>
              <a:r>
                <a:rPr lang="en-US" altLang="zh-CN" b="1" i="1">
                  <a:solidFill>
                    <a:srgbClr val="0033CC"/>
                  </a:solidFill>
                  <a:latin typeface="Times New Roman" panose="02020603050405020304" pitchFamily="18" charset="0"/>
                </a:rPr>
                <a:t>D</a:t>
              </a:r>
              <a:endParaRPr lang="en-US" altLang="zh-CN" b="1" i="1">
                <a:solidFill>
                  <a:srgbClr val="0033CC"/>
                </a:solidFill>
                <a:latin typeface="Times New Roman" panose="02020603050405020304" pitchFamily="18" charset="0"/>
              </a:endParaRPr>
            </a:p>
          </p:txBody>
        </p:sp>
        <p:grpSp>
          <p:nvGrpSpPr>
            <p:cNvPr id="225324" name="组合 225323"/>
            <p:cNvGrpSpPr/>
            <p:nvPr/>
          </p:nvGrpSpPr>
          <p:grpSpPr>
            <a:xfrm>
              <a:off x="3074" y="3674"/>
              <a:ext cx="255" cy="288"/>
              <a:chOff x="3254" y="3566"/>
              <a:chExt cx="255" cy="288"/>
            </a:xfrm>
          </p:grpSpPr>
          <p:sp>
            <p:nvSpPr>
              <p:cNvPr id="225325" name="文本框 225324"/>
              <p:cNvSpPr txBox="1"/>
              <p:nvPr/>
            </p:nvSpPr>
            <p:spPr>
              <a:xfrm>
                <a:off x="3254" y="3566"/>
                <a:ext cx="255" cy="288"/>
              </a:xfrm>
              <a:prstGeom prst="rect">
                <a:avLst/>
              </a:prstGeom>
              <a:noFill/>
              <a:ln w="9525">
                <a:noFill/>
              </a:ln>
            </p:spPr>
            <p:txBody>
              <a:bodyPr wrap="none" anchor="t" anchorCtr="0">
                <a:spAutoFit/>
              </a:bodyPr>
              <a:p>
                <a:r>
                  <a:rPr lang="en-US" altLang="zh-CN" b="1" i="1">
                    <a:solidFill>
                      <a:srgbClr val="0033CC"/>
                    </a:solidFill>
                    <a:latin typeface="Times New Roman" panose="02020603050405020304" pitchFamily="18" charset="0"/>
                  </a:rPr>
                  <a:t>D</a:t>
                </a:r>
                <a:endParaRPr lang="en-US" altLang="zh-CN" b="1" i="1">
                  <a:solidFill>
                    <a:srgbClr val="0033CC"/>
                  </a:solidFill>
                  <a:latin typeface="Times New Roman" panose="02020603050405020304" pitchFamily="18" charset="0"/>
                </a:endParaRPr>
              </a:p>
            </p:txBody>
          </p:sp>
          <p:sp>
            <p:nvSpPr>
              <p:cNvPr id="225326" name="直接连接符 225325"/>
              <p:cNvSpPr/>
              <p:nvPr/>
            </p:nvSpPr>
            <p:spPr>
              <a:xfrm>
                <a:off x="3312" y="3600"/>
                <a:ext cx="144" cy="0"/>
              </a:xfrm>
              <a:prstGeom prst="line">
                <a:avLst/>
              </a:prstGeom>
              <a:ln w="28575" cap="flat" cmpd="sng">
                <a:solidFill>
                  <a:srgbClr val="0033CC"/>
                </a:solidFill>
                <a:prstDash val="solid"/>
                <a:headEnd type="none" w="med" len="med"/>
                <a:tailEnd type="none" w="med" len="med"/>
              </a:ln>
            </p:spPr>
          </p:sp>
        </p:grpSp>
        <p:sp>
          <p:nvSpPr>
            <p:cNvPr id="225327" name="文本框 225326"/>
            <p:cNvSpPr txBox="1"/>
            <p:nvPr/>
          </p:nvSpPr>
          <p:spPr>
            <a:xfrm>
              <a:off x="266" y="1358"/>
              <a:ext cx="368" cy="288"/>
            </a:xfrm>
            <a:prstGeom prst="rect">
              <a:avLst/>
            </a:prstGeom>
            <a:noFill/>
            <a:ln w="9525">
              <a:noFill/>
            </a:ln>
          </p:spPr>
          <p:txBody>
            <a:bodyPr>
              <a:spAutoFit/>
            </a:bodyPr>
            <a:p>
              <a:r>
                <a:rPr lang="en-US" altLang="zh-CN" b="1" i="1">
                  <a:solidFill>
                    <a:srgbClr val="FF0066"/>
                  </a:solidFill>
                  <a:effectLst>
                    <a:outerShdw blurRad="38100" dist="38100" dir="2700000">
                      <a:srgbClr val="C0C0C0"/>
                    </a:outerShdw>
                  </a:effectLst>
                  <a:latin typeface="Times New Roman" panose="02020603050405020304" pitchFamily="18" charset="0"/>
                </a:rPr>
                <a:t>X</a:t>
              </a:r>
              <a:r>
                <a:rPr lang="en-US" altLang="zh-CN" b="1" baseline="-25000">
                  <a:solidFill>
                    <a:srgbClr val="FF0066"/>
                  </a:solidFill>
                  <a:effectLst>
                    <a:outerShdw blurRad="38100" dist="38100" dir="2700000">
                      <a:srgbClr val="C0C0C0"/>
                    </a:outerShdw>
                  </a:effectLst>
                  <a:latin typeface="Times New Roman" panose="02020603050405020304" pitchFamily="18" charset="0"/>
                </a:rPr>
                <a:t>i</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5328" name="直接连接符 225327"/>
            <p:cNvSpPr/>
            <p:nvPr/>
          </p:nvSpPr>
          <p:spPr>
            <a:xfrm flipH="1" flipV="1">
              <a:off x="1587" y="3467"/>
              <a:ext cx="0" cy="476"/>
            </a:xfrm>
            <a:prstGeom prst="line">
              <a:avLst/>
            </a:prstGeom>
            <a:ln w="28575" cap="flat" cmpd="sng">
              <a:solidFill>
                <a:schemeClr val="tx1"/>
              </a:solidFill>
              <a:prstDash val="solid"/>
              <a:headEnd type="none" w="med" len="med"/>
              <a:tailEnd type="none" w="med" len="med"/>
            </a:ln>
          </p:spPr>
        </p:sp>
        <p:sp>
          <p:nvSpPr>
            <p:cNvPr id="225329" name="椭圆 225328"/>
            <p:cNvSpPr/>
            <p:nvPr/>
          </p:nvSpPr>
          <p:spPr>
            <a:xfrm flipH="1" flipV="1">
              <a:off x="1560" y="3915"/>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25330" name="椭圆 225329"/>
            <p:cNvSpPr/>
            <p:nvPr/>
          </p:nvSpPr>
          <p:spPr>
            <a:xfrm flipH="1" flipV="1">
              <a:off x="1560" y="3435"/>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5331" name="矩形 225330"/>
            <p:cNvSpPr/>
            <p:nvPr/>
          </p:nvSpPr>
          <p:spPr>
            <a:xfrm>
              <a:off x="1612" y="3792"/>
              <a:ext cx="449" cy="288"/>
            </a:xfrm>
            <a:prstGeom prst="rect">
              <a:avLst/>
            </a:prstGeom>
            <a:noFill/>
            <a:ln w="9525">
              <a:noFill/>
            </a:ln>
          </p:spPr>
          <p:txBody>
            <a:bodyPr>
              <a:spAutoFit/>
            </a:bodyPr>
            <a:p>
              <a:r>
                <a:rPr lang="en-US" altLang="zh-CN" b="1" i="1">
                  <a:solidFill>
                    <a:srgbClr val="FF0066"/>
                  </a:solidFill>
                  <a:effectLst>
                    <a:outerShdw blurRad="38100" dist="38100" dir="2700000">
                      <a:srgbClr val="C0C0C0"/>
                    </a:outerShdw>
                  </a:effectLst>
                  <a:latin typeface="Times New Roman" panose="02020603050405020304" pitchFamily="18" charset="0"/>
                </a:rPr>
                <a:t>Y</a:t>
              </a:r>
              <a:r>
                <a:rPr lang="en-US" altLang="zh-CN" b="1" baseline="-25000">
                  <a:solidFill>
                    <a:srgbClr val="FF0066"/>
                  </a:solidFill>
                  <a:effectLst>
                    <a:outerShdw blurRad="38100" dist="38100" dir="2700000">
                      <a:srgbClr val="C0C0C0"/>
                    </a:outerShdw>
                  </a:effectLst>
                  <a:latin typeface="Times New Roman" panose="02020603050405020304" pitchFamily="18" charset="0"/>
                </a:rPr>
                <a:t>i</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5332" name="矩形 225331"/>
            <p:cNvSpPr/>
            <p:nvPr/>
          </p:nvSpPr>
          <p:spPr>
            <a:xfrm>
              <a:off x="1200" y="2688"/>
              <a:ext cx="828" cy="408"/>
            </a:xfrm>
            <a:prstGeom prst="rect">
              <a:avLst/>
            </a:prstGeom>
            <a:solidFill>
              <a:srgbClr val="FDFEE8"/>
            </a:solidFill>
            <a:ln w="38100" cap="flat" cmpd="sng">
              <a:solidFill>
                <a:schemeClr val="tx1"/>
              </a:solidFill>
              <a:prstDash val="solid"/>
              <a:miter/>
              <a:headEnd type="none" w="med" len="med"/>
              <a:tailEnd type="none" w="med" len="med"/>
            </a:ln>
          </p:spPr>
          <p:txBody>
            <a:bodyPr/>
            <a:p>
              <a:endParaRPr lang="zh-CN" altLang="en-US"/>
            </a:p>
          </p:txBody>
        </p:sp>
        <p:sp>
          <p:nvSpPr>
            <p:cNvPr id="225333" name="任意多边形 225332"/>
            <p:cNvSpPr/>
            <p:nvPr/>
          </p:nvSpPr>
          <p:spPr>
            <a:xfrm>
              <a:off x="1360" y="3108"/>
              <a:ext cx="528" cy="96"/>
            </a:xfrm>
            <a:custGeom>
              <a:avLst/>
              <a:gdLst/>
              <a:ahLst/>
              <a:cxnLst/>
              <a:pathLst>
                <a:path w="912" h="240">
                  <a:moveTo>
                    <a:pt x="0" y="0"/>
                  </a:moveTo>
                  <a:lnTo>
                    <a:pt x="0" y="240"/>
                  </a:lnTo>
                  <a:lnTo>
                    <a:pt x="912" y="240"/>
                  </a:lnTo>
                  <a:lnTo>
                    <a:pt x="912"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5334" name="文本框 225333"/>
            <p:cNvSpPr txBox="1"/>
            <p:nvPr/>
          </p:nvSpPr>
          <p:spPr>
            <a:xfrm>
              <a:off x="1226" y="2822"/>
              <a:ext cx="223" cy="288"/>
            </a:xfrm>
            <a:prstGeom prst="rect">
              <a:avLst/>
            </a:prstGeom>
            <a:noFill/>
            <a:ln w="9525">
              <a:noFill/>
            </a:ln>
          </p:spPr>
          <p:txBody>
            <a:bodyPr wrap="none" anchor="t" anchorCtr="0">
              <a:spAutoFit/>
            </a:bodyPr>
            <a:p>
              <a:r>
                <a:rPr lang="en-US" altLang="zh-CN" b="1">
                  <a:latin typeface="Times New Roman" panose="02020603050405020304" pitchFamily="18" charset="0"/>
                </a:rPr>
                <a:t>S</a:t>
              </a:r>
              <a:endParaRPr lang="en-US" altLang="zh-CN" b="1">
                <a:latin typeface="Times New Roman" panose="02020603050405020304" pitchFamily="18" charset="0"/>
              </a:endParaRPr>
            </a:p>
          </p:txBody>
        </p:sp>
        <p:sp>
          <p:nvSpPr>
            <p:cNvPr id="225335" name="文本框 225334"/>
            <p:cNvSpPr txBox="1"/>
            <p:nvPr/>
          </p:nvSpPr>
          <p:spPr>
            <a:xfrm>
              <a:off x="1766" y="2810"/>
              <a:ext cx="255" cy="288"/>
            </a:xfrm>
            <a:prstGeom prst="rect">
              <a:avLst/>
            </a:prstGeom>
            <a:noFill/>
            <a:ln w="9525">
              <a:noFill/>
            </a:ln>
          </p:spPr>
          <p:txBody>
            <a:bodyPr wrap="none" anchor="t" anchorCtr="0">
              <a:spAutoFit/>
            </a:bodyPr>
            <a:p>
              <a:r>
                <a:rPr lang="en-US" altLang="zh-CN" b="1">
                  <a:latin typeface="Times New Roman" panose="02020603050405020304" pitchFamily="18" charset="0"/>
                </a:rPr>
                <a:t>R</a:t>
              </a:r>
              <a:endParaRPr lang="en-US" altLang="zh-CN" b="1">
                <a:latin typeface="Times New Roman" panose="02020603050405020304" pitchFamily="18" charset="0"/>
              </a:endParaRPr>
            </a:p>
          </p:txBody>
        </p:sp>
        <p:sp>
          <p:nvSpPr>
            <p:cNvPr id="225336" name="直接连接符 225335"/>
            <p:cNvSpPr/>
            <p:nvPr/>
          </p:nvSpPr>
          <p:spPr>
            <a:xfrm>
              <a:off x="1380" y="2496"/>
              <a:ext cx="0" cy="192"/>
            </a:xfrm>
            <a:prstGeom prst="line">
              <a:avLst/>
            </a:prstGeom>
            <a:ln w="28575" cap="flat" cmpd="sng">
              <a:solidFill>
                <a:schemeClr val="tx1"/>
              </a:solidFill>
              <a:prstDash val="solid"/>
              <a:headEnd type="none" w="med" len="med"/>
              <a:tailEnd type="none" w="med" len="med"/>
            </a:ln>
          </p:spPr>
        </p:sp>
        <p:sp>
          <p:nvSpPr>
            <p:cNvPr id="225337" name="直接连接符 225336"/>
            <p:cNvSpPr/>
            <p:nvPr/>
          </p:nvSpPr>
          <p:spPr>
            <a:xfrm>
              <a:off x="1860" y="2472"/>
              <a:ext cx="0" cy="192"/>
            </a:xfrm>
            <a:prstGeom prst="line">
              <a:avLst/>
            </a:prstGeom>
            <a:ln w="28575" cap="flat" cmpd="sng">
              <a:solidFill>
                <a:schemeClr val="tx1"/>
              </a:solidFill>
              <a:prstDash val="solid"/>
              <a:headEnd type="none" w="med" len="med"/>
              <a:tailEnd type="none" w="med" len="med"/>
            </a:ln>
          </p:spPr>
        </p:sp>
        <p:sp>
          <p:nvSpPr>
            <p:cNvPr id="225338" name="椭圆 225337"/>
            <p:cNvSpPr/>
            <p:nvPr/>
          </p:nvSpPr>
          <p:spPr>
            <a:xfrm>
              <a:off x="1812" y="2592"/>
              <a:ext cx="96" cy="96"/>
            </a:xfrm>
            <a:prstGeom prst="ellipse">
              <a:avLst/>
            </a:prstGeom>
            <a:solidFill>
              <a:schemeClr val="bg1"/>
            </a:solidFill>
            <a:ln w="38100" cap="flat" cmpd="sng">
              <a:solidFill>
                <a:schemeClr val="tx1"/>
              </a:solidFill>
              <a:prstDash val="solid"/>
              <a:headEnd type="none" w="med" len="med"/>
              <a:tailEnd type="none" w="med" len="med"/>
            </a:ln>
          </p:spPr>
          <p:txBody>
            <a:bodyPr/>
            <a:p>
              <a:endParaRPr lang="zh-CN" altLang="en-US"/>
            </a:p>
          </p:txBody>
        </p:sp>
        <p:graphicFrame>
          <p:nvGraphicFramePr>
            <p:cNvPr id="225339" name="对象 225338"/>
            <p:cNvGraphicFramePr/>
            <p:nvPr/>
          </p:nvGraphicFramePr>
          <p:xfrm>
            <a:off x="1268" y="2180"/>
            <a:ext cx="212" cy="310"/>
          </p:xfrm>
          <a:graphic>
            <a:graphicData uri="http://schemas.openxmlformats.org/presentationml/2006/ole">
              <mc:AlternateContent xmlns:mc="http://schemas.openxmlformats.org/markup-compatibility/2006">
                <mc:Choice xmlns:v="urn:schemas-microsoft-com:vml" Requires="v">
                  <p:oleObj spid="_x0000_s3077" name="" r:id="rId1" imgW="165100" imgH="241300" progId="Equation.3">
                    <p:embed/>
                  </p:oleObj>
                </mc:Choice>
                <mc:Fallback>
                  <p:oleObj name="" r:id="rId1" imgW="165100" imgH="241300" progId="Equation.3">
                    <p:embed/>
                    <p:pic>
                      <p:nvPicPr>
                        <p:cNvPr id="0" name="图片 3076"/>
                        <p:cNvPicPr/>
                        <p:nvPr/>
                      </p:nvPicPr>
                      <p:blipFill>
                        <a:blip r:embed="rId2">
                          <a:clrChange>
                            <a:clrFrom>
                              <a:srgbClr val="000000"/>
                            </a:clrFrom>
                            <a:clrTo>
                              <a:srgbClr val="FF0066"/>
                            </a:clrTo>
                          </a:clrChange>
                        </a:blip>
                        <a:stretch>
                          <a:fillRect/>
                        </a:stretch>
                      </p:blipFill>
                      <p:spPr>
                        <a:xfrm>
                          <a:off x="1268" y="2180"/>
                          <a:ext cx="212" cy="310"/>
                        </a:xfrm>
                        <a:prstGeom prst="rect">
                          <a:avLst/>
                        </a:prstGeom>
                        <a:noFill/>
                        <a:ln w="38100">
                          <a:noFill/>
                          <a:miter/>
                        </a:ln>
                      </p:spPr>
                    </p:pic>
                  </p:oleObj>
                </mc:Fallback>
              </mc:AlternateContent>
            </a:graphicData>
          </a:graphic>
        </p:graphicFrame>
        <p:graphicFrame>
          <p:nvGraphicFramePr>
            <p:cNvPr id="225340" name="对象 225339"/>
            <p:cNvGraphicFramePr/>
            <p:nvPr/>
          </p:nvGraphicFramePr>
          <p:xfrm>
            <a:off x="1808" y="2240"/>
            <a:ext cx="212" cy="261"/>
          </p:xfrm>
          <a:graphic>
            <a:graphicData uri="http://schemas.openxmlformats.org/presentationml/2006/ole">
              <mc:AlternateContent xmlns:mc="http://schemas.openxmlformats.org/markup-compatibility/2006">
                <mc:Choice xmlns:v="urn:schemas-microsoft-com:vml" Requires="v">
                  <p:oleObj spid="_x0000_s3078" name="" r:id="rId3" imgW="165100" imgH="203200" progId="Equation.3">
                    <p:embed/>
                  </p:oleObj>
                </mc:Choice>
                <mc:Fallback>
                  <p:oleObj name="" r:id="rId3" imgW="165100" imgH="203200" progId="Equation.3">
                    <p:embed/>
                    <p:pic>
                      <p:nvPicPr>
                        <p:cNvPr id="0" name="图片 3077"/>
                        <p:cNvPicPr/>
                        <p:nvPr/>
                      </p:nvPicPr>
                      <p:blipFill>
                        <a:blip r:embed="rId4">
                          <a:clrChange>
                            <a:clrFrom>
                              <a:srgbClr val="000000"/>
                            </a:clrFrom>
                            <a:clrTo>
                              <a:srgbClr val="FF0066"/>
                            </a:clrTo>
                          </a:clrChange>
                        </a:blip>
                        <a:stretch>
                          <a:fillRect/>
                        </a:stretch>
                      </p:blipFill>
                      <p:spPr>
                        <a:xfrm>
                          <a:off x="1808" y="2240"/>
                          <a:ext cx="212" cy="261"/>
                        </a:xfrm>
                        <a:prstGeom prst="rect">
                          <a:avLst/>
                        </a:prstGeom>
                        <a:noFill/>
                        <a:ln w="38100">
                          <a:noFill/>
                          <a:miter/>
                        </a:ln>
                      </p:spPr>
                    </p:pic>
                  </p:oleObj>
                </mc:Fallback>
              </mc:AlternateContent>
            </a:graphicData>
          </a:graphic>
        </p:graphicFrame>
        <p:sp>
          <p:nvSpPr>
            <p:cNvPr id="225341" name="文本框 225340"/>
            <p:cNvSpPr txBox="1"/>
            <p:nvPr/>
          </p:nvSpPr>
          <p:spPr>
            <a:xfrm>
              <a:off x="2762" y="2509"/>
              <a:ext cx="308" cy="748"/>
            </a:xfrm>
            <a:prstGeom prst="rect">
              <a:avLst/>
            </a:prstGeom>
            <a:noFill/>
            <a:ln w="9525">
              <a:noFill/>
            </a:ln>
          </p:spPr>
          <p:txBody>
            <a:bodyPr>
              <a:spAutoFit/>
            </a:bodyPr>
            <a:p>
              <a:pPr algn="ctr"/>
              <a:r>
                <a:rPr lang="zh-CN" altLang="en-US" b="1" dirty="0">
                  <a:solidFill>
                    <a:srgbClr val="009900"/>
                  </a:solidFill>
                  <a:latin typeface="Times New Roman" panose="02020603050405020304" pitchFamily="18" charset="0"/>
                </a:rPr>
                <a:t>位</a:t>
              </a:r>
              <a:endParaRPr lang="zh-CN" altLang="en-US" b="1" dirty="0">
                <a:solidFill>
                  <a:srgbClr val="009900"/>
                </a:solidFill>
                <a:latin typeface="Times New Roman" panose="02020603050405020304" pitchFamily="18" charset="0"/>
              </a:endParaRPr>
            </a:p>
            <a:p>
              <a:pPr algn="ctr"/>
              <a:r>
                <a:rPr lang="zh-CN" altLang="en-US" b="1" dirty="0">
                  <a:solidFill>
                    <a:srgbClr val="009900"/>
                  </a:solidFill>
                  <a:latin typeface="Times New Roman" panose="02020603050405020304" pitchFamily="18" charset="0"/>
                </a:rPr>
                <a:t>线</a:t>
              </a:r>
              <a:endParaRPr lang="zh-CN" altLang="en-US" b="1" dirty="0">
                <a:solidFill>
                  <a:srgbClr val="009900"/>
                </a:solidFill>
                <a:latin typeface="Times New Roman" panose="02020603050405020304" pitchFamily="18" charset="0"/>
              </a:endParaRPr>
            </a:p>
            <a:p>
              <a:pPr algn="ctr"/>
              <a:r>
                <a:rPr lang="en-US" altLang="zh-CN" b="1">
                  <a:solidFill>
                    <a:srgbClr val="009900"/>
                  </a:solidFill>
                  <a:latin typeface="Times New Roman" panose="02020603050405020304" pitchFamily="18" charset="0"/>
                </a:rPr>
                <a:t>B</a:t>
              </a:r>
              <a:endParaRPr lang="en-US" altLang="zh-CN" b="1">
                <a:solidFill>
                  <a:srgbClr val="009900"/>
                </a:solidFill>
                <a:latin typeface="Times New Roman" panose="02020603050405020304" pitchFamily="18" charset="0"/>
              </a:endParaRPr>
            </a:p>
          </p:txBody>
        </p:sp>
        <p:grpSp>
          <p:nvGrpSpPr>
            <p:cNvPr id="225342" name="组合 225341"/>
            <p:cNvGrpSpPr/>
            <p:nvPr/>
          </p:nvGrpSpPr>
          <p:grpSpPr>
            <a:xfrm>
              <a:off x="146" y="2473"/>
              <a:ext cx="308" cy="748"/>
              <a:chOff x="302" y="2305"/>
              <a:chExt cx="308" cy="748"/>
            </a:xfrm>
          </p:grpSpPr>
          <p:sp>
            <p:nvSpPr>
              <p:cNvPr id="225343" name="文本框 225342"/>
              <p:cNvSpPr txBox="1"/>
              <p:nvPr/>
            </p:nvSpPr>
            <p:spPr>
              <a:xfrm>
                <a:off x="302" y="2305"/>
                <a:ext cx="308" cy="748"/>
              </a:xfrm>
              <a:prstGeom prst="rect">
                <a:avLst/>
              </a:prstGeom>
              <a:noFill/>
              <a:ln w="9525">
                <a:noFill/>
              </a:ln>
            </p:spPr>
            <p:txBody>
              <a:bodyPr>
                <a:spAutoFit/>
              </a:bodyPr>
              <a:p>
                <a:pPr algn="ctr"/>
                <a:r>
                  <a:rPr lang="zh-CN" altLang="en-US" b="1" dirty="0">
                    <a:solidFill>
                      <a:srgbClr val="009900"/>
                    </a:solidFill>
                    <a:latin typeface="Times New Roman" panose="02020603050405020304" pitchFamily="18" charset="0"/>
                  </a:rPr>
                  <a:t>位</a:t>
                </a:r>
                <a:endParaRPr lang="zh-CN" altLang="en-US" b="1" dirty="0">
                  <a:solidFill>
                    <a:srgbClr val="009900"/>
                  </a:solidFill>
                  <a:latin typeface="Times New Roman" panose="02020603050405020304" pitchFamily="18" charset="0"/>
                </a:endParaRPr>
              </a:p>
              <a:p>
                <a:pPr algn="ctr"/>
                <a:r>
                  <a:rPr lang="zh-CN" altLang="en-US" b="1" dirty="0">
                    <a:solidFill>
                      <a:srgbClr val="009900"/>
                    </a:solidFill>
                    <a:latin typeface="Times New Roman" panose="02020603050405020304" pitchFamily="18" charset="0"/>
                  </a:rPr>
                  <a:t>线</a:t>
                </a:r>
                <a:endParaRPr lang="zh-CN" altLang="en-US" b="1" dirty="0">
                  <a:solidFill>
                    <a:srgbClr val="009900"/>
                  </a:solidFill>
                  <a:latin typeface="Times New Roman" panose="02020603050405020304" pitchFamily="18" charset="0"/>
                </a:endParaRPr>
              </a:p>
              <a:p>
                <a:pPr algn="ctr"/>
                <a:r>
                  <a:rPr lang="en-US" altLang="zh-CN" b="1">
                    <a:solidFill>
                      <a:srgbClr val="009900"/>
                    </a:solidFill>
                    <a:latin typeface="Times New Roman" panose="02020603050405020304" pitchFamily="18" charset="0"/>
                  </a:rPr>
                  <a:t>B</a:t>
                </a:r>
                <a:endParaRPr lang="en-US" altLang="zh-CN" b="1">
                  <a:solidFill>
                    <a:srgbClr val="009900"/>
                  </a:solidFill>
                  <a:latin typeface="Times New Roman" panose="02020603050405020304" pitchFamily="18" charset="0"/>
                </a:endParaRPr>
              </a:p>
            </p:txBody>
          </p:sp>
          <p:sp>
            <p:nvSpPr>
              <p:cNvPr id="225344" name="直接连接符 225343"/>
              <p:cNvSpPr/>
              <p:nvPr/>
            </p:nvSpPr>
            <p:spPr>
              <a:xfrm>
                <a:off x="384" y="2808"/>
                <a:ext cx="136" cy="0"/>
              </a:xfrm>
              <a:prstGeom prst="line">
                <a:avLst/>
              </a:prstGeom>
              <a:ln w="28575" cap="flat" cmpd="sng">
                <a:solidFill>
                  <a:srgbClr val="009900"/>
                </a:solidFill>
                <a:prstDash val="solid"/>
                <a:headEnd type="none" w="med" len="med"/>
                <a:tailEnd type="none" w="med" len="med"/>
              </a:ln>
            </p:spPr>
          </p:sp>
        </p:grpSp>
      </p:grpSp>
      <p:sp>
        <p:nvSpPr>
          <p:cNvPr id="225345" name="文本框 225344"/>
          <p:cNvSpPr txBox="1"/>
          <p:nvPr/>
        </p:nvSpPr>
        <p:spPr>
          <a:xfrm>
            <a:off x="5047933" y="1465580"/>
            <a:ext cx="4298950" cy="946150"/>
          </a:xfrm>
          <a:prstGeom prst="rect">
            <a:avLst/>
          </a:prstGeom>
          <a:noFill/>
          <a:ln w="9525">
            <a:noFill/>
          </a:ln>
        </p:spPr>
        <p:txBody>
          <a:bodyPr>
            <a:spAutoFit/>
          </a:bodyPr>
          <a:p>
            <a:r>
              <a:rPr lang="en-US" altLang="zh-CN" sz="2800" b="1">
                <a:solidFill>
                  <a:srgbClr val="0033CC"/>
                </a:solidFill>
                <a:effectLst>
                  <a:outerShdw blurRad="38100" dist="38100" dir="2700000">
                    <a:srgbClr val="C0C0C0"/>
                  </a:outerShdw>
                </a:effectLst>
                <a:latin typeface="Times New Roman" panose="02020603050405020304" pitchFamily="18" charset="0"/>
              </a:rPr>
              <a:t>T</a:t>
            </a:r>
            <a:r>
              <a:rPr lang="en-US" altLang="zh-CN" sz="2800" b="1" baseline="-25000">
                <a:solidFill>
                  <a:srgbClr val="0033CC"/>
                </a:solidFill>
                <a:effectLst>
                  <a:outerShdw blurRad="38100" dist="38100" dir="2700000">
                    <a:srgbClr val="C0C0C0"/>
                  </a:outerShdw>
                </a:effectLst>
                <a:latin typeface="Times New Roman" panose="02020603050405020304" pitchFamily="18" charset="0"/>
              </a:rPr>
              <a:t>5</a:t>
            </a:r>
            <a:r>
              <a:rPr lang="zh-CN" altLang="en-US" sz="2800" b="1">
                <a:solidFill>
                  <a:srgbClr val="0033CC"/>
                </a:solidFill>
                <a:effectLst>
                  <a:outerShdw blurRad="38100" dist="38100" dir="2700000">
                    <a:srgbClr val="C0C0C0"/>
                  </a:outerShdw>
                </a:effectLst>
                <a:latin typeface="Times New Roman" panose="02020603050405020304" pitchFamily="18" charset="0"/>
              </a:rPr>
              <a:t>、</a:t>
            </a:r>
            <a:r>
              <a:rPr lang="en-US" altLang="zh-CN" sz="2800" b="1">
                <a:solidFill>
                  <a:srgbClr val="0033CC"/>
                </a:solidFill>
                <a:effectLst>
                  <a:outerShdw blurRad="38100" dist="38100" dir="2700000">
                    <a:srgbClr val="C0C0C0"/>
                  </a:outerShdw>
                </a:effectLst>
                <a:latin typeface="Times New Roman" panose="02020603050405020304" pitchFamily="18" charset="0"/>
              </a:rPr>
              <a:t>T</a:t>
            </a:r>
            <a:r>
              <a:rPr lang="en-US" altLang="zh-CN" sz="2800" b="1" baseline="-25000">
                <a:solidFill>
                  <a:srgbClr val="0033CC"/>
                </a:solidFill>
                <a:effectLst>
                  <a:outerShdw blurRad="38100" dist="38100" dir="2700000">
                    <a:srgbClr val="C0C0C0"/>
                  </a:outerShdw>
                </a:effectLst>
                <a:latin typeface="Times New Roman" panose="02020603050405020304" pitchFamily="18" charset="0"/>
              </a:rPr>
              <a:t>6</a:t>
            </a:r>
            <a:r>
              <a:rPr lang="en-US" altLang="zh-CN" sz="2800" b="1" baseline="-25000">
                <a:solidFill>
                  <a:srgbClr val="0033CC"/>
                </a:solidFill>
                <a:latin typeface="Times New Roman" panose="02020603050405020304" pitchFamily="18" charset="0"/>
              </a:rPr>
              <a:t> </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门控管</a:t>
            </a:r>
            <a:endParaRPr lang="zh-CN" altLang="en-US" sz="2800" b="1" dirty="0">
              <a:solidFill>
                <a:srgbClr val="0033CC"/>
              </a:solidFill>
              <a:latin typeface="Times New Roman" panose="02020603050405020304" pitchFamily="18" charset="0"/>
            </a:endParaRPr>
          </a:p>
          <a:p>
            <a:r>
              <a:rPr lang="zh-CN" altLang="en-US" sz="2800" b="1" dirty="0">
                <a:latin typeface="Times New Roman" panose="02020603050405020304" pitchFamily="18" charset="0"/>
              </a:rPr>
              <a:t>控制触发器与位线的连通</a:t>
            </a:r>
            <a:endParaRPr lang="zh-CN" altLang="en-US" sz="2800" b="1" dirty="0">
              <a:latin typeface="Times New Roman" panose="02020603050405020304" pitchFamily="18" charset="0"/>
            </a:endParaRPr>
          </a:p>
        </p:txBody>
      </p:sp>
      <p:grpSp>
        <p:nvGrpSpPr>
          <p:cNvPr id="225346" name="组合 225345"/>
          <p:cNvGrpSpPr/>
          <p:nvPr/>
        </p:nvGrpSpPr>
        <p:grpSpPr>
          <a:xfrm>
            <a:off x="1130300" y="4467543"/>
            <a:ext cx="3327400" cy="525462"/>
            <a:chOff x="265" y="1969"/>
            <a:chExt cx="2887" cy="280"/>
          </a:xfrm>
        </p:grpSpPr>
        <p:sp>
          <p:nvSpPr>
            <p:cNvPr id="225347" name="文本框 225346"/>
            <p:cNvSpPr txBox="1"/>
            <p:nvPr/>
          </p:nvSpPr>
          <p:spPr>
            <a:xfrm>
              <a:off x="2461" y="1969"/>
              <a:ext cx="691" cy="244"/>
            </a:xfrm>
            <a:prstGeom prst="rect">
              <a:avLst/>
            </a:prstGeom>
            <a:noFill/>
            <a:ln w="9525">
              <a:noFill/>
            </a:ln>
          </p:spPr>
          <p:txBody>
            <a:bodyPr wrap="none" anchor="t" anchorCtr="0">
              <a:spAutoFit/>
            </a:bodyPr>
            <a:p>
              <a:r>
                <a:rPr lang="zh-CN" altLang="en-US" b="1" dirty="0">
                  <a:solidFill>
                    <a:srgbClr val="0033CC"/>
                  </a:solidFill>
                  <a:latin typeface="Times New Roman" panose="02020603050405020304" pitchFamily="18" charset="0"/>
                </a:rPr>
                <a:t>截止</a:t>
              </a:r>
              <a:endParaRPr lang="zh-CN" altLang="en-US" b="1" dirty="0">
                <a:solidFill>
                  <a:srgbClr val="0033CC"/>
                </a:solidFill>
                <a:latin typeface="Times New Roman" panose="02020603050405020304" pitchFamily="18" charset="0"/>
              </a:endParaRPr>
            </a:p>
          </p:txBody>
        </p:sp>
        <p:sp>
          <p:nvSpPr>
            <p:cNvPr id="225348" name="文本框 225347"/>
            <p:cNvSpPr txBox="1"/>
            <p:nvPr/>
          </p:nvSpPr>
          <p:spPr>
            <a:xfrm>
              <a:off x="265" y="2005"/>
              <a:ext cx="692" cy="244"/>
            </a:xfrm>
            <a:prstGeom prst="rect">
              <a:avLst/>
            </a:prstGeom>
            <a:noFill/>
            <a:ln w="9525">
              <a:noFill/>
            </a:ln>
          </p:spPr>
          <p:txBody>
            <a:bodyPr wrap="none" anchor="t" anchorCtr="0">
              <a:spAutoFit/>
            </a:bodyPr>
            <a:p>
              <a:r>
                <a:rPr lang="zh-CN" altLang="en-US" b="1" dirty="0">
                  <a:solidFill>
                    <a:srgbClr val="0033CC"/>
                  </a:solidFill>
                  <a:latin typeface="Times New Roman" panose="02020603050405020304" pitchFamily="18" charset="0"/>
                </a:rPr>
                <a:t>截止</a:t>
              </a:r>
              <a:endParaRPr lang="zh-CN" altLang="en-US" b="1" dirty="0">
                <a:solidFill>
                  <a:srgbClr val="0033CC"/>
                </a:solidFill>
                <a:latin typeface="Times New Roman" panose="02020603050405020304" pitchFamily="18" charset="0"/>
              </a:endParaRPr>
            </a:p>
          </p:txBody>
        </p:sp>
      </p:grpSp>
      <p:grpSp>
        <p:nvGrpSpPr>
          <p:cNvPr id="225349" name="组合 225348"/>
          <p:cNvGrpSpPr/>
          <p:nvPr/>
        </p:nvGrpSpPr>
        <p:grpSpPr>
          <a:xfrm>
            <a:off x="1662113" y="3894455"/>
            <a:ext cx="2246312" cy="557213"/>
            <a:chOff x="912" y="2292"/>
            <a:chExt cx="1415" cy="351"/>
          </a:xfrm>
        </p:grpSpPr>
        <p:sp>
          <p:nvSpPr>
            <p:cNvPr id="225350" name="矩形 225349"/>
            <p:cNvSpPr/>
            <p:nvPr/>
          </p:nvSpPr>
          <p:spPr>
            <a:xfrm>
              <a:off x="912" y="2316"/>
              <a:ext cx="239" cy="327"/>
            </a:xfrm>
            <a:prstGeom prst="rect">
              <a:avLst/>
            </a:prstGeom>
            <a:noFill/>
            <a:ln w="9525">
              <a:noFill/>
            </a:ln>
          </p:spPr>
          <p:txBody>
            <a:bodyPr wrap="none" anchor="t" anchorCtr="0">
              <a:spAutoFit/>
            </a:bodyPr>
            <a:p>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225351" name="矩形 225350"/>
            <p:cNvSpPr/>
            <p:nvPr/>
          </p:nvSpPr>
          <p:spPr>
            <a:xfrm>
              <a:off x="2088" y="2292"/>
              <a:ext cx="239" cy="327"/>
            </a:xfrm>
            <a:prstGeom prst="rect">
              <a:avLst/>
            </a:prstGeom>
            <a:noFill/>
            <a:ln w="9525">
              <a:noFill/>
            </a:ln>
          </p:spPr>
          <p:txBody>
            <a:bodyPr wrap="none" anchor="t" anchorCtr="0">
              <a:spAutoFit/>
            </a:bodyPr>
            <a:p>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grpSp>
      <p:grpSp>
        <p:nvGrpSpPr>
          <p:cNvPr id="225352" name="组合 225351"/>
          <p:cNvGrpSpPr/>
          <p:nvPr/>
        </p:nvGrpSpPr>
        <p:grpSpPr>
          <a:xfrm>
            <a:off x="1096963" y="4562793"/>
            <a:ext cx="3422650" cy="457200"/>
            <a:chOff x="556" y="2713"/>
            <a:chExt cx="2156" cy="288"/>
          </a:xfrm>
        </p:grpSpPr>
        <p:sp>
          <p:nvSpPr>
            <p:cNvPr id="225353" name="文本框 225352"/>
            <p:cNvSpPr txBox="1"/>
            <p:nvPr/>
          </p:nvSpPr>
          <p:spPr>
            <a:xfrm>
              <a:off x="556" y="2713"/>
              <a:ext cx="515" cy="288"/>
            </a:xfrm>
            <a:prstGeom prst="rect">
              <a:avLst/>
            </a:prstGeom>
            <a:pattFill prst="narHorz">
              <a:fgClr>
                <a:srgbClr val="339933"/>
              </a:fgClr>
              <a:bgClr>
                <a:srgbClr val="FFFFCC"/>
              </a:bgClr>
            </a:pattFill>
            <a:ln w="9525">
              <a:noFill/>
            </a:ln>
          </p:spPr>
          <p:txBody>
            <a:bodyPr>
              <a:spAutoFit/>
            </a:bodyPr>
            <a:p>
              <a:r>
                <a:rPr lang="zh-CN" altLang="en-US" b="1" dirty="0">
                  <a:solidFill>
                    <a:srgbClr val="FF0066"/>
                  </a:solidFill>
                  <a:latin typeface="Times New Roman" panose="02020603050405020304" pitchFamily="18" charset="0"/>
                </a:rPr>
                <a:t>导通</a:t>
              </a:r>
              <a:endParaRPr lang="zh-CN" altLang="en-US" b="1">
                <a:solidFill>
                  <a:srgbClr val="FF0066"/>
                </a:solidFill>
                <a:latin typeface="Times New Roman" panose="02020603050405020304" pitchFamily="18" charset="0"/>
              </a:endParaRPr>
            </a:p>
          </p:txBody>
        </p:sp>
        <p:sp>
          <p:nvSpPr>
            <p:cNvPr id="225354" name="文本框 225353"/>
            <p:cNvSpPr txBox="1"/>
            <p:nvPr/>
          </p:nvSpPr>
          <p:spPr>
            <a:xfrm>
              <a:off x="2089" y="2713"/>
              <a:ext cx="623" cy="288"/>
            </a:xfrm>
            <a:prstGeom prst="rect">
              <a:avLst/>
            </a:prstGeom>
            <a:pattFill prst="narHorz">
              <a:fgClr>
                <a:srgbClr val="339933"/>
              </a:fgClr>
              <a:bgClr>
                <a:srgbClr val="FFFFCC"/>
              </a:bgClr>
            </a:pattFill>
            <a:ln w="9525">
              <a:noFill/>
            </a:ln>
          </p:spPr>
          <p:txBody>
            <a:bodyPr>
              <a:spAutoFit/>
            </a:bodyPr>
            <a:p>
              <a:r>
                <a:rPr lang="zh-CN" altLang="en-US" b="1" dirty="0">
                  <a:solidFill>
                    <a:srgbClr val="FF0066"/>
                  </a:solidFill>
                  <a:latin typeface="Times New Roman" panose="02020603050405020304" pitchFamily="18" charset="0"/>
                </a:rPr>
                <a:t>导通</a:t>
              </a:r>
              <a:endParaRPr lang="zh-CN" altLang="en-US" b="1">
                <a:solidFill>
                  <a:srgbClr val="FF0066"/>
                </a:solidFill>
                <a:latin typeface="Times New Roman" panose="02020603050405020304" pitchFamily="18" charset="0"/>
              </a:endParaRPr>
            </a:p>
          </p:txBody>
        </p:sp>
      </p:grpSp>
      <p:sp>
        <p:nvSpPr>
          <p:cNvPr id="225355" name="文本框 225354"/>
          <p:cNvSpPr txBox="1"/>
          <p:nvPr/>
        </p:nvSpPr>
        <p:spPr>
          <a:xfrm>
            <a:off x="2125663" y="6243955"/>
            <a:ext cx="508000" cy="519113"/>
          </a:xfrm>
          <a:prstGeom prst="rect">
            <a:avLst/>
          </a:prstGeom>
          <a:noFill/>
          <a:ln w="9525">
            <a:noFill/>
          </a:ln>
        </p:spPr>
        <p:txBody>
          <a:bodyPr>
            <a:spAutoFit/>
          </a:bodyPr>
          <a:p>
            <a:r>
              <a:rPr lang="en-US" altLang="zh-CN" sz="2800" b="1">
                <a:solidFill>
                  <a:srgbClr val="0033CC"/>
                </a:solidFill>
                <a:effectLst>
                  <a:outerShdw blurRad="38100" dist="38100" dir="2700000">
                    <a:srgbClr val="C0C0C0"/>
                  </a:outerShdw>
                </a:effectLst>
                <a:latin typeface="Times New Roman" panose="02020603050405020304" pitchFamily="18" charset="0"/>
              </a:rPr>
              <a:t>0</a:t>
            </a:r>
            <a:endParaRPr lang="en-US" altLang="zh-CN" sz="2800" b="1">
              <a:latin typeface="Times New Roman" panose="02020603050405020304" pitchFamily="18" charset="0"/>
            </a:endParaRPr>
          </a:p>
        </p:txBody>
      </p:sp>
      <p:grpSp>
        <p:nvGrpSpPr>
          <p:cNvPr id="225356" name="组合 225355"/>
          <p:cNvGrpSpPr/>
          <p:nvPr/>
        </p:nvGrpSpPr>
        <p:grpSpPr>
          <a:xfrm>
            <a:off x="1222375" y="5267643"/>
            <a:ext cx="3040063" cy="476250"/>
            <a:chOff x="563" y="3001"/>
            <a:chExt cx="2150" cy="300"/>
          </a:xfrm>
        </p:grpSpPr>
        <p:sp>
          <p:nvSpPr>
            <p:cNvPr id="225357" name="文本框 225356"/>
            <p:cNvSpPr txBox="1"/>
            <p:nvPr/>
          </p:nvSpPr>
          <p:spPr>
            <a:xfrm>
              <a:off x="563" y="3013"/>
              <a:ext cx="564" cy="288"/>
            </a:xfrm>
            <a:prstGeom prst="rect">
              <a:avLst/>
            </a:prstGeom>
            <a:noFill/>
            <a:ln w="9525">
              <a:noFill/>
            </a:ln>
          </p:spPr>
          <p:txBody>
            <a:bodyPr wrap="none" anchor="t" anchorCtr="0">
              <a:spAutoFit/>
            </a:bodyPr>
            <a:p>
              <a:r>
                <a:rPr lang="zh-CN" altLang="en-US" b="1" dirty="0">
                  <a:solidFill>
                    <a:srgbClr val="0033CC"/>
                  </a:solidFill>
                  <a:latin typeface="Times New Roman" panose="02020603050405020304" pitchFamily="18" charset="0"/>
                </a:rPr>
                <a:t>截止</a:t>
              </a:r>
              <a:endParaRPr lang="zh-CN" altLang="en-US" b="1" dirty="0">
                <a:solidFill>
                  <a:srgbClr val="0033CC"/>
                </a:solidFill>
                <a:latin typeface="Times New Roman" panose="02020603050405020304" pitchFamily="18" charset="0"/>
              </a:endParaRPr>
            </a:p>
          </p:txBody>
        </p:sp>
        <p:sp>
          <p:nvSpPr>
            <p:cNvPr id="225358" name="文本框 225357"/>
            <p:cNvSpPr txBox="1"/>
            <p:nvPr/>
          </p:nvSpPr>
          <p:spPr>
            <a:xfrm>
              <a:off x="2149" y="3001"/>
              <a:ext cx="564" cy="288"/>
            </a:xfrm>
            <a:prstGeom prst="rect">
              <a:avLst/>
            </a:prstGeom>
            <a:noFill/>
            <a:ln w="9525">
              <a:noFill/>
            </a:ln>
          </p:spPr>
          <p:txBody>
            <a:bodyPr wrap="none" anchor="t" anchorCtr="0">
              <a:spAutoFit/>
            </a:bodyPr>
            <a:p>
              <a:r>
                <a:rPr lang="zh-CN" altLang="en-US" b="1" dirty="0">
                  <a:solidFill>
                    <a:srgbClr val="0033CC"/>
                  </a:solidFill>
                  <a:latin typeface="Times New Roman" panose="02020603050405020304" pitchFamily="18" charset="0"/>
                </a:rPr>
                <a:t>截止</a:t>
              </a:r>
              <a:endParaRPr lang="zh-CN" altLang="en-US" b="1" dirty="0">
                <a:solidFill>
                  <a:srgbClr val="0033CC"/>
                </a:solidFill>
                <a:latin typeface="Times New Roman" panose="02020603050405020304" pitchFamily="18" charset="0"/>
              </a:endParaRPr>
            </a:p>
          </p:txBody>
        </p:sp>
      </p:grpSp>
      <p:grpSp>
        <p:nvGrpSpPr>
          <p:cNvPr id="225359" name="组合 225358"/>
          <p:cNvGrpSpPr/>
          <p:nvPr/>
        </p:nvGrpSpPr>
        <p:grpSpPr>
          <a:xfrm>
            <a:off x="747713" y="5056505"/>
            <a:ext cx="4017962" cy="557213"/>
            <a:chOff x="324" y="3000"/>
            <a:chExt cx="2531" cy="351"/>
          </a:xfrm>
        </p:grpSpPr>
        <p:sp>
          <p:nvSpPr>
            <p:cNvPr id="225360" name="矩形 225359"/>
            <p:cNvSpPr/>
            <p:nvPr/>
          </p:nvSpPr>
          <p:spPr>
            <a:xfrm>
              <a:off x="324" y="3000"/>
              <a:ext cx="239" cy="327"/>
            </a:xfrm>
            <a:prstGeom prst="rect">
              <a:avLst/>
            </a:prstGeom>
            <a:noFill/>
            <a:ln w="9525">
              <a:noFill/>
            </a:ln>
          </p:spPr>
          <p:txBody>
            <a:bodyPr wrap="none" anchor="t" anchorCtr="0">
              <a:spAutoFit/>
            </a:bodyPr>
            <a:p>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sp>
          <p:nvSpPr>
            <p:cNvPr id="225361" name="矩形 225360"/>
            <p:cNvSpPr/>
            <p:nvPr/>
          </p:nvSpPr>
          <p:spPr>
            <a:xfrm>
              <a:off x="2616" y="3024"/>
              <a:ext cx="239" cy="327"/>
            </a:xfrm>
            <a:prstGeom prst="rect">
              <a:avLst/>
            </a:prstGeom>
            <a:noFill/>
            <a:ln w="9525">
              <a:noFill/>
            </a:ln>
          </p:spPr>
          <p:txBody>
            <a:bodyPr wrap="none" anchor="t" anchorCtr="0">
              <a:spAutoFit/>
            </a:bodyPr>
            <a:p>
              <a:r>
                <a:rPr lang="en-US" altLang="zh-CN" sz="2800" b="1" dirty="0">
                  <a:solidFill>
                    <a:srgbClr val="0033CC"/>
                  </a:solidFill>
                  <a:latin typeface="Times New Roman" panose="02020603050405020304" pitchFamily="18" charset="0"/>
                  <a:sym typeface="Symbol" panose="05050102010706020507" pitchFamily="18" charset="2"/>
                </a:rPr>
                <a:t></a:t>
              </a:r>
              <a:endParaRPr lang="en-US" altLang="zh-CN" sz="2800" b="1" dirty="0">
                <a:solidFill>
                  <a:srgbClr val="0033CC"/>
                </a:solidFill>
                <a:latin typeface="Times New Roman" panose="02020603050405020304" pitchFamily="18" charset="0"/>
                <a:sym typeface="Symbol" panose="05050102010706020507" pitchFamily="18" charset="2"/>
              </a:endParaRPr>
            </a:p>
          </p:txBody>
        </p:sp>
      </p:grpSp>
      <p:grpSp>
        <p:nvGrpSpPr>
          <p:cNvPr id="225362" name="组合 225361"/>
          <p:cNvGrpSpPr/>
          <p:nvPr/>
        </p:nvGrpSpPr>
        <p:grpSpPr>
          <a:xfrm>
            <a:off x="1166813" y="5713730"/>
            <a:ext cx="3162300" cy="1095375"/>
            <a:chOff x="600" y="3435"/>
            <a:chExt cx="1992" cy="690"/>
          </a:xfrm>
        </p:grpSpPr>
        <p:sp>
          <p:nvSpPr>
            <p:cNvPr id="225363" name="文本框 225362"/>
            <p:cNvSpPr txBox="1"/>
            <p:nvPr/>
          </p:nvSpPr>
          <p:spPr>
            <a:xfrm>
              <a:off x="1310" y="3762"/>
              <a:ext cx="228" cy="327"/>
            </a:xfrm>
            <a:prstGeom prst="rect">
              <a:avLst/>
            </a:prstGeom>
            <a:pattFill prst="narHorz">
              <a:fgClr>
                <a:srgbClr val="339933"/>
              </a:fgClr>
              <a:bgClr>
                <a:srgbClr val="FFFFCC"/>
              </a:bgClr>
            </a:pattFill>
            <a:ln w="9525">
              <a:noFill/>
            </a:ln>
          </p:spPr>
          <p:txBody>
            <a:bodyPr wrap="none" anchor="t" anchorCtr="0">
              <a:spAutoFit/>
            </a:bodyPr>
            <a:p>
              <a:r>
                <a:rPr lang="en-US" altLang="zh-CN" sz="2800" b="1">
                  <a:latin typeface="Times New Roman" panose="02020603050405020304" pitchFamily="18" charset="0"/>
                </a:rPr>
                <a:t>0</a:t>
              </a:r>
              <a:endParaRPr lang="en-US" altLang="zh-CN" sz="2800" b="1">
                <a:latin typeface="Times New Roman" panose="02020603050405020304" pitchFamily="18" charset="0"/>
              </a:endParaRPr>
            </a:p>
          </p:txBody>
        </p:sp>
        <p:sp>
          <p:nvSpPr>
            <p:cNvPr id="225364" name="文本框 225363"/>
            <p:cNvSpPr txBox="1"/>
            <p:nvPr/>
          </p:nvSpPr>
          <p:spPr>
            <a:xfrm>
              <a:off x="1274" y="3798"/>
              <a:ext cx="228" cy="327"/>
            </a:xfrm>
            <a:prstGeom prst="rect">
              <a:avLst/>
            </a:prstGeom>
            <a:pattFill prst="narHorz">
              <a:fgClr>
                <a:srgbClr val="339933"/>
              </a:fgClr>
              <a:bgClr>
                <a:srgbClr val="FFFFCC"/>
              </a:bgClr>
            </a:pattFill>
            <a:ln w="9525">
              <a:noFill/>
            </a:ln>
          </p:spPr>
          <p:txBody>
            <a:bodyPr wrap="none" anchor="t" anchorCtr="0">
              <a:spAutoFit/>
            </a:bodyPr>
            <a:p>
              <a:r>
                <a:rPr lang="en-US" altLang="zh-CN" sz="2800" b="1">
                  <a:solidFill>
                    <a:srgbClr val="FF0066"/>
                  </a:solidFill>
                  <a:latin typeface="Times New Roman" panose="02020603050405020304" pitchFamily="18" charset="0"/>
                </a:rPr>
                <a:t>1</a:t>
              </a:r>
              <a:endParaRPr lang="en-US" altLang="zh-CN" sz="2800" b="1">
                <a:solidFill>
                  <a:srgbClr val="FF0066"/>
                </a:solidFill>
                <a:latin typeface="Times New Roman" panose="02020603050405020304" pitchFamily="18" charset="0"/>
              </a:endParaRPr>
            </a:p>
          </p:txBody>
        </p:sp>
        <p:grpSp>
          <p:nvGrpSpPr>
            <p:cNvPr id="225365" name="组合 225364"/>
            <p:cNvGrpSpPr/>
            <p:nvPr/>
          </p:nvGrpSpPr>
          <p:grpSpPr>
            <a:xfrm>
              <a:off x="600" y="3435"/>
              <a:ext cx="1992" cy="536"/>
              <a:chOff x="3624" y="2739"/>
              <a:chExt cx="1992" cy="536"/>
            </a:xfrm>
          </p:grpSpPr>
          <p:sp>
            <p:nvSpPr>
              <p:cNvPr id="225366" name="直接连接符 225365"/>
              <p:cNvSpPr/>
              <p:nvPr/>
            </p:nvSpPr>
            <p:spPr>
              <a:xfrm>
                <a:off x="3624" y="2760"/>
                <a:ext cx="1992" cy="0"/>
              </a:xfrm>
              <a:prstGeom prst="line">
                <a:avLst/>
              </a:prstGeom>
              <a:ln w="28575" cap="flat" cmpd="sng">
                <a:solidFill>
                  <a:srgbClr val="FF0066"/>
                </a:solidFill>
                <a:prstDash val="solid"/>
                <a:headEnd type="none" w="med" len="med"/>
                <a:tailEnd type="none" w="med" len="med"/>
              </a:ln>
            </p:spPr>
          </p:sp>
          <p:sp>
            <p:nvSpPr>
              <p:cNvPr id="225367" name="直接连接符 225366"/>
              <p:cNvSpPr/>
              <p:nvPr/>
            </p:nvSpPr>
            <p:spPr>
              <a:xfrm flipH="1" flipV="1">
                <a:off x="4611" y="2771"/>
                <a:ext cx="0" cy="476"/>
              </a:xfrm>
              <a:prstGeom prst="line">
                <a:avLst/>
              </a:prstGeom>
              <a:ln w="28575" cap="flat" cmpd="sng">
                <a:solidFill>
                  <a:srgbClr val="FF0066"/>
                </a:solidFill>
                <a:prstDash val="solid"/>
                <a:headEnd type="none" w="med" len="med"/>
                <a:tailEnd type="none" w="med" len="med"/>
              </a:ln>
            </p:spPr>
          </p:sp>
          <p:sp>
            <p:nvSpPr>
              <p:cNvPr id="225368" name="椭圆 225367"/>
              <p:cNvSpPr/>
              <p:nvPr/>
            </p:nvSpPr>
            <p:spPr>
              <a:xfrm flipH="1" flipV="1">
                <a:off x="4584" y="3219"/>
                <a:ext cx="56" cy="56"/>
              </a:xfrm>
              <a:prstGeom prst="ellipse">
                <a:avLst/>
              </a:prstGeom>
              <a:pattFill prst="narHorz">
                <a:fgClr>
                  <a:srgbClr val="339933"/>
                </a:fgClr>
                <a:bgClr>
                  <a:srgbClr val="FFFFCC"/>
                </a:bgClr>
              </a:pattFill>
              <a:ln w="9525" cap="flat" cmpd="sng">
                <a:solidFill>
                  <a:schemeClr val="tx1"/>
                </a:solidFill>
                <a:prstDash val="solid"/>
                <a:headEnd type="none" w="med" len="med"/>
                <a:tailEnd type="none" w="med" len="med"/>
              </a:ln>
            </p:spPr>
            <p:txBody>
              <a:bodyPr/>
              <a:p>
                <a:endParaRPr lang="zh-CN" altLang="en-US"/>
              </a:p>
            </p:txBody>
          </p:sp>
          <p:sp>
            <p:nvSpPr>
              <p:cNvPr id="225369" name="椭圆 225368"/>
              <p:cNvSpPr/>
              <p:nvPr/>
            </p:nvSpPr>
            <p:spPr>
              <a:xfrm flipH="1" flipV="1">
                <a:off x="4584" y="2739"/>
                <a:ext cx="56" cy="56"/>
              </a:xfrm>
              <a:prstGeom prst="ellipse">
                <a:avLst/>
              </a:prstGeom>
              <a:pattFill prst="narHorz">
                <a:fgClr>
                  <a:srgbClr val="339933"/>
                </a:fgClr>
                <a:bgClr>
                  <a:srgbClr val="FFFFCC"/>
                </a:bgClr>
              </a:pattFill>
              <a:ln w="9525" cap="flat" cmpd="sng">
                <a:solidFill>
                  <a:srgbClr val="FF0066"/>
                </a:solidFill>
                <a:prstDash val="solid"/>
                <a:headEnd type="none" w="med" len="med"/>
                <a:tailEnd type="none" w="med" len="med"/>
              </a:ln>
            </p:spPr>
            <p:txBody>
              <a:bodyPr/>
              <a:p>
                <a:endParaRPr lang="zh-CN" altLang="en-US"/>
              </a:p>
            </p:txBody>
          </p:sp>
        </p:grpSp>
      </p:grpSp>
      <p:grpSp>
        <p:nvGrpSpPr>
          <p:cNvPr id="225370" name="组合 225369"/>
          <p:cNvGrpSpPr/>
          <p:nvPr/>
        </p:nvGrpSpPr>
        <p:grpSpPr>
          <a:xfrm>
            <a:off x="1246188" y="5229543"/>
            <a:ext cx="3041650" cy="493712"/>
            <a:chOff x="650" y="3073"/>
            <a:chExt cx="1916" cy="311"/>
          </a:xfrm>
        </p:grpSpPr>
        <p:sp>
          <p:nvSpPr>
            <p:cNvPr id="225371" name="文本框 225370"/>
            <p:cNvSpPr txBox="1"/>
            <p:nvPr/>
          </p:nvSpPr>
          <p:spPr>
            <a:xfrm>
              <a:off x="650" y="3096"/>
              <a:ext cx="548" cy="288"/>
            </a:xfrm>
            <a:prstGeom prst="rect">
              <a:avLst/>
            </a:prstGeom>
            <a:pattFill prst="narHorz">
              <a:fgClr>
                <a:srgbClr val="339933"/>
              </a:fgClr>
              <a:bgClr>
                <a:srgbClr val="FFFFCC"/>
              </a:bgClr>
            </a:pattFill>
            <a:ln w="9525">
              <a:noFill/>
            </a:ln>
          </p:spPr>
          <p:txBody>
            <a:bodyPr>
              <a:spAutoFit/>
            </a:bodyPr>
            <a:p>
              <a:r>
                <a:rPr lang="zh-CN" altLang="en-US" b="1" dirty="0">
                  <a:solidFill>
                    <a:srgbClr val="FF0066"/>
                  </a:solidFill>
                  <a:latin typeface="Times New Roman" panose="02020603050405020304" pitchFamily="18" charset="0"/>
                </a:rPr>
                <a:t>导通</a:t>
              </a:r>
              <a:endParaRPr lang="zh-CN" altLang="en-US" b="1">
                <a:solidFill>
                  <a:srgbClr val="FF0066"/>
                </a:solidFill>
                <a:latin typeface="Times New Roman" panose="02020603050405020304" pitchFamily="18" charset="0"/>
              </a:endParaRPr>
            </a:p>
          </p:txBody>
        </p:sp>
        <p:sp>
          <p:nvSpPr>
            <p:cNvPr id="225372" name="文本框 225371"/>
            <p:cNvSpPr txBox="1"/>
            <p:nvPr/>
          </p:nvSpPr>
          <p:spPr>
            <a:xfrm>
              <a:off x="2018" y="3073"/>
              <a:ext cx="548" cy="288"/>
            </a:xfrm>
            <a:prstGeom prst="rect">
              <a:avLst/>
            </a:prstGeom>
            <a:pattFill prst="narHorz">
              <a:fgClr>
                <a:srgbClr val="339933"/>
              </a:fgClr>
              <a:bgClr>
                <a:srgbClr val="FFFFCC"/>
              </a:bgClr>
            </a:pattFill>
            <a:ln w="9525">
              <a:noFill/>
            </a:ln>
          </p:spPr>
          <p:txBody>
            <a:bodyPr>
              <a:spAutoFit/>
            </a:bodyPr>
            <a:p>
              <a:r>
                <a:rPr lang="zh-CN" altLang="en-US" b="1" dirty="0">
                  <a:solidFill>
                    <a:srgbClr val="FF0066"/>
                  </a:solidFill>
                  <a:latin typeface="Times New Roman" panose="02020603050405020304" pitchFamily="18" charset="0"/>
                </a:rPr>
                <a:t>导通</a:t>
              </a:r>
              <a:endParaRPr lang="zh-CN" altLang="en-US" b="1">
                <a:solidFill>
                  <a:srgbClr val="FF0066"/>
                </a:solidFill>
                <a:latin typeface="Times New Roman" panose="02020603050405020304" pitchFamily="18" charset="0"/>
              </a:endParaRPr>
            </a:p>
          </p:txBody>
        </p:sp>
      </p:grpSp>
      <p:sp>
        <p:nvSpPr>
          <p:cNvPr id="225373" name="文本框 225372"/>
          <p:cNvSpPr txBox="1"/>
          <p:nvPr/>
        </p:nvSpPr>
        <p:spPr>
          <a:xfrm>
            <a:off x="5513388" y="3618230"/>
            <a:ext cx="2036762" cy="519113"/>
          </a:xfrm>
          <a:prstGeom prst="rect">
            <a:avLst/>
          </a:prstGeom>
          <a:noFill/>
          <a:ln w="9525">
            <a:noFill/>
          </a:ln>
        </p:spPr>
        <p:txBody>
          <a:bodyPr>
            <a:spAutoFit/>
          </a:bodyPr>
          <a:p>
            <a:r>
              <a:rPr lang="zh-CN" altLang="en-US" sz="2800" b="1">
                <a:solidFill>
                  <a:srgbClr val="FF0066"/>
                </a:solidFill>
                <a:latin typeface="Times New Roman" panose="02020603050405020304" pitchFamily="18" charset="0"/>
              </a:rPr>
              <a:t>读</a:t>
            </a:r>
            <a:r>
              <a:rPr lang="zh-CN" altLang="en-US" sz="2800" b="1" dirty="0">
                <a:solidFill>
                  <a:srgbClr val="FF0066"/>
                </a:solidFill>
                <a:latin typeface="Times New Roman" panose="02020603050405020304" pitchFamily="18" charset="0"/>
              </a:rPr>
              <a:t>操作时</a:t>
            </a:r>
            <a:r>
              <a:rPr lang="en-US" altLang="zh-CN" sz="2800" b="1">
                <a:solidFill>
                  <a:srgbClr val="FF0066"/>
                </a:solidFill>
                <a:latin typeface="Times New Roman" panose="02020603050405020304" pitchFamily="18" charset="0"/>
              </a:rPr>
              <a:t>:</a:t>
            </a:r>
            <a:endParaRPr lang="en-US" altLang="zh-CN" sz="2800" b="1">
              <a:solidFill>
                <a:srgbClr val="FF0066"/>
              </a:solidFill>
              <a:latin typeface="Times New Roman" panose="02020603050405020304" pitchFamily="18" charset="0"/>
            </a:endParaRPr>
          </a:p>
        </p:txBody>
      </p:sp>
      <p:graphicFrame>
        <p:nvGraphicFramePr>
          <p:cNvPr id="225374" name="对象 225373"/>
          <p:cNvGraphicFramePr/>
          <p:nvPr/>
        </p:nvGraphicFramePr>
        <p:xfrm>
          <a:off x="7385050" y="3673793"/>
          <a:ext cx="1054100" cy="496887"/>
        </p:xfrm>
        <a:graphic>
          <a:graphicData uri="http://schemas.openxmlformats.org/presentationml/2006/ole">
            <mc:AlternateContent xmlns:mc="http://schemas.openxmlformats.org/markup-compatibility/2006">
              <mc:Choice xmlns:v="urn:schemas-microsoft-com:vml" Requires="v">
                <p:oleObj spid="_x0000_s3079" name="" r:id="rId5" imgW="431165" imgH="203200" progId="Equation.3">
                  <p:embed/>
                </p:oleObj>
              </mc:Choice>
              <mc:Fallback>
                <p:oleObj name="" r:id="rId5" imgW="431165" imgH="203200" progId="Equation.3">
                  <p:embed/>
                  <p:pic>
                    <p:nvPicPr>
                      <p:cNvPr id="0" name="图片 3078"/>
                      <p:cNvPicPr/>
                      <p:nvPr/>
                    </p:nvPicPr>
                    <p:blipFill>
                      <a:blip r:embed="rId6">
                        <a:clrChange>
                          <a:clrFrom>
                            <a:srgbClr val="000000"/>
                          </a:clrFrom>
                          <a:clrTo>
                            <a:srgbClr val="FF0066"/>
                          </a:clrTo>
                        </a:clrChange>
                      </a:blip>
                      <a:stretch>
                        <a:fillRect/>
                      </a:stretch>
                    </p:blipFill>
                    <p:spPr>
                      <a:xfrm>
                        <a:off x="7385050" y="3673793"/>
                        <a:ext cx="1054100" cy="496887"/>
                      </a:xfrm>
                      <a:prstGeom prst="rect">
                        <a:avLst/>
                      </a:prstGeom>
                      <a:noFill/>
                      <a:ln w="38100">
                        <a:noFill/>
                        <a:miter/>
                      </a:ln>
                    </p:spPr>
                  </p:pic>
                </p:oleObj>
              </mc:Fallback>
            </mc:AlternateContent>
          </a:graphicData>
        </a:graphic>
      </p:graphicFrame>
      <p:graphicFrame>
        <p:nvGraphicFramePr>
          <p:cNvPr id="225375" name="对象 225374"/>
          <p:cNvGraphicFramePr/>
          <p:nvPr/>
        </p:nvGraphicFramePr>
        <p:xfrm>
          <a:off x="7385050" y="4054793"/>
          <a:ext cx="1062038" cy="592137"/>
        </p:xfrm>
        <a:graphic>
          <a:graphicData uri="http://schemas.openxmlformats.org/presentationml/2006/ole">
            <mc:AlternateContent xmlns:mc="http://schemas.openxmlformats.org/markup-compatibility/2006">
              <mc:Choice xmlns:v="urn:schemas-microsoft-com:vml" Requires="v">
                <p:oleObj spid="_x0000_s3080" name="" r:id="rId7" imgW="431800" imgH="241300" progId="Equation.3">
                  <p:embed/>
                </p:oleObj>
              </mc:Choice>
              <mc:Fallback>
                <p:oleObj name="" r:id="rId7" imgW="431800" imgH="241300" progId="Equation.3">
                  <p:embed/>
                  <p:pic>
                    <p:nvPicPr>
                      <p:cNvPr id="0" name="图片 3079"/>
                      <p:cNvPicPr/>
                      <p:nvPr/>
                    </p:nvPicPr>
                    <p:blipFill>
                      <a:blip r:embed="rId8">
                        <a:clrChange>
                          <a:clrFrom>
                            <a:srgbClr val="000000"/>
                          </a:clrFrom>
                          <a:clrTo>
                            <a:srgbClr val="FF0066"/>
                          </a:clrTo>
                        </a:clrChange>
                      </a:blip>
                      <a:stretch>
                        <a:fillRect/>
                      </a:stretch>
                    </p:blipFill>
                    <p:spPr>
                      <a:xfrm>
                        <a:off x="7385050" y="4054793"/>
                        <a:ext cx="1062038" cy="592137"/>
                      </a:xfrm>
                      <a:prstGeom prst="rect">
                        <a:avLst/>
                      </a:prstGeom>
                      <a:noFill/>
                      <a:ln w="38100">
                        <a:noFill/>
                        <a:miter/>
                      </a:ln>
                    </p:spPr>
                  </p:pic>
                </p:oleObj>
              </mc:Fallback>
            </mc:AlternateContent>
          </a:graphicData>
        </a:graphic>
      </p:graphicFrame>
      <p:sp>
        <p:nvSpPr>
          <p:cNvPr id="225376" name="文本框 225375"/>
          <p:cNvSpPr txBox="1"/>
          <p:nvPr/>
        </p:nvSpPr>
        <p:spPr>
          <a:xfrm>
            <a:off x="5589588" y="4804093"/>
            <a:ext cx="2036762" cy="519112"/>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写操作时</a:t>
            </a:r>
            <a:r>
              <a:rPr lang="en-US" altLang="zh-CN" sz="2800" b="1">
                <a:solidFill>
                  <a:srgbClr val="0033CC"/>
                </a:solidFill>
                <a:latin typeface="Times New Roman" panose="02020603050405020304" pitchFamily="18" charset="0"/>
              </a:rPr>
              <a:t>:</a:t>
            </a:r>
            <a:endParaRPr lang="en-US" altLang="zh-CN" sz="2800" b="1">
              <a:solidFill>
                <a:srgbClr val="0033CC"/>
              </a:solidFill>
              <a:latin typeface="Times New Roman" panose="02020603050405020304" pitchFamily="18" charset="0"/>
            </a:endParaRPr>
          </a:p>
        </p:txBody>
      </p:sp>
      <p:graphicFrame>
        <p:nvGraphicFramePr>
          <p:cNvPr id="225377" name="对象 225376"/>
          <p:cNvGraphicFramePr/>
          <p:nvPr/>
        </p:nvGraphicFramePr>
        <p:xfrm>
          <a:off x="7423150" y="4912043"/>
          <a:ext cx="1054100" cy="496887"/>
        </p:xfrm>
        <a:graphic>
          <a:graphicData uri="http://schemas.openxmlformats.org/presentationml/2006/ole">
            <mc:AlternateContent xmlns:mc="http://schemas.openxmlformats.org/markup-compatibility/2006">
              <mc:Choice xmlns:v="urn:schemas-microsoft-com:vml" Requires="v">
                <p:oleObj spid="_x0000_s3081" name="" r:id="rId9" imgW="431165" imgH="203200" progId="Equation.3">
                  <p:embed/>
                </p:oleObj>
              </mc:Choice>
              <mc:Fallback>
                <p:oleObj name="" r:id="rId9" imgW="431165" imgH="203200" progId="Equation.3">
                  <p:embed/>
                  <p:pic>
                    <p:nvPicPr>
                      <p:cNvPr id="0" name="图片 3080"/>
                      <p:cNvPicPr/>
                      <p:nvPr/>
                    </p:nvPicPr>
                    <p:blipFill>
                      <a:blip r:embed="rId6">
                        <a:clrChange>
                          <a:clrFrom>
                            <a:srgbClr val="000000"/>
                          </a:clrFrom>
                          <a:clrTo>
                            <a:srgbClr val="0033CC"/>
                          </a:clrTo>
                        </a:clrChange>
                      </a:blip>
                      <a:stretch>
                        <a:fillRect/>
                      </a:stretch>
                    </p:blipFill>
                    <p:spPr>
                      <a:xfrm>
                        <a:off x="7423150" y="4912043"/>
                        <a:ext cx="1054100" cy="496887"/>
                      </a:xfrm>
                      <a:prstGeom prst="rect">
                        <a:avLst/>
                      </a:prstGeom>
                      <a:noFill/>
                      <a:ln w="38100">
                        <a:noFill/>
                        <a:miter/>
                      </a:ln>
                    </p:spPr>
                  </p:pic>
                </p:oleObj>
              </mc:Fallback>
            </mc:AlternateContent>
          </a:graphicData>
        </a:graphic>
      </p:graphicFrame>
      <p:graphicFrame>
        <p:nvGraphicFramePr>
          <p:cNvPr id="225378" name="对象 225377"/>
          <p:cNvGraphicFramePr/>
          <p:nvPr/>
        </p:nvGraphicFramePr>
        <p:xfrm>
          <a:off x="7461250" y="5369243"/>
          <a:ext cx="1062038" cy="592137"/>
        </p:xfrm>
        <a:graphic>
          <a:graphicData uri="http://schemas.openxmlformats.org/presentationml/2006/ole">
            <mc:AlternateContent xmlns:mc="http://schemas.openxmlformats.org/markup-compatibility/2006">
              <mc:Choice xmlns:v="urn:schemas-microsoft-com:vml" Requires="v">
                <p:oleObj spid="_x0000_s3082" name="" r:id="rId10" imgW="431800" imgH="241300" progId="Equation.3">
                  <p:embed/>
                </p:oleObj>
              </mc:Choice>
              <mc:Fallback>
                <p:oleObj name="" r:id="rId10" imgW="431800" imgH="241300" progId="Equation.3">
                  <p:embed/>
                  <p:pic>
                    <p:nvPicPr>
                      <p:cNvPr id="0" name="图片 3081"/>
                      <p:cNvPicPr/>
                      <p:nvPr/>
                    </p:nvPicPr>
                    <p:blipFill>
                      <a:blip r:embed="rId11">
                        <a:clrChange>
                          <a:clrFrom>
                            <a:srgbClr val="000000"/>
                          </a:clrFrom>
                          <a:clrTo>
                            <a:srgbClr val="0033CC"/>
                          </a:clrTo>
                        </a:clrChange>
                      </a:blip>
                      <a:stretch>
                        <a:fillRect/>
                      </a:stretch>
                    </p:blipFill>
                    <p:spPr>
                      <a:xfrm>
                        <a:off x="7461250" y="5369243"/>
                        <a:ext cx="1062038" cy="592137"/>
                      </a:xfrm>
                      <a:prstGeom prst="rect">
                        <a:avLst/>
                      </a:prstGeom>
                      <a:noFill/>
                      <a:ln w="38100">
                        <a:noFill/>
                        <a:miter/>
                      </a:ln>
                    </p:spPr>
                  </p:pic>
                </p:oleObj>
              </mc:Fallback>
            </mc:AlternateContent>
          </a:graphicData>
        </a:graphic>
      </p:graphicFrame>
      <p:sp>
        <p:nvSpPr>
          <p:cNvPr id="225379" name="文本框 225378"/>
          <p:cNvSpPr txBox="1"/>
          <p:nvPr/>
        </p:nvSpPr>
        <p:spPr>
          <a:xfrm>
            <a:off x="5047933" y="2558098"/>
            <a:ext cx="4298950" cy="946150"/>
          </a:xfrm>
          <a:prstGeom prst="rect">
            <a:avLst/>
          </a:prstGeom>
          <a:noFill/>
          <a:ln w="9525">
            <a:noFill/>
          </a:ln>
        </p:spPr>
        <p:txBody>
          <a:bodyPr>
            <a:spAutoFit/>
          </a:bodyPr>
          <a:p>
            <a:r>
              <a:rPr lang="en-US" altLang="zh-CN" sz="2800" b="1">
                <a:solidFill>
                  <a:srgbClr val="0033CC"/>
                </a:solidFill>
                <a:effectLst>
                  <a:outerShdw blurRad="38100" dist="38100" dir="2700000">
                    <a:srgbClr val="C0C0C0"/>
                  </a:outerShdw>
                </a:effectLst>
                <a:latin typeface="Times New Roman" panose="02020603050405020304" pitchFamily="18" charset="0"/>
              </a:rPr>
              <a:t>T</a:t>
            </a:r>
            <a:r>
              <a:rPr lang="en-US" altLang="zh-CN" sz="2800" b="1" baseline="-25000">
                <a:solidFill>
                  <a:srgbClr val="0033CC"/>
                </a:solidFill>
                <a:effectLst>
                  <a:outerShdw blurRad="38100" dist="38100" dir="2700000">
                    <a:srgbClr val="C0C0C0"/>
                  </a:outerShdw>
                </a:effectLst>
                <a:latin typeface="Times New Roman" panose="02020603050405020304" pitchFamily="18" charset="0"/>
              </a:rPr>
              <a:t>7</a:t>
            </a:r>
            <a:r>
              <a:rPr lang="zh-CN" altLang="en-US" sz="2800" b="1">
                <a:solidFill>
                  <a:srgbClr val="0033CC"/>
                </a:solidFill>
                <a:effectLst>
                  <a:outerShdw blurRad="38100" dist="38100" dir="2700000">
                    <a:srgbClr val="C0C0C0"/>
                  </a:outerShdw>
                </a:effectLst>
                <a:latin typeface="Times New Roman" panose="02020603050405020304" pitchFamily="18" charset="0"/>
              </a:rPr>
              <a:t>、</a:t>
            </a:r>
            <a:r>
              <a:rPr lang="en-US" altLang="zh-CN" sz="2800" b="1">
                <a:solidFill>
                  <a:srgbClr val="0033CC"/>
                </a:solidFill>
                <a:effectLst>
                  <a:outerShdw blurRad="38100" dist="38100" dir="2700000">
                    <a:srgbClr val="C0C0C0"/>
                  </a:outerShdw>
                </a:effectLst>
                <a:latin typeface="Times New Roman" panose="02020603050405020304" pitchFamily="18" charset="0"/>
              </a:rPr>
              <a:t>T</a:t>
            </a:r>
            <a:r>
              <a:rPr lang="en-US" altLang="zh-CN" sz="2800" b="1" baseline="-25000">
                <a:solidFill>
                  <a:srgbClr val="0033CC"/>
                </a:solidFill>
                <a:effectLst>
                  <a:outerShdw blurRad="38100" dist="38100" dir="2700000">
                    <a:srgbClr val="C0C0C0"/>
                  </a:outerShdw>
                </a:effectLst>
                <a:latin typeface="Times New Roman" panose="02020603050405020304" pitchFamily="18" charset="0"/>
              </a:rPr>
              <a:t>8</a:t>
            </a:r>
            <a:r>
              <a:rPr lang="en-US" altLang="zh-CN" sz="2800" b="1" baseline="-25000">
                <a:solidFill>
                  <a:srgbClr val="0033CC"/>
                </a:solidFill>
                <a:latin typeface="Times New Roman" panose="02020603050405020304" pitchFamily="18" charset="0"/>
              </a:rPr>
              <a:t> </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门控管</a:t>
            </a:r>
            <a:endParaRPr lang="zh-CN" altLang="en-US" sz="2800" b="1" dirty="0">
              <a:solidFill>
                <a:srgbClr val="0033CC"/>
              </a:solidFill>
              <a:latin typeface="Times New Roman" panose="02020603050405020304" pitchFamily="18" charset="0"/>
            </a:endParaRPr>
          </a:p>
          <a:p>
            <a:r>
              <a:rPr lang="zh-CN" altLang="en-US" sz="2800" b="1" dirty="0">
                <a:latin typeface="Times New Roman" panose="02020603050405020304" pitchFamily="18" charset="0"/>
              </a:rPr>
              <a:t>控制位线与数据线的连通</a:t>
            </a:r>
            <a:endParaRPr lang="zh-CN" altLang="en-US" sz="2800" b="1" dirty="0">
              <a:latin typeface="Times New Roman" panose="02020603050405020304" pitchFamily="18" charset="0"/>
            </a:endParaRPr>
          </a:p>
        </p:txBody>
      </p:sp>
      <p:sp>
        <p:nvSpPr>
          <p:cNvPr id="225380" name="文本框 225379"/>
          <p:cNvSpPr txBox="1"/>
          <p:nvPr/>
        </p:nvSpPr>
        <p:spPr>
          <a:xfrm>
            <a:off x="1325563" y="2162493"/>
            <a:ext cx="622300" cy="519112"/>
          </a:xfrm>
          <a:prstGeom prst="rect">
            <a:avLst/>
          </a:prstGeom>
          <a:noFill/>
          <a:ln w="9525">
            <a:noFill/>
          </a:ln>
        </p:spPr>
        <p:txBody>
          <a:bodyPr>
            <a:spAutoFit/>
          </a:bodyPr>
          <a:p>
            <a:r>
              <a:rPr lang="en-US" altLang="zh-CN" sz="2800" b="1">
                <a:solidFill>
                  <a:srgbClr val="0033CC"/>
                </a:solidFill>
                <a:effectLst>
                  <a:outerShdw blurRad="38100" dist="38100" dir="2700000">
                    <a:srgbClr val="C0C0C0"/>
                  </a:outerShdw>
                </a:effectLst>
                <a:latin typeface="Times New Roman" panose="02020603050405020304" pitchFamily="18" charset="0"/>
              </a:rPr>
              <a:t>0</a:t>
            </a:r>
            <a:endParaRPr lang="en-US" altLang="zh-CN" sz="2800" b="1">
              <a:latin typeface="Times New Roman" panose="02020603050405020304" pitchFamily="18" charset="0"/>
            </a:endParaRPr>
          </a:p>
        </p:txBody>
      </p:sp>
      <p:grpSp>
        <p:nvGrpSpPr>
          <p:cNvPr id="225381" name="组合 225380"/>
          <p:cNvGrpSpPr/>
          <p:nvPr/>
        </p:nvGrpSpPr>
        <p:grpSpPr>
          <a:xfrm>
            <a:off x="1158875" y="2113280"/>
            <a:ext cx="3513138" cy="561975"/>
            <a:chOff x="535" y="1170"/>
            <a:chExt cx="2213" cy="354"/>
          </a:xfrm>
        </p:grpSpPr>
        <p:sp>
          <p:nvSpPr>
            <p:cNvPr id="225382" name="文本框 225381"/>
            <p:cNvSpPr txBox="1"/>
            <p:nvPr/>
          </p:nvSpPr>
          <p:spPr>
            <a:xfrm>
              <a:off x="578" y="1194"/>
              <a:ext cx="228" cy="327"/>
            </a:xfrm>
            <a:prstGeom prst="rect">
              <a:avLst/>
            </a:prstGeom>
            <a:noFill/>
            <a:ln w="9525">
              <a:noFill/>
            </a:ln>
          </p:spPr>
          <p:txBody>
            <a:bodyPr wrap="none" anchor="t" anchorCtr="0">
              <a:spAutoFit/>
            </a:bodyPr>
            <a:p>
              <a:r>
                <a:rPr lang="en-US" altLang="zh-CN" sz="2800" b="1">
                  <a:solidFill>
                    <a:srgbClr val="0033CC"/>
                  </a:solidFill>
                  <a:effectLst>
                    <a:outerShdw blurRad="38100" dist="38100" dir="2700000">
                      <a:srgbClr val="C0C0C0"/>
                    </a:outerShdw>
                  </a:effectLst>
                  <a:latin typeface="Times New Roman" panose="02020603050405020304" pitchFamily="18" charset="0"/>
                </a:rPr>
                <a:t>0</a:t>
              </a:r>
              <a:endParaRPr lang="en-US" altLang="zh-CN" sz="2800" b="1">
                <a:solidFill>
                  <a:srgbClr val="0033CC"/>
                </a:solidFill>
                <a:effectLst>
                  <a:outerShdw blurRad="38100" dist="38100" dir="2700000">
                    <a:srgbClr val="C0C0C0"/>
                  </a:outerShdw>
                </a:effectLst>
                <a:latin typeface="Times New Roman" panose="02020603050405020304" pitchFamily="18" charset="0"/>
              </a:endParaRPr>
            </a:p>
          </p:txBody>
        </p:sp>
        <p:sp>
          <p:nvSpPr>
            <p:cNvPr id="225383" name="文本框 225382"/>
            <p:cNvSpPr txBox="1"/>
            <p:nvPr/>
          </p:nvSpPr>
          <p:spPr>
            <a:xfrm>
              <a:off x="590" y="1170"/>
              <a:ext cx="228" cy="327"/>
            </a:xfrm>
            <a:prstGeom prst="rect">
              <a:avLst/>
            </a:prstGeom>
            <a:solidFill>
              <a:schemeClr val="bg1"/>
            </a:solidFill>
            <a:ln w="9525">
              <a:noFill/>
            </a:ln>
          </p:spPr>
          <p:txBody>
            <a:bodyPr wrap="none" anchor="t" anchorCtr="0">
              <a:spAutoFit/>
            </a:bodyPr>
            <a:p>
              <a:r>
                <a:rPr lang="en-US" altLang="zh-CN" sz="2800" b="1">
                  <a:solidFill>
                    <a:srgbClr val="FF0066"/>
                  </a:solidFill>
                  <a:latin typeface="Times New Roman" panose="02020603050405020304" pitchFamily="18" charset="0"/>
                </a:rPr>
                <a:t>1</a:t>
              </a:r>
              <a:endParaRPr lang="en-US" altLang="zh-CN" sz="2800" b="1">
                <a:solidFill>
                  <a:srgbClr val="FF0066"/>
                </a:solidFill>
                <a:latin typeface="Times New Roman" panose="02020603050405020304" pitchFamily="18" charset="0"/>
              </a:endParaRPr>
            </a:p>
          </p:txBody>
        </p:sp>
        <p:sp>
          <p:nvSpPr>
            <p:cNvPr id="225384" name="直接连接符 225383"/>
            <p:cNvSpPr/>
            <p:nvPr/>
          </p:nvSpPr>
          <p:spPr>
            <a:xfrm>
              <a:off x="535" y="1524"/>
              <a:ext cx="2213" cy="0"/>
            </a:xfrm>
            <a:prstGeom prst="line">
              <a:avLst/>
            </a:prstGeom>
            <a:ln w="28575" cap="flat" cmpd="sng">
              <a:solidFill>
                <a:srgbClr val="FF0066"/>
              </a:solidFill>
              <a:prstDash val="solid"/>
              <a:headEnd type="none" w="med" len="med"/>
              <a:tailEnd type="none" w="med" len="med"/>
            </a:ln>
          </p:spPr>
        </p:sp>
      </p:grpSp>
      <p:sp>
        <p:nvSpPr>
          <p:cNvPr id="225385" name="文本框 225384"/>
          <p:cNvSpPr txBox="1"/>
          <p:nvPr/>
        </p:nvSpPr>
        <p:spPr>
          <a:xfrm>
            <a:off x="1931988" y="2741930"/>
            <a:ext cx="2035175" cy="946150"/>
          </a:xfrm>
          <a:prstGeom prst="rect">
            <a:avLst/>
          </a:prstGeom>
          <a:noFill/>
          <a:ln w="9525">
            <a:noFill/>
          </a:ln>
        </p:spPr>
        <p:txBody>
          <a:bodyPr>
            <a:spAutoFit/>
          </a:bodyPr>
          <a:p>
            <a:r>
              <a:rPr lang="en-US" altLang="zh-CN" sz="2800" b="1">
                <a:solidFill>
                  <a:srgbClr val="0033CC"/>
                </a:solidFill>
                <a:latin typeface="Times New Roman" panose="02020603050405020304" pitchFamily="18" charset="0"/>
              </a:rPr>
              <a:t>MOS</a:t>
            </a:r>
            <a:r>
              <a:rPr lang="zh-CN" altLang="en-US" sz="2800" b="1" dirty="0">
                <a:solidFill>
                  <a:srgbClr val="0033CC"/>
                </a:solidFill>
                <a:latin typeface="Times New Roman" panose="02020603050405020304" pitchFamily="18" charset="0"/>
              </a:rPr>
              <a:t>管为</a:t>
            </a:r>
            <a:endParaRPr lang="zh-CN" altLang="en-US" sz="2800" b="1" dirty="0">
              <a:solidFill>
                <a:srgbClr val="0033CC"/>
              </a:solidFill>
              <a:latin typeface="Times New Roman" panose="02020603050405020304" pitchFamily="18" charset="0"/>
            </a:endParaRPr>
          </a:p>
          <a:p>
            <a:r>
              <a:rPr lang="zh-CN" altLang="en-US" sz="2800" b="1" dirty="0">
                <a:solidFill>
                  <a:srgbClr val="0033CC"/>
                </a:solidFill>
                <a:latin typeface="Times New Roman" panose="02020603050405020304" pitchFamily="18" charset="0"/>
              </a:rPr>
              <a:t>简化画法</a:t>
            </a:r>
            <a:endParaRPr lang="zh-CN" altLang="en-US" sz="2800" b="1">
              <a:solidFill>
                <a:srgbClr val="0033CC"/>
              </a:solidFill>
              <a:latin typeface="Times New Roman" panose="02020603050405020304" pitchFamily="18" charset="0"/>
            </a:endParaRPr>
          </a:p>
        </p:txBody>
      </p:sp>
      <p:grpSp>
        <p:nvGrpSpPr>
          <p:cNvPr id="225386" name="组合 225385"/>
          <p:cNvGrpSpPr/>
          <p:nvPr/>
        </p:nvGrpSpPr>
        <p:grpSpPr>
          <a:xfrm>
            <a:off x="928688" y="4218305"/>
            <a:ext cx="4124325" cy="2047875"/>
            <a:chOff x="2160" y="384"/>
            <a:chExt cx="2622" cy="1320"/>
          </a:xfrm>
        </p:grpSpPr>
        <p:sp>
          <p:nvSpPr>
            <p:cNvPr id="225387" name="任意多边形 225386"/>
            <p:cNvSpPr/>
            <p:nvPr/>
          </p:nvSpPr>
          <p:spPr>
            <a:xfrm>
              <a:off x="3702" y="384"/>
              <a:ext cx="1056" cy="1158"/>
            </a:xfrm>
            <a:custGeom>
              <a:avLst/>
              <a:gdLst/>
              <a:ahLst/>
              <a:cxnLst/>
              <a:pathLst>
                <a:path w="1056" h="1158">
                  <a:moveTo>
                    <a:pt x="0" y="6"/>
                  </a:moveTo>
                  <a:lnTo>
                    <a:pt x="762" y="0"/>
                  </a:lnTo>
                  <a:lnTo>
                    <a:pt x="768" y="1152"/>
                  </a:lnTo>
                  <a:lnTo>
                    <a:pt x="1056" y="1158"/>
                  </a:lnTo>
                </a:path>
              </a:pathLst>
            </a:custGeom>
            <a:noFill/>
            <a:ln w="76200" cap="flat" cmpd="sng">
              <a:solidFill>
                <a:srgbClr val="FF0066">
                  <a:alpha val="100000"/>
                </a:srgbClr>
              </a:solidFill>
              <a:prstDash val="solid"/>
              <a:headEnd type="none" w="med" len="med"/>
              <a:tailEnd type="stealth" w="med" len="med"/>
            </a:ln>
          </p:spPr>
          <p:txBody>
            <a:bodyPr/>
            <a:p>
              <a:endParaRPr lang="zh-CN" altLang="en-US"/>
            </a:p>
          </p:txBody>
        </p:sp>
        <p:sp>
          <p:nvSpPr>
            <p:cNvPr id="225388" name="任意多边形 225387"/>
            <p:cNvSpPr/>
            <p:nvPr/>
          </p:nvSpPr>
          <p:spPr>
            <a:xfrm>
              <a:off x="2160" y="384"/>
              <a:ext cx="2622" cy="1320"/>
            </a:xfrm>
            <a:custGeom>
              <a:avLst/>
              <a:gdLst/>
              <a:ahLst/>
              <a:cxnLst/>
              <a:pathLst>
                <a:path w="2622" h="1320">
                  <a:moveTo>
                    <a:pt x="768" y="0"/>
                  </a:moveTo>
                  <a:lnTo>
                    <a:pt x="0" y="0"/>
                  </a:lnTo>
                  <a:lnTo>
                    <a:pt x="0" y="1312"/>
                  </a:lnTo>
                  <a:lnTo>
                    <a:pt x="2622" y="1320"/>
                  </a:lnTo>
                </a:path>
              </a:pathLst>
            </a:custGeom>
            <a:noFill/>
            <a:ln w="76200" cap="flat" cmpd="sng">
              <a:solidFill>
                <a:srgbClr val="FF0066">
                  <a:alpha val="100000"/>
                </a:srgbClr>
              </a:solidFill>
              <a:prstDash val="solid"/>
              <a:headEnd type="none" w="med" len="med"/>
              <a:tailEnd type="stealth" w="med" len="med"/>
            </a:ln>
          </p:spPr>
          <p:txBody>
            <a:bodyPr/>
            <a:p>
              <a:endParaRPr lang="zh-CN" altLang="en-US"/>
            </a:p>
          </p:txBody>
        </p:sp>
      </p:grpSp>
      <p:grpSp>
        <p:nvGrpSpPr>
          <p:cNvPr id="225389" name="组合 225388"/>
          <p:cNvGrpSpPr/>
          <p:nvPr/>
        </p:nvGrpSpPr>
        <p:grpSpPr>
          <a:xfrm>
            <a:off x="928688" y="4199255"/>
            <a:ext cx="4119562" cy="2071688"/>
            <a:chOff x="432" y="1776"/>
            <a:chExt cx="2613" cy="1305"/>
          </a:xfrm>
        </p:grpSpPr>
        <p:sp>
          <p:nvSpPr>
            <p:cNvPr id="225390" name="任意多边形 225389"/>
            <p:cNvSpPr/>
            <p:nvPr/>
          </p:nvSpPr>
          <p:spPr>
            <a:xfrm>
              <a:off x="1980" y="1782"/>
              <a:ext cx="1056" cy="1152"/>
            </a:xfrm>
            <a:custGeom>
              <a:avLst/>
              <a:gdLst/>
              <a:ahLst/>
              <a:cxnLst/>
              <a:pathLst>
                <a:path w="1056" h="1152">
                  <a:moveTo>
                    <a:pt x="0" y="0"/>
                  </a:moveTo>
                  <a:lnTo>
                    <a:pt x="759" y="3"/>
                  </a:lnTo>
                  <a:lnTo>
                    <a:pt x="759" y="1152"/>
                  </a:lnTo>
                  <a:lnTo>
                    <a:pt x="1056" y="1152"/>
                  </a:lnTo>
                </a:path>
              </a:pathLst>
            </a:custGeom>
            <a:noFill/>
            <a:ln w="76200" cap="flat" cmpd="sng">
              <a:solidFill>
                <a:srgbClr val="0033CC">
                  <a:alpha val="100000"/>
                </a:srgbClr>
              </a:solidFill>
              <a:prstDash val="solid"/>
              <a:headEnd type="stealth" w="med" len="med"/>
              <a:tailEnd type="none" w="med" len="med"/>
            </a:ln>
          </p:spPr>
          <p:txBody>
            <a:bodyPr/>
            <a:p>
              <a:endParaRPr lang="zh-CN" altLang="en-US"/>
            </a:p>
          </p:txBody>
        </p:sp>
        <p:sp>
          <p:nvSpPr>
            <p:cNvPr id="225391" name="任意多边形 225390"/>
            <p:cNvSpPr/>
            <p:nvPr/>
          </p:nvSpPr>
          <p:spPr>
            <a:xfrm>
              <a:off x="432" y="1776"/>
              <a:ext cx="2613" cy="1305"/>
            </a:xfrm>
            <a:custGeom>
              <a:avLst/>
              <a:gdLst/>
              <a:ahLst/>
              <a:cxnLst/>
              <a:pathLst>
                <a:path w="2613" h="1305">
                  <a:moveTo>
                    <a:pt x="780" y="3"/>
                  </a:moveTo>
                  <a:lnTo>
                    <a:pt x="0" y="0"/>
                  </a:lnTo>
                  <a:lnTo>
                    <a:pt x="0" y="1305"/>
                  </a:lnTo>
                  <a:lnTo>
                    <a:pt x="2613" y="1302"/>
                  </a:lnTo>
                </a:path>
              </a:pathLst>
            </a:custGeom>
            <a:noFill/>
            <a:ln w="76200" cap="flat" cmpd="sng">
              <a:solidFill>
                <a:srgbClr val="0033CC">
                  <a:alpha val="100000"/>
                </a:srgbClr>
              </a:solidFill>
              <a:prstDash val="solid"/>
              <a:headEnd type="stealth" w="med" len="med"/>
              <a:tailEnd type="none" w="med" len="med"/>
            </a:ln>
          </p:spPr>
          <p:txBody>
            <a:bodyPr/>
            <a:p>
              <a:endParaRPr lang="zh-CN" altLang="en-US"/>
            </a:p>
          </p:txBody>
        </p:sp>
      </p:grpSp>
      <p:sp>
        <p:nvSpPr>
          <p:cNvPr id="10" name="页脚占位符 4"/>
          <p:cNvSpPr txBox="1">
            <a:spLocks noGrp="1"/>
          </p:cNvSpPr>
          <p:nvPr>
            <p:ph type="ftr" sz="quarter" idx="11"/>
            <p:custDataLst>
              <p:tags r:id="rId1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283">
                                            <p:txEl>
                                              <p:charRg st="0" end="12"/>
                                            </p:txEl>
                                          </p:spTgt>
                                        </p:tgtEl>
                                        <p:attrNameLst>
                                          <p:attrName>style.visibility</p:attrName>
                                        </p:attrNameLst>
                                      </p:cBhvr>
                                      <p:to>
                                        <p:strVal val="visible"/>
                                      </p:to>
                                    </p:set>
                                    <p:animEffect transition="in" filter="wipe(left)">
                                      <p:cBhvr>
                                        <p:cTn id="7" dur="500"/>
                                        <p:tgtEl>
                                          <p:spTgt spid="225283">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284">
                                            <p:txEl>
                                              <p:charRg st="0" end="8"/>
                                            </p:txEl>
                                          </p:spTgt>
                                        </p:tgtEl>
                                        <p:attrNameLst>
                                          <p:attrName>style.visibility</p:attrName>
                                        </p:attrNameLst>
                                      </p:cBhvr>
                                      <p:to>
                                        <p:strVal val="visible"/>
                                      </p:to>
                                    </p:set>
                                    <p:animEffect transition="in" filter="wipe(left)">
                                      <p:cBhvr>
                                        <p:cTn id="12" dur="500"/>
                                        <p:tgtEl>
                                          <p:spTgt spid="225284">
                                            <p:txEl>
                                              <p:charRg st="0" end="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225285"/>
                                        </p:tgtEl>
                                        <p:attrNameLst>
                                          <p:attrName>style.visibility</p:attrName>
                                        </p:attrNameLst>
                                      </p:cBhvr>
                                      <p:to>
                                        <p:strVal val="visible"/>
                                      </p:to>
                                    </p:set>
                                    <p:animEffect transition="in" filter="box(out)">
                                      <p:cBhvr>
                                        <p:cTn id="17" dur="500"/>
                                        <p:tgtEl>
                                          <p:spTgt spid="22528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385"/>
                                        </p:tgtEl>
                                        <p:attrNameLst>
                                          <p:attrName>style.visibility</p:attrName>
                                        </p:attrNameLst>
                                      </p:cBhvr>
                                      <p:to>
                                        <p:strVal val="visible"/>
                                      </p:to>
                                    </p:set>
                                    <p:animEffect transition="in" filter="wipe(left)">
                                      <p:cBhvr>
                                        <p:cTn id="22" dur="500"/>
                                        <p:tgtEl>
                                          <p:spTgt spid="225385"/>
                                        </p:tgtEl>
                                      </p:cBhvr>
                                    </p:animEffect>
                                  </p:childTnLst>
                                  <p:subTnLst>
                                    <p:set>
                                      <p:cBhvr override="childStyle">
                                        <p:cTn dur="1" fill="hold" display="0" masterRel="nextClick" afterEffect="1"/>
                                        <p:tgtEl>
                                          <p:spTgt spid="225385"/>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345">
                                            <p:txEl>
                                              <p:charRg st="0" end="12"/>
                                            </p:txEl>
                                          </p:spTgt>
                                        </p:tgtEl>
                                        <p:attrNameLst>
                                          <p:attrName>style.visibility</p:attrName>
                                        </p:attrNameLst>
                                      </p:cBhvr>
                                      <p:to>
                                        <p:strVal val="visible"/>
                                      </p:to>
                                    </p:set>
                                    <p:animEffect transition="in" filter="wipe(left)">
                                      <p:cBhvr>
                                        <p:cTn id="27" dur="500"/>
                                        <p:tgtEl>
                                          <p:spTgt spid="225345">
                                            <p:txEl>
                                              <p:charRg st="0"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5345">
                                            <p:txEl>
                                              <p:charRg st="12" end="24"/>
                                            </p:txEl>
                                          </p:spTgt>
                                        </p:tgtEl>
                                        <p:attrNameLst>
                                          <p:attrName>style.visibility</p:attrName>
                                        </p:attrNameLst>
                                      </p:cBhvr>
                                      <p:to>
                                        <p:strVal val="visible"/>
                                      </p:to>
                                    </p:set>
                                    <p:animEffect transition="in" filter="wipe(left)">
                                      <p:cBhvr>
                                        <p:cTn id="32" dur="500"/>
                                        <p:tgtEl>
                                          <p:spTgt spid="225345">
                                            <p:txEl>
                                              <p:charRg st="12" end="2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25380"/>
                                        </p:tgtEl>
                                        <p:attrNameLst>
                                          <p:attrName>style.visibility</p:attrName>
                                        </p:attrNameLst>
                                      </p:cBhvr>
                                      <p:to>
                                        <p:strVal val="visible"/>
                                      </p:to>
                                    </p:set>
                                    <p:anim calcmode="lin" valueType="num">
                                      <p:cBhvr additive="base">
                                        <p:cTn id="37" dur="500" fill="hold"/>
                                        <p:tgtEl>
                                          <p:spTgt spid="225380"/>
                                        </p:tgtEl>
                                        <p:attrNameLst>
                                          <p:attrName>ppt_x</p:attrName>
                                        </p:attrNameLst>
                                      </p:cBhvr>
                                      <p:tavLst>
                                        <p:tav tm="0">
                                          <p:val>
                                            <p:strVal val="0-#ppt_w/2"/>
                                          </p:val>
                                        </p:tav>
                                        <p:tav tm="100000">
                                          <p:val>
                                            <p:strVal val="#ppt_x"/>
                                          </p:val>
                                        </p:tav>
                                      </p:tavLst>
                                    </p:anim>
                                    <p:anim calcmode="lin" valueType="num">
                                      <p:cBhvr additive="base">
                                        <p:cTn id="38" dur="500" fill="hold"/>
                                        <p:tgtEl>
                                          <p:spTgt spid="225380"/>
                                        </p:tgtEl>
                                        <p:attrNameLst>
                                          <p:attrName>ppt_y</p:attrName>
                                        </p:attrNameLst>
                                      </p:cBhvr>
                                      <p:tavLst>
                                        <p:tav tm="0">
                                          <p:val>
                                            <p:strVal val="#ppt_y"/>
                                          </p:val>
                                        </p:tav>
                                        <p:tav tm="100000">
                                          <p:val>
                                            <p:strVal val="#ppt_y"/>
                                          </p:val>
                                        </p:tav>
                                      </p:tavLst>
                                    </p:anim>
                                  </p:childTnLst>
                                </p:cTn>
                              </p:par>
                            </p:childTnLst>
                          </p:cTn>
                        </p:par>
                        <p:par>
                          <p:cTn id="39" fill="hold">
                            <p:stCondLst>
                              <p:cond delay="500"/>
                            </p:stCondLst>
                            <p:childTnLst>
                              <p:par>
                                <p:cTn id="40" presetID="17" presetClass="entr" presetSubtype="10" fill="hold" nodeType="afterEffect">
                                  <p:stCondLst>
                                    <p:cond delay="0"/>
                                  </p:stCondLst>
                                  <p:childTnLst>
                                    <p:set>
                                      <p:cBhvr>
                                        <p:cTn id="41" dur="1" fill="hold">
                                          <p:stCondLst>
                                            <p:cond delay="0"/>
                                          </p:stCondLst>
                                        </p:cTn>
                                        <p:tgtEl>
                                          <p:spTgt spid="225346"/>
                                        </p:tgtEl>
                                        <p:attrNameLst>
                                          <p:attrName>style.visibility</p:attrName>
                                        </p:attrNameLst>
                                      </p:cBhvr>
                                      <p:to>
                                        <p:strVal val="visible"/>
                                      </p:to>
                                    </p:set>
                                    <p:anim calcmode="lin" valueType="num">
                                      <p:cBhvr>
                                        <p:cTn id="42" dur="500" fill="hold"/>
                                        <p:tgtEl>
                                          <p:spTgt spid="225346"/>
                                        </p:tgtEl>
                                        <p:attrNameLst>
                                          <p:attrName>ppt_w</p:attrName>
                                        </p:attrNameLst>
                                      </p:cBhvr>
                                      <p:tavLst>
                                        <p:tav tm="0">
                                          <p:val>
                                            <p:fltVal val="0.000000"/>
                                          </p:val>
                                        </p:tav>
                                        <p:tav tm="100000">
                                          <p:val>
                                            <p:strVal val="#ppt_w"/>
                                          </p:val>
                                        </p:tav>
                                      </p:tavLst>
                                    </p:anim>
                                    <p:anim calcmode="lin" valueType="num">
                                      <p:cBhvr>
                                        <p:cTn id="43" dur="500" fill="hold"/>
                                        <p:tgtEl>
                                          <p:spTgt spid="225346"/>
                                        </p:tgtEl>
                                        <p:attrNameLst>
                                          <p:attrName>ppt_h</p:attrName>
                                        </p:attrNameLst>
                                      </p:cBhvr>
                                      <p:tavLst>
                                        <p:tav tm="0">
                                          <p:val>
                                            <p:strVal val="#ppt_h"/>
                                          </p:val>
                                        </p:tav>
                                        <p:tav tm="100000">
                                          <p:val>
                                            <p:strVal val="#ppt_h"/>
                                          </p:val>
                                        </p:tav>
                                      </p:tavLst>
                                    </p:anim>
                                  </p:childTnLst>
                                </p:cTn>
                              </p:par>
                            </p:childTnLst>
                          </p:cTn>
                        </p:par>
                        <p:par>
                          <p:cTn id="44" fill="hold">
                            <p:stCondLst>
                              <p:cond delay="1000"/>
                            </p:stCondLst>
                            <p:childTnLst>
                              <p:par>
                                <p:cTn id="45" presetID="17" presetClass="entr" presetSubtype="10" fill="hold" nodeType="afterEffect">
                                  <p:stCondLst>
                                    <p:cond delay="0"/>
                                  </p:stCondLst>
                                  <p:childTnLst>
                                    <p:set>
                                      <p:cBhvr>
                                        <p:cTn id="46" dur="1" fill="hold">
                                          <p:stCondLst>
                                            <p:cond delay="0"/>
                                          </p:stCondLst>
                                        </p:cTn>
                                        <p:tgtEl>
                                          <p:spTgt spid="225349"/>
                                        </p:tgtEl>
                                        <p:attrNameLst>
                                          <p:attrName>style.visibility</p:attrName>
                                        </p:attrNameLst>
                                      </p:cBhvr>
                                      <p:to>
                                        <p:strVal val="visible"/>
                                      </p:to>
                                    </p:set>
                                    <p:anim calcmode="lin" valueType="num">
                                      <p:cBhvr>
                                        <p:cTn id="47" dur="500" fill="hold"/>
                                        <p:tgtEl>
                                          <p:spTgt spid="225349"/>
                                        </p:tgtEl>
                                        <p:attrNameLst>
                                          <p:attrName>ppt_w</p:attrName>
                                        </p:attrNameLst>
                                      </p:cBhvr>
                                      <p:tavLst>
                                        <p:tav tm="0">
                                          <p:val>
                                            <p:fltVal val="0.000000"/>
                                          </p:val>
                                        </p:tav>
                                        <p:tav tm="100000">
                                          <p:val>
                                            <p:strVal val="#ppt_w"/>
                                          </p:val>
                                        </p:tav>
                                      </p:tavLst>
                                    </p:anim>
                                    <p:anim calcmode="lin" valueType="num">
                                      <p:cBhvr>
                                        <p:cTn id="48" dur="500" fill="hold"/>
                                        <p:tgtEl>
                                          <p:spTgt spid="225349"/>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225349"/>
                                        </p:tgtEl>
                                        <p:attrNameLst>
                                          <p:attrName>style.visibility</p:attrName>
                                        </p:attrNameLst>
                                      </p:cBhvr>
                                      <p:to>
                                        <p:strVal val="hidden"/>
                                      </p:to>
                                    </p:set>
                                  </p:sub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25381"/>
                                        </p:tgtEl>
                                        <p:attrNameLst>
                                          <p:attrName>style.visibility</p:attrName>
                                        </p:attrNameLst>
                                      </p:cBhvr>
                                      <p:to>
                                        <p:strVal val="visible"/>
                                      </p:to>
                                    </p:set>
                                    <p:animEffect transition="in" filter="wipe(left)">
                                      <p:cBhvr>
                                        <p:cTn id="53" dur="500"/>
                                        <p:tgtEl>
                                          <p:spTgt spid="225381"/>
                                        </p:tgtEl>
                                      </p:cBhvr>
                                    </p:animEffect>
                                  </p:childTnLst>
                                </p:cTn>
                              </p:par>
                            </p:childTnLst>
                          </p:cTn>
                        </p:par>
                        <p:par>
                          <p:cTn id="54" fill="hold">
                            <p:stCondLst>
                              <p:cond delay="500"/>
                            </p:stCondLst>
                            <p:childTnLst>
                              <p:par>
                                <p:cTn id="55" presetID="12" presetClass="entr" presetSubtype="1" fill="hold" nodeType="afterEffect">
                                  <p:stCondLst>
                                    <p:cond delay="0"/>
                                  </p:stCondLst>
                                  <p:childTnLst>
                                    <p:set>
                                      <p:cBhvr>
                                        <p:cTn id="56" dur="1" fill="hold">
                                          <p:stCondLst>
                                            <p:cond delay="0"/>
                                          </p:stCondLst>
                                        </p:cTn>
                                        <p:tgtEl>
                                          <p:spTgt spid="225352"/>
                                        </p:tgtEl>
                                        <p:attrNameLst>
                                          <p:attrName>style.visibility</p:attrName>
                                        </p:attrNameLst>
                                      </p:cBhvr>
                                      <p:to>
                                        <p:strVal val="visible"/>
                                      </p:to>
                                    </p:set>
                                    <p:animEffect transition="in" filter="slide(fromTop)">
                                      <p:cBhvr>
                                        <p:cTn id="57" dur="500"/>
                                        <p:tgtEl>
                                          <p:spTgt spid="22535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25379">
                                            <p:txEl>
                                              <p:charRg st="0" end="12"/>
                                            </p:txEl>
                                          </p:spTgt>
                                        </p:tgtEl>
                                        <p:attrNameLst>
                                          <p:attrName>style.visibility</p:attrName>
                                        </p:attrNameLst>
                                      </p:cBhvr>
                                      <p:to>
                                        <p:strVal val="visible"/>
                                      </p:to>
                                    </p:set>
                                    <p:animEffect transition="in" filter="wipe(left)">
                                      <p:cBhvr>
                                        <p:cTn id="62" dur="500"/>
                                        <p:tgtEl>
                                          <p:spTgt spid="225379">
                                            <p:txEl>
                                              <p:charRg st="0" end="1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25379">
                                            <p:txEl>
                                              <p:charRg st="12" end="24"/>
                                            </p:txEl>
                                          </p:spTgt>
                                        </p:tgtEl>
                                        <p:attrNameLst>
                                          <p:attrName>style.visibility</p:attrName>
                                        </p:attrNameLst>
                                      </p:cBhvr>
                                      <p:to>
                                        <p:strVal val="visible"/>
                                      </p:to>
                                    </p:set>
                                    <p:animEffect transition="in" filter="wipe(left)">
                                      <p:cBhvr>
                                        <p:cTn id="67" dur="500"/>
                                        <p:tgtEl>
                                          <p:spTgt spid="225379">
                                            <p:txEl>
                                              <p:charRg st="12" end="2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25355"/>
                                        </p:tgtEl>
                                        <p:attrNameLst>
                                          <p:attrName>style.visibility</p:attrName>
                                        </p:attrNameLst>
                                      </p:cBhvr>
                                      <p:to>
                                        <p:strVal val="visible"/>
                                      </p:to>
                                    </p:set>
                                    <p:anim calcmode="lin" valueType="num">
                                      <p:cBhvr additive="base">
                                        <p:cTn id="72" dur="500" fill="hold"/>
                                        <p:tgtEl>
                                          <p:spTgt spid="225355"/>
                                        </p:tgtEl>
                                        <p:attrNameLst>
                                          <p:attrName>ppt_x</p:attrName>
                                        </p:attrNameLst>
                                      </p:cBhvr>
                                      <p:tavLst>
                                        <p:tav tm="0">
                                          <p:val>
                                            <p:strVal val="#ppt_x"/>
                                          </p:val>
                                        </p:tav>
                                        <p:tav tm="100000">
                                          <p:val>
                                            <p:strVal val="#ppt_x"/>
                                          </p:val>
                                        </p:tav>
                                      </p:tavLst>
                                    </p:anim>
                                    <p:anim calcmode="lin" valueType="num">
                                      <p:cBhvr additive="base">
                                        <p:cTn id="73" dur="500" fill="hold"/>
                                        <p:tgtEl>
                                          <p:spTgt spid="225355"/>
                                        </p:tgtEl>
                                        <p:attrNameLst>
                                          <p:attrName>ppt_y</p:attrName>
                                        </p:attrNameLst>
                                      </p:cBhvr>
                                      <p:tavLst>
                                        <p:tav tm="0">
                                          <p:val>
                                            <p:strVal val="1+#ppt_h/2"/>
                                          </p:val>
                                        </p:tav>
                                        <p:tav tm="100000">
                                          <p:val>
                                            <p:strVal val="#ppt_y"/>
                                          </p:val>
                                        </p:tav>
                                      </p:tavLst>
                                    </p:anim>
                                  </p:childTnLst>
                                </p:cTn>
                              </p:par>
                            </p:childTnLst>
                          </p:cTn>
                        </p:par>
                        <p:par>
                          <p:cTn id="74" fill="hold">
                            <p:stCondLst>
                              <p:cond delay="500"/>
                            </p:stCondLst>
                            <p:childTnLst>
                              <p:par>
                                <p:cTn id="75" presetID="17" presetClass="entr" presetSubtype="10" fill="hold" nodeType="afterEffect">
                                  <p:stCondLst>
                                    <p:cond delay="0"/>
                                  </p:stCondLst>
                                  <p:childTnLst>
                                    <p:set>
                                      <p:cBhvr>
                                        <p:cTn id="76" dur="1" fill="hold">
                                          <p:stCondLst>
                                            <p:cond delay="0"/>
                                          </p:stCondLst>
                                        </p:cTn>
                                        <p:tgtEl>
                                          <p:spTgt spid="225356"/>
                                        </p:tgtEl>
                                        <p:attrNameLst>
                                          <p:attrName>style.visibility</p:attrName>
                                        </p:attrNameLst>
                                      </p:cBhvr>
                                      <p:to>
                                        <p:strVal val="visible"/>
                                      </p:to>
                                    </p:set>
                                    <p:anim calcmode="lin" valueType="num">
                                      <p:cBhvr>
                                        <p:cTn id="77" dur="500" fill="hold"/>
                                        <p:tgtEl>
                                          <p:spTgt spid="225356"/>
                                        </p:tgtEl>
                                        <p:attrNameLst>
                                          <p:attrName>ppt_w</p:attrName>
                                        </p:attrNameLst>
                                      </p:cBhvr>
                                      <p:tavLst>
                                        <p:tav tm="0">
                                          <p:val>
                                            <p:fltVal val="0.000000"/>
                                          </p:val>
                                        </p:tav>
                                        <p:tav tm="100000">
                                          <p:val>
                                            <p:strVal val="#ppt_w"/>
                                          </p:val>
                                        </p:tav>
                                      </p:tavLst>
                                    </p:anim>
                                    <p:anim calcmode="lin" valueType="num">
                                      <p:cBhvr>
                                        <p:cTn id="78" dur="500" fill="hold"/>
                                        <p:tgtEl>
                                          <p:spTgt spid="225356"/>
                                        </p:tgtEl>
                                        <p:attrNameLst>
                                          <p:attrName>ppt_h</p:attrName>
                                        </p:attrNameLst>
                                      </p:cBhvr>
                                      <p:tavLst>
                                        <p:tav tm="0">
                                          <p:val>
                                            <p:strVal val="#ppt_h"/>
                                          </p:val>
                                        </p:tav>
                                        <p:tav tm="100000">
                                          <p:val>
                                            <p:strVal val="#ppt_h"/>
                                          </p:val>
                                        </p:tav>
                                      </p:tavLst>
                                    </p:anim>
                                  </p:childTnLst>
                                </p:cTn>
                              </p:par>
                            </p:childTnLst>
                          </p:cTn>
                        </p:par>
                        <p:par>
                          <p:cTn id="79" fill="hold">
                            <p:stCondLst>
                              <p:cond delay="1000"/>
                            </p:stCondLst>
                            <p:childTnLst>
                              <p:par>
                                <p:cTn id="80" presetID="17" presetClass="entr" presetSubtype="10" fill="hold" nodeType="afterEffect">
                                  <p:stCondLst>
                                    <p:cond delay="0"/>
                                  </p:stCondLst>
                                  <p:childTnLst>
                                    <p:set>
                                      <p:cBhvr>
                                        <p:cTn id="81" dur="1" fill="hold">
                                          <p:stCondLst>
                                            <p:cond delay="0"/>
                                          </p:stCondLst>
                                        </p:cTn>
                                        <p:tgtEl>
                                          <p:spTgt spid="225359"/>
                                        </p:tgtEl>
                                        <p:attrNameLst>
                                          <p:attrName>style.visibility</p:attrName>
                                        </p:attrNameLst>
                                      </p:cBhvr>
                                      <p:to>
                                        <p:strVal val="visible"/>
                                      </p:to>
                                    </p:set>
                                    <p:anim calcmode="lin" valueType="num">
                                      <p:cBhvr>
                                        <p:cTn id="82" dur="500" fill="hold"/>
                                        <p:tgtEl>
                                          <p:spTgt spid="225359"/>
                                        </p:tgtEl>
                                        <p:attrNameLst>
                                          <p:attrName>ppt_w</p:attrName>
                                        </p:attrNameLst>
                                      </p:cBhvr>
                                      <p:tavLst>
                                        <p:tav tm="0">
                                          <p:val>
                                            <p:fltVal val="0.000000"/>
                                          </p:val>
                                        </p:tav>
                                        <p:tav tm="100000">
                                          <p:val>
                                            <p:strVal val="#ppt_w"/>
                                          </p:val>
                                        </p:tav>
                                      </p:tavLst>
                                    </p:anim>
                                    <p:anim calcmode="lin" valueType="num">
                                      <p:cBhvr>
                                        <p:cTn id="83" dur="500" fill="hold"/>
                                        <p:tgtEl>
                                          <p:spTgt spid="225359"/>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225359"/>
                                        </p:tgtEl>
                                        <p:attrNameLst>
                                          <p:attrName>style.visibility</p:attrName>
                                        </p:attrNameLst>
                                      </p:cBhvr>
                                      <p:to>
                                        <p:strVal val="hidden"/>
                                      </p:to>
                                    </p:set>
                                  </p:subTnLst>
                                </p:cTn>
                              </p:par>
                            </p:childTnLst>
                          </p:cTn>
                        </p:par>
                      </p:childTnLst>
                    </p:cTn>
                  </p:par>
                  <p:par>
                    <p:cTn id="84" fill="hold">
                      <p:stCondLst>
                        <p:cond delay="indefinite"/>
                      </p:stCondLst>
                      <p:childTnLst>
                        <p:par>
                          <p:cTn id="85" fill="hold">
                            <p:stCondLst>
                              <p:cond delay="0"/>
                            </p:stCondLst>
                            <p:childTnLst>
                              <p:par>
                                <p:cTn id="86" presetID="12" presetClass="entr" presetSubtype="4" fill="hold" nodeType="clickEffect">
                                  <p:stCondLst>
                                    <p:cond delay="0"/>
                                  </p:stCondLst>
                                  <p:childTnLst>
                                    <p:set>
                                      <p:cBhvr>
                                        <p:cTn id="87" dur="1" fill="hold">
                                          <p:stCondLst>
                                            <p:cond delay="0"/>
                                          </p:stCondLst>
                                        </p:cTn>
                                        <p:tgtEl>
                                          <p:spTgt spid="225362"/>
                                        </p:tgtEl>
                                        <p:attrNameLst>
                                          <p:attrName>style.visibility</p:attrName>
                                        </p:attrNameLst>
                                      </p:cBhvr>
                                      <p:to>
                                        <p:strVal val="visible"/>
                                      </p:to>
                                    </p:set>
                                    <p:animEffect transition="in" filter="slide(fromBottom)">
                                      <p:cBhvr>
                                        <p:cTn id="88" dur="500"/>
                                        <p:tgtEl>
                                          <p:spTgt spid="225362"/>
                                        </p:tgtEl>
                                      </p:cBhvr>
                                    </p:animEffect>
                                  </p:childTnLst>
                                </p:cTn>
                              </p:par>
                            </p:childTnLst>
                          </p:cTn>
                        </p:par>
                        <p:par>
                          <p:cTn id="89" fill="hold">
                            <p:stCondLst>
                              <p:cond delay="500"/>
                            </p:stCondLst>
                            <p:childTnLst>
                              <p:par>
                                <p:cTn id="90" presetID="12" presetClass="entr" presetSubtype="4" fill="hold" nodeType="afterEffect">
                                  <p:stCondLst>
                                    <p:cond delay="0"/>
                                  </p:stCondLst>
                                  <p:childTnLst>
                                    <p:set>
                                      <p:cBhvr>
                                        <p:cTn id="91" dur="1" fill="hold">
                                          <p:stCondLst>
                                            <p:cond delay="0"/>
                                          </p:stCondLst>
                                        </p:cTn>
                                        <p:tgtEl>
                                          <p:spTgt spid="225370"/>
                                        </p:tgtEl>
                                        <p:attrNameLst>
                                          <p:attrName>style.visibility</p:attrName>
                                        </p:attrNameLst>
                                      </p:cBhvr>
                                      <p:to>
                                        <p:strVal val="visible"/>
                                      </p:to>
                                    </p:set>
                                    <p:animEffect transition="in" filter="slide(fromBottom)">
                                      <p:cBhvr>
                                        <p:cTn id="92" dur="500"/>
                                        <p:tgtEl>
                                          <p:spTgt spid="225370"/>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225373">
                                            <p:txEl>
                                              <p:charRg st="0" end="6"/>
                                            </p:txEl>
                                          </p:spTgt>
                                        </p:tgtEl>
                                        <p:attrNameLst>
                                          <p:attrName>style.visibility</p:attrName>
                                        </p:attrNameLst>
                                      </p:cBhvr>
                                      <p:to>
                                        <p:strVal val="visible"/>
                                      </p:to>
                                    </p:set>
                                    <p:animEffect transition="in" filter="wipe(left)">
                                      <p:cBhvr>
                                        <p:cTn id="97" dur="500"/>
                                        <p:tgtEl>
                                          <p:spTgt spid="225373">
                                            <p:txEl>
                                              <p:charRg st="0" end="6"/>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nodeType="clickEffect">
                                  <p:stCondLst>
                                    <p:cond delay="0"/>
                                  </p:stCondLst>
                                  <p:childTnLst>
                                    <p:set>
                                      <p:cBhvr>
                                        <p:cTn id="101" dur="1" fill="hold">
                                          <p:stCondLst>
                                            <p:cond delay="0"/>
                                          </p:stCondLst>
                                        </p:cTn>
                                        <p:tgtEl>
                                          <p:spTgt spid="225386"/>
                                        </p:tgtEl>
                                        <p:attrNameLst>
                                          <p:attrName>style.visibility</p:attrName>
                                        </p:attrNameLst>
                                      </p:cBhvr>
                                      <p:to>
                                        <p:strVal val="visible"/>
                                      </p:to>
                                    </p:set>
                                    <p:animEffect transition="in" filter="wipe(up)">
                                      <p:cBhvr>
                                        <p:cTn id="102" dur="500"/>
                                        <p:tgtEl>
                                          <p:spTgt spid="225386"/>
                                        </p:tgtEl>
                                      </p:cBhvr>
                                    </p:animEffect>
                                  </p:childTnLst>
                                  <p:subTnLst>
                                    <p:set>
                                      <p:cBhvr override="childStyle">
                                        <p:cTn dur="1" fill="hold" display="0" masterRel="nextClick" afterEffect="1"/>
                                        <p:tgtEl>
                                          <p:spTgt spid="225386"/>
                                        </p:tgtEl>
                                        <p:attrNameLst>
                                          <p:attrName>style.visibility</p:attrName>
                                        </p:attrNameLst>
                                      </p:cBhvr>
                                      <p:to>
                                        <p:strVal val="hidden"/>
                                      </p:to>
                                    </p:set>
                                  </p:sub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225374"/>
                                        </p:tgtEl>
                                        <p:attrNameLst>
                                          <p:attrName>style.visibility</p:attrName>
                                        </p:attrNameLst>
                                      </p:cBhvr>
                                      <p:to>
                                        <p:strVal val="visible"/>
                                      </p:to>
                                    </p:set>
                                    <p:animEffect transition="in" filter="wipe(left)">
                                      <p:cBhvr>
                                        <p:cTn id="107" dur="500"/>
                                        <p:tgtEl>
                                          <p:spTgt spid="225374"/>
                                        </p:tgtEl>
                                      </p:cBhvr>
                                    </p:animEffect>
                                  </p:childTnLst>
                                </p:cTn>
                              </p:par>
                            </p:childTnLst>
                          </p:cTn>
                        </p:par>
                        <p:par>
                          <p:cTn id="108" fill="hold">
                            <p:stCondLst>
                              <p:cond delay="500"/>
                            </p:stCondLst>
                            <p:childTnLst>
                              <p:par>
                                <p:cTn id="109" presetID="22" presetClass="entr" presetSubtype="8" fill="hold" nodeType="afterEffect">
                                  <p:stCondLst>
                                    <p:cond delay="0"/>
                                  </p:stCondLst>
                                  <p:childTnLst>
                                    <p:set>
                                      <p:cBhvr>
                                        <p:cTn id="110" dur="1" fill="hold">
                                          <p:stCondLst>
                                            <p:cond delay="0"/>
                                          </p:stCondLst>
                                        </p:cTn>
                                        <p:tgtEl>
                                          <p:spTgt spid="225375"/>
                                        </p:tgtEl>
                                        <p:attrNameLst>
                                          <p:attrName>style.visibility</p:attrName>
                                        </p:attrNameLst>
                                      </p:cBhvr>
                                      <p:to>
                                        <p:strVal val="visible"/>
                                      </p:to>
                                    </p:set>
                                    <p:animEffect transition="in" filter="wipe(left)">
                                      <p:cBhvr>
                                        <p:cTn id="111" dur="500"/>
                                        <p:tgtEl>
                                          <p:spTgt spid="225375"/>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225376">
                                            <p:txEl>
                                              <p:charRg st="0" end="6"/>
                                            </p:txEl>
                                          </p:spTgt>
                                        </p:tgtEl>
                                        <p:attrNameLst>
                                          <p:attrName>style.visibility</p:attrName>
                                        </p:attrNameLst>
                                      </p:cBhvr>
                                      <p:to>
                                        <p:strVal val="visible"/>
                                      </p:to>
                                    </p:set>
                                    <p:animEffect transition="in" filter="wipe(left)">
                                      <p:cBhvr>
                                        <p:cTn id="116" dur="500"/>
                                        <p:tgtEl>
                                          <p:spTgt spid="225376">
                                            <p:txEl>
                                              <p:charRg st="0" end="6"/>
                                            </p:txEl>
                                          </p:spTgt>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225389"/>
                                        </p:tgtEl>
                                        <p:attrNameLst>
                                          <p:attrName>style.visibility</p:attrName>
                                        </p:attrNameLst>
                                      </p:cBhvr>
                                      <p:to>
                                        <p:strVal val="visible"/>
                                      </p:to>
                                    </p:set>
                                    <p:animEffect transition="in" filter="wipe(down)">
                                      <p:cBhvr>
                                        <p:cTn id="121" dur="500"/>
                                        <p:tgtEl>
                                          <p:spTgt spid="225389"/>
                                        </p:tgtEl>
                                      </p:cBhvr>
                                    </p:animEffect>
                                  </p:childTnLst>
                                </p:cTn>
                              </p:par>
                            </p:childTnLst>
                          </p:cTn>
                        </p:par>
                        <p:par>
                          <p:cTn id="122" fill="hold">
                            <p:stCondLst>
                              <p:cond delay="500"/>
                            </p:stCondLst>
                            <p:childTnLst>
                              <p:par>
                                <p:cTn id="123" presetID="22" presetClass="entr" presetSubtype="8" fill="hold" nodeType="afterEffect">
                                  <p:stCondLst>
                                    <p:cond delay="0"/>
                                  </p:stCondLst>
                                  <p:childTnLst>
                                    <p:set>
                                      <p:cBhvr>
                                        <p:cTn id="124" dur="1" fill="hold">
                                          <p:stCondLst>
                                            <p:cond delay="0"/>
                                          </p:stCondLst>
                                        </p:cTn>
                                        <p:tgtEl>
                                          <p:spTgt spid="225377"/>
                                        </p:tgtEl>
                                        <p:attrNameLst>
                                          <p:attrName>style.visibility</p:attrName>
                                        </p:attrNameLst>
                                      </p:cBhvr>
                                      <p:to>
                                        <p:strVal val="visible"/>
                                      </p:to>
                                    </p:set>
                                    <p:animEffect transition="in" filter="wipe(left)">
                                      <p:cBhvr>
                                        <p:cTn id="125" dur="500"/>
                                        <p:tgtEl>
                                          <p:spTgt spid="225377"/>
                                        </p:tgtEl>
                                      </p:cBhvr>
                                    </p:animEffect>
                                  </p:childTnLst>
                                </p:cTn>
                              </p:par>
                            </p:childTnLst>
                          </p:cTn>
                        </p:par>
                        <p:par>
                          <p:cTn id="126" fill="hold">
                            <p:stCondLst>
                              <p:cond delay="1000"/>
                            </p:stCondLst>
                            <p:childTnLst>
                              <p:par>
                                <p:cTn id="127" presetID="22" presetClass="entr" presetSubtype="8" fill="hold" nodeType="afterEffect">
                                  <p:stCondLst>
                                    <p:cond delay="0"/>
                                  </p:stCondLst>
                                  <p:childTnLst>
                                    <p:set>
                                      <p:cBhvr>
                                        <p:cTn id="128" dur="1" fill="hold">
                                          <p:stCondLst>
                                            <p:cond delay="0"/>
                                          </p:stCondLst>
                                        </p:cTn>
                                        <p:tgtEl>
                                          <p:spTgt spid="225378"/>
                                        </p:tgtEl>
                                        <p:attrNameLst>
                                          <p:attrName>style.visibility</p:attrName>
                                        </p:attrNameLst>
                                      </p:cBhvr>
                                      <p:to>
                                        <p:strVal val="visible"/>
                                      </p:to>
                                    </p:set>
                                    <p:animEffect transition="in" filter="wipe(left)">
                                      <p:cBhvr>
                                        <p:cTn id="129" dur="500"/>
                                        <p:tgtEl>
                                          <p:spTgt spid="225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3" grpId="0" build="p"/>
      <p:bldP spid="225284" grpId="0" build="p"/>
      <p:bldP spid="225345" grpId="0" build="p"/>
      <p:bldP spid="225355" grpId="0"/>
      <p:bldP spid="225373" grpId="0" build="p"/>
      <p:bldP spid="225376" grpId="0" build="p"/>
      <p:bldP spid="225379" grpId="0" build="p"/>
      <p:bldP spid="225380" grpId="0"/>
      <p:bldP spid="22538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4" name="文本框 233473"/>
          <p:cNvSpPr txBox="1"/>
          <p:nvPr/>
        </p:nvSpPr>
        <p:spPr>
          <a:xfrm>
            <a:off x="1722438" y="468313"/>
            <a:ext cx="5322887" cy="645160"/>
          </a:xfrm>
          <a:prstGeom prst="rect">
            <a:avLst/>
          </a:prstGeom>
          <a:noFill/>
          <a:ln w="9525">
            <a:noFill/>
          </a:ln>
        </p:spPr>
        <p:txBody>
          <a:bodyPr>
            <a:spAutoFit/>
          </a:bodyPr>
          <a:p>
            <a:r>
              <a:rPr lang="zh-CN" altLang="en-US" sz="3600" b="1" dirty="0">
                <a:solidFill>
                  <a:schemeClr val="bg1"/>
                </a:solidFill>
                <a:latin typeface="Times New Roman" panose="02020603050405020304" pitchFamily="18" charset="0"/>
              </a:rPr>
              <a:t>第</a:t>
            </a:r>
            <a:r>
              <a:rPr lang="en-US" altLang="zh-CN" sz="3600" b="1" dirty="0">
                <a:solidFill>
                  <a:schemeClr val="bg1"/>
                </a:solidFill>
                <a:latin typeface="Times New Roman" panose="02020603050405020304" pitchFamily="18" charset="0"/>
              </a:rPr>
              <a:t>14</a:t>
            </a:r>
            <a:r>
              <a:rPr lang="zh-CN" altLang="en-US" sz="3600" b="1" dirty="0">
                <a:solidFill>
                  <a:schemeClr val="bg1"/>
                </a:solidFill>
                <a:latin typeface="Times New Roman" panose="02020603050405020304" pitchFamily="18" charset="0"/>
              </a:rPr>
              <a:t>章  半导体存储器</a:t>
            </a:r>
            <a:endParaRPr lang="zh-CN" altLang="en-US" sz="3600" b="1" dirty="0">
              <a:solidFill>
                <a:schemeClr val="bg1"/>
              </a:solidFill>
              <a:latin typeface="Times New Roman" panose="02020603050405020304" pitchFamily="18" charset="0"/>
            </a:endParaRPr>
          </a:p>
        </p:txBody>
      </p:sp>
      <p:sp>
        <p:nvSpPr>
          <p:cNvPr id="233475" name="文本框 233474"/>
          <p:cNvSpPr txBox="1"/>
          <p:nvPr/>
        </p:nvSpPr>
        <p:spPr>
          <a:xfrm>
            <a:off x="3987800" y="919163"/>
            <a:ext cx="4419600" cy="519112"/>
          </a:xfrm>
          <a:prstGeom prst="rect">
            <a:avLst/>
          </a:prstGeom>
          <a:noFill/>
          <a:ln w="9525">
            <a:noFill/>
          </a:ln>
        </p:spPr>
        <p:txBody>
          <a:bodyPr>
            <a:spAutoFit/>
          </a:bodyPr>
          <a:p>
            <a:endParaRPr sz="2800" b="1" dirty="0">
              <a:solidFill>
                <a:srgbClr val="FF0066"/>
              </a:solidFill>
              <a:latin typeface="Times New Roman" panose="02020603050405020304" pitchFamily="18" charset="0"/>
            </a:endParaRPr>
          </a:p>
        </p:txBody>
      </p:sp>
      <p:sp>
        <p:nvSpPr>
          <p:cNvPr id="233477" name="文本框 233476"/>
          <p:cNvSpPr txBox="1"/>
          <p:nvPr/>
        </p:nvSpPr>
        <p:spPr>
          <a:xfrm>
            <a:off x="539750" y="1129983"/>
            <a:ext cx="8266113" cy="521970"/>
          </a:xfrm>
          <a:prstGeom prst="rect">
            <a:avLst/>
          </a:prstGeom>
          <a:noFill/>
          <a:ln w="9525">
            <a:noFill/>
          </a:ln>
        </p:spPr>
        <p:txBody>
          <a:bodyPr>
            <a:spAutoFit/>
          </a:bodyPr>
          <a:p>
            <a:r>
              <a:rPr lang="en-US" altLang="zh-CN" sz="2800" b="1">
                <a:solidFill>
                  <a:srgbClr val="FF0066"/>
                </a:solidFill>
                <a:latin typeface="Times New Roman" panose="02020603050405020304" pitchFamily="18" charset="0"/>
              </a:rPr>
              <a:t>14.1 </a:t>
            </a:r>
            <a:r>
              <a:rPr lang="zh-CN" altLang="en-US" sz="2800" b="1">
                <a:solidFill>
                  <a:srgbClr val="FF0066"/>
                </a:solidFill>
                <a:latin typeface="Times New Roman" panose="02020603050405020304" pitchFamily="18" charset="0"/>
                <a:ea typeface="宋体" panose="02010600030101010101" pitchFamily="2" charset="-122"/>
              </a:rPr>
              <a:t>半导体存储器概念</a:t>
            </a:r>
            <a:endParaRPr lang="zh-CN" altLang="en-US" sz="2800" b="1" dirty="0">
              <a:solidFill>
                <a:srgbClr val="FF0066"/>
              </a:solidFill>
              <a:latin typeface="Times New Roman" panose="02020603050405020304" pitchFamily="18" charset="0"/>
              <a:ea typeface="宋体" panose="02010600030101010101" pitchFamily="2" charset="-122"/>
            </a:endParaRPr>
          </a:p>
        </p:txBody>
      </p:sp>
      <p:sp>
        <p:nvSpPr>
          <p:cNvPr id="233478" name="矩形 233477"/>
          <p:cNvSpPr/>
          <p:nvPr/>
        </p:nvSpPr>
        <p:spPr>
          <a:xfrm>
            <a:off x="368300" y="1592263"/>
            <a:ext cx="7640638" cy="1792287"/>
          </a:xfrm>
          <a:prstGeom prst="rect">
            <a:avLst/>
          </a:prstGeom>
          <a:noFill/>
          <a:ln w="9525">
            <a:noFill/>
          </a:ln>
        </p:spPr>
        <p:txBody>
          <a:bodyPr>
            <a:spAutoFit/>
          </a:bodyPr>
          <a:p>
            <a:pPr>
              <a:lnSpc>
                <a:spcPct val="155000"/>
              </a:lnSpc>
            </a:pPr>
            <a:r>
              <a:rPr lang="en-US" altLang="zh-CN" b="1" dirty="0">
                <a:latin typeface="Times New Roman" panose="02020603050405020304" pitchFamily="18" charset="0"/>
              </a:rPr>
              <a:t>      </a:t>
            </a:r>
            <a:r>
              <a:rPr lang="zh-CN" altLang="en-US" b="1" dirty="0">
                <a:latin typeface="Times New Roman" panose="02020603050405020304" pitchFamily="18" charset="0"/>
              </a:rPr>
              <a:t>存储器是存储信息的器件，主要用来存放二进制数据、程序和信息，是计算机等数字系统中不可缺少的组成部分。</a:t>
            </a:r>
            <a:endParaRPr lang="zh-CN" altLang="en-US" b="1" dirty="0">
              <a:latin typeface="Times New Roman" panose="02020603050405020304" pitchFamily="18" charset="0"/>
            </a:endParaRPr>
          </a:p>
        </p:txBody>
      </p:sp>
      <p:sp>
        <p:nvSpPr>
          <p:cNvPr id="233481" name="矩形 233480"/>
          <p:cNvSpPr/>
          <p:nvPr/>
        </p:nvSpPr>
        <p:spPr>
          <a:xfrm>
            <a:off x="441325" y="3551238"/>
            <a:ext cx="4799013" cy="521970"/>
          </a:xfrm>
          <a:prstGeom prst="rect">
            <a:avLst/>
          </a:prstGeom>
          <a:noFill/>
          <a:ln w="9525">
            <a:noFill/>
          </a:ln>
        </p:spPr>
        <p:txBody>
          <a:bodyPr>
            <a:spAutoFit/>
          </a:bodyPr>
          <a:p>
            <a:r>
              <a:rPr lang="en-US" altLang="zh-CN" sz="2800" b="1">
                <a:solidFill>
                  <a:srgbClr val="FF0066"/>
                </a:solidFill>
                <a:latin typeface="Times New Roman" panose="02020603050405020304" pitchFamily="18" charset="0"/>
              </a:rPr>
              <a:t>14.1.1  </a:t>
            </a:r>
            <a:r>
              <a:rPr lang="zh-CN" altLang="en-US" sz="2800" b="1" dirty="0">
                <a:solidFill>
                  <a:srgbClr val="FF0066"/>
                </a:solidFill>
                <a:latin typeface="Times New Roman" panose="02020603050405020304" pitchFamily="18" charset="0"/>
              </a:rPr>
              <a:t>半导体存储器的特点</a:t>
            </a:r>
            <a:endParaRPr lang="zh-CN" altLang="en-US" sz="2800" b="1">
              <a:solidFill>
                <a:srgbClr val="FF0066"/>
              </a:solidFill>
              <a:latin typeface="Times New Roman" panose="02020603050405020304" pitchFamily="18" charset="0"/>
            </a:endParaRPr>
          </a:p>
        </p:txBody>
      </p:sp>
      <p:sp>
        <p:nvSpPr>
          <p:cNvPr id="233483" name="矩形 233482"/>
          <p:cNvSpPr/>
          <p:nvPr/>
        </p:nvSpPr>
        <p:spPr>
          <a:xfrm>
            <a:off x="1768475" y="4067175"/>
            <a:ext cx="8131175" cy="519113"/>
          </a:xfrm>
          <a:prstGeom prst="rect">
            <a:avLst/>
          </a:prstGeom>
          <a:noFill/>
          <a:ln w="9525">
            <a:noFill/>
          </a:ln>
        </p:spPr>
        <p:txBody>
          <a:bodyPr>
            <a:spAutoFit/>
          </a:bodyPr>
          <a:p>
            <a:r>
              <a:rPr lang="zh-CN" altLang="en-US" sz="2800" b="1" dirty="0">
                <a:latin typeface="Times New Roman" panose="02020603050405020304" pitchFamily="18" charset="0"/>
              </a:rPr>
              <a:t>集成度高，体积小</a:t>
            </a:r>
            <a:endParaRPr lang="zh-CN" altLang="en-US" sz="2800" b="1" dirty="0">
              <a:latin typeface="Times New Roman" panose="02020603050405020304" pitchFamily="18" charset="0"/>
            </a:endParaRPr>
          </a:p>
        </p:txBody>
      </p:sp>
      <p:sp>
        <p:nvSpPr>
          <p:cNvPr id="233484" name="矩形 233483"/>
          <p:cNvSpPr/>
          <p:nvPr/>
        </p:nvSpPr>
        <p:spPr>
          <a:xfrm>
            <a:off x="1789113" y="4767263"/>
            <a:ext cx="8813800" cy="519112"/>
          </a:xfrm>
          <a:prstGeom prst="rect">
            <a:avLst/>
          </a:prstGeom>
          <a:noFill/>
          <a:ln w="9525">
            <a:noFill/>
          </a:ln>
        </p:spPr>
        <p:txBody>
          <a:bodyPr>
            <a:spAutoFit/>
          </a:bodyPr>
          <a:p>
            <a:r>
              <a:rPr lang="zh-CN" altLang="en-US" sz="2800" b="1" dirty="0">
                <a:latin typeface="Times New Roman" panose="02020603050405020304" pitchFamily="18" charset="0"/>
              </a:rPr>
              <a:t>可靠性高，价格低</a:t>
            </a:r>
            <a:endParaRPr lang="zh-CN" altLang="en-US" sz="2800" b="1" dirty="0">
              <a:latin typeface="Times New Roman" panose="02020603050405020304" pitchFamily="18" charset="0"/>
            </a:endParaRPr>
          </a:p>
        </p:txBody>
      </p:sp>
      <p:sp>
        <p:nvSpPr>
          <p:cNvPr id="233485" name="矩形 233484"/>
          <p:cNvSpPr/>
          <p:nvPr/>
        </p:nvSpPr>
        <p:spPr>
          <a:xfrm>
            <a:off x="1741488" y="5476875"/>
            <a:ext cx="4814887" cy="519113"/>
          </a:xfrm>
          <a:prstGeom prst="rect">
            <a:avLst/>
          </a:prstGeom>
          <a:noFill/>
          <a:ln w="9525">
            <a:noFill/>
          </a:ln>
        </p:spPr>
        <p:txBody>
          <a:bodyPr>
            <a:spAutoFit/>
          </a:bodyPr>
          <a:p>
            <a:r>
              <a:rPr lang="zh-CN" altLang="en-US" sz="2800" b="1" dirty="0">
                <a:latin typeface="Times New Roman" panose="02020603050405020304" pitchFamily="18" charset="0"/>
              </a:rPr>
              <a:t>外围电路简单易于批量生产</a:t>
            </a:r>
            <a:endParaRPr lang="zh-CN" altLang="en-US" sz="2800" b="1">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nodePh="1">
                                  <p:stCondLst>
                                    <p:cond delay="0"/>
                                  </p:stCondLst>
                                  <p:endCondLst>
                                    <p:cond evt="begin" delay="0">
                                      <p:tn val="5"/>
                                    </p:cond>
                                  </p:endCondLst>
                                  <p:childTnLst>
                                    <p:set>
                                      <p:cBhvr>
                                        <p:cTn id="6" dur="1" fill="hold">
                                          <p:stCondLst>
                                            <p:cond delay="0"/>
                                          </p:stCondLst>
                                        </p:cTn>
                                        <p:tgtEl>
                                          <p:spTgt spid="233475">
                                            <p:txEl>
                                              <p:charRg st="0" end="1"/>
                                            </p:txEl>
                                          </p:spTgt>
                                        </p:tgtEl>
                                        <p:attrNameLst>
                                          <p:attrName>style.visibility</p:attrName>
                                        </p:attrNameLst>
                                      </p:cBhvr>
                                      <p:to>
                                        <p:strVal val="visible"/>
                                      </p:to>
                                    </p:set>
                                    <p:animEffect transition="in" filter="wipe(up)">
                                      <p:cBhvr>
                                        <p:cTn id="7" dur="500"/>
                                        <p:tgtEl>
                                          <p:spTgt spid="233475">
                                            <p:txEl>
                                              <p:charRg st="0"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33477">
                                            <p:txEl>
                                              <p:charRg st="0" end="7"/>
                                            </p:txEl>
                                          </p:spTgt>
                                        </p:tgtEl>
                                        <p:attrNameLst>
                                          <p:attrName>style.visibility</p:attrName>
                                        </p:attrNameLst>
                                      </p:cBhvr>
                                      <p:to>
                                        <p:strVal val="visible"/>
                                      </p:to>
                                    </p:set>
                                    <p:animEffect transition="in" filter="wipe(up)">
                                      <p:cBhvr>
                                        <p:cTn id="12" dur="500"/>
                                        <p:tgtEl>
                                          <p:spTgt spid="233477">
                                            <p:txEl>
                                              <p:charRg st="0"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33478"/>
                                        </p:tgtEl>
                                        <p:attrNameLst>
                                          <p:attrName>style.visibility</p:attrName>
                                        </p:attrNameLst>
                                      </p:cBhvr>
                                      <p:to>
                                        <p:strVal val="visible"/>
                                      </p:to>
                                    </p:set>
                                    <p:animEffect transition="in" filter="dissolve">
                                      <p:cBhvr>
                                        <p:cTn id="17" dur="500"/>
                                        <p:tgtEl>
                                          <p:spTgt spid="23347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33481"/>
                                        </p:tgtEl>
                                        <p:attrNameLst>
                                          <p:attrName>style.visibility</p:attrName>
                                        </p:attrNameLst>
                                      </p:cBhvr>
                                      <p:to>
                                        <p:strVal val="visible"/>
                                      </p:to>
                                    </p:set>
                                    <p:animEffect transition="in" filter="dissolve">
                                      <p:cBhvr>
                                        <p:cTn id="22" dur="500"/>
                                        <p:tgtEl>
                                          <p:spTgt spid="23348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33483">
                                            <p:txEl>
                                              <p:charRg st="0" end="9"/>
                                            </p:txEl>
                                          </p:spTgt>
                                        </p:tgtEl>
                                        <p:attrNameLst>
                                          <p:attrName>style.visibility</p:attrName>
                                        </p:attrNameLst>
                                      </p:cBhvr>
                                      <p:to>
                                        <p:strVal val="visible"/>
                                      </p:to>
                                    </p:set>
                                    <p:animEffect transition="in" filter="wipe(up)">
                                      <p:cBhvr>
                                        <p:cTn id="27" dur="500"/>
                                        <p:tgtEl>
                                          <p:spTgt spid="233483">
                                            <p:txEl>
                                              <p:charRg st="0"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iterate type="lt">
                                    <p:tmPct val="100000"/>
                                  </p:iterate>
                                  <p:childTnLst>
                                    <p:set>
                                      <p:cBhvr>
                                        <p:cTn id="31" dur="1" fill="hold">
                                          <p:stCondLst>
                                            <p:cond delay="0"/>
                                          </p:stCondLst>
                                        </p:cTn>
                                        <p:tgtEl>
                                          <p:spTgt spid="233484">
                                            <p:txEl>
                                              <p:charRg st="0" end="9"/>
                                            </p:txEl>
                                          </p:spTgt>
                                        </p:tgtEl>
                                        <p:attrNameLst>
                                          <p:attrName>style.visibility</p:attrName>
                                        </p:attrNameLst>
                                      </p:cBhvr>
                                      <p:to>
                                        <p:strVal val="visible"/>
                                      </p:to>
                                    </p:set>
                                    <p:animEffect transition="in" filter="wipe(up)">
                                      <p:cBhvr>
                                        <p:cTn id="32" dur="75"/>
                                        <p:tgtEl>
                                          <p:spTgt spid="233484">
                                            <p:txEl>
                                              <p:charRg st="0"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33485"/>
                                        </p:tgtEl>
                                        <p:attrNameLst>
                                          <p:attrName>style.visibility</p:attrName>
                                        </p:attrNameLst>
                                      </p:cBhvr>
                                      <p:to>
                                        <p:strVal val="visible"/>
                                      </p:to>
                                    </p:set>
                                    <p:animEffect transition="in" filter="dissolve">
                                      <p:cBhvr>
                                        <p:cTn id="37" dur="500"/>
                                        <p:tgtEl>
                                          <p:spTgt spid="233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5" grpId="0" build="p"/>
      <p:bldP spid="233477" grpId="0" build="p"/>
      <p:bldP spid="233478" grpId="0"/>
      <p:bldP spid="233481" grpId="0"/>
      <p:bldP spid="233483" grpId="0" build="p"/>
      <p:bldP spid="233484" grpId="0" build="p"/>
      <p:bldP spid="233485"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8382" name="Picture 190"/>
          <p:cNvPicPr>
            <a:picLocks noChangeAspect="1"/>
          </p:cNvPicPr>
          <p:nvPr/>
        </p:nvPicPr>
        <p:blipFill>
          <a:blip r:embed="rId1"/>
          <a:stretch>
            <a:fillRect/>
          </a:stretch>
        </p:blipFill>
        <p:spPr>
          <a:xfrm>
            <a:off x="152400" y="1390650"/>
            <a:ext cx="5562600" cy="5278438"/>
          </a:xfrm>
          <a:prstGeom prst="rect">
            <a:avLst/>
          </a:prstGeom>
          <a:noFill/>
          <a:ln w="9525">
            <a:noFill/>
          </a:ln>
        </p:spPr>
      </p:pic>
      <p:sp>
        <p:nvSpPr>
          <p:cNvPr id="8383" name="Rectangle 191"/>
          <p:cNvSpPr/>
          <p:nvPr/>
        </p:nvSpPr>
        <p:spPr>
          <a:xfrm>
            <a:off x="1219200" y="1905000"/>
            <a:ext cx="3733800" cy="3048000"/>
          </a:xfrm>
          <a:prstGeom prst="rect">
            <a:avLst/>
          </a:prstGeom>
          <a:noFill/>
          <a:ln w="28575" cap="flat" cmpd="sng">
            <a:solidFill>
              <a:schemeClr val="hlink"/>
            </a:solidFill>
            <a:prstDash val="dash"/>
            <a:miter/>
            <a:headEnd type="none" w="med" len="med"/>
            <a:tailEnd type="none" w="med" len="med"/>
          </a:ln>
        </p:spPr>
        <p:txBody>
          <a:bodyPr wrap="none" anchor="ctr" anchorCtr="0"/>
          <a:p>
            <a:endParaRPr lang="zh-CN" altLang="en-US" dirty="0">
              <a:solidFill>
                <a:srgbClr val="000000"/>
              </a:solidFill>
              <a:latin typeface="新宋体" panose="02010609030101010101" charset="-122"/>
              <a:ea typeface="新宋体" panose="02010609030101010101" charset="-122"/>
            </a:endParaRPr>
          </a:p>
        </p:txBody>
      </p:sp>
      <p:grpSp>
        <p:nvGrpSpPr>
          <p:cNvPr id="2" name="Group 194"/>
          <p:cNvGrpSpPr/>
          <p:nvPr/>
        </p:nvGrpSpPr>
        <p:grpSpPr>
          <a:xfrm>
            <a:off x="1966913" y="2971800"/>
            <a:ext cx="2376487" cy="504825"/>
            <a:chOff x="1143" y="1728"/>
            <a:chExt cx="1497" cy="318"/>
          </a:xfrm>
        </p:grpSpPr>
        <p:sp>
          <p:nvSpPr>
            <p:cNvPr id="9240" name="Text Box 120"/>
            <p:cNvSpPr txBox="1"/>
            <p:nvPr/>
          </p:nvSpPr>
          <p:spPr>
            <a:xfrm>
              <a:off x="2352" y="1728"/>
              <a:ext cx="288" cy="288"/>
            </a:xfrm>
            <a:prstGeom prst="rect">
              <a:avLst/>
            </a:prstGeom>
            <a:noFill/>
            <a:ln w="9525">
              <a:noFill/>
            </a:ln>
          </p:spPr>
          <p:txBody>
            <a:bodyPr>
              <a:spAutoFit/>
            </a:bodyPr>
            <a:p>
              <a:pPr>
                <a:spcBef>
                  <a:spcPct val="50000"/>
                </a:spcBef>
              </a:pPr>
              <a:r>
                <a:rPr lang="en-US" altLang="zh-CN" i="1" dirty="0">
                  <a:solidFill>
                    <a:schemeClr val="hlink"/>
                  </a:solidFill>
                  <a:latin typeface="Times New Roman" panose="02020603050405020304" pitchFamily="18" charset="0"/>
                  <a:ea typeface="楷体_GB2312" panose="02010609030101010101" pitchFamily="49" charset="-122"/>
                </a:rPr>
                <a:t>Q</a:t>
              </a:r>
              <a:endParaRPr lang="en-US" altLang="zh-CN" i="1" dirty="0">
                <a:solidFill>
                  <a:schemeClr val="hlink"/>
                </a:solidFill>
                <a:latin typeface="Times New Roman" panose="02020603050405020304" pitchFamily="18" charset="0"/>
                <a:ea typeface="楷体_GB2312" panose="02010609030101010101" pitchFamily="49" charset="-122"/>
              </a:endParaRPr>
            </a:p>
          </p:txBody>
        </p:sp>
        <p:sp>
          <p:nvSpPr>
            <p:cNvPr id="9241" name="Text Box 121"/>
            <p:cNvSpPr txBox="1"/>
            <p:nvPr/>
          </p:nvSpPr>
          <p:spPr>
            <a:xfrm>
              <a:off x="1143" y="1758"/>
              <a:ext cx="288" cy="288"/>
            </a:xfrm>
            <a:prstGeom prst="rect">
              <a:avLst/>
            </a:prstGeom>
            <a:noFill/>
            <a:ln w="9525">
              <a:noFill/>
            </a:ln>
          </p:spPr>
          <p:txBody>
            <a:bodyPr>
              <a:spAutoFit/>
            </a:bodyPr>
            <a:p>
              <a:pPr>
                <a:spcBef>
                  <a:spcPct val="50000"/>
                </a:spcBef>
              </a:pPr>
              <a:r>
                <a:rPr lang="en-US" altLang="zh-CN" i="1" dirty="0">
                  <a:solidFill>
                    <a:schemeClr val="hlink"/>
                  </a:solidFill>
                  <a:latin typeface="Times New Roman" panose="02020603050405020304" pitchFamily="18" charset="0"/>
                  <a:ea typeface="楷体_GB2312" panose="02010609030101010101" pitchFamily="49" charset="-122"/>
                </a:rPr>
                <a:t>Q</a:t>
              </a:r>
              <a:endParaRPr lang="en-US" altLang="zh-CN" i="1" dirty="0">
                <a:solidFill>
                  <a:schemeClr val="hlink"/>
                </a:solidFill>
                <a:latin typeface="Times New Roman" panose="02020603050405020304" pitchFamily="18" charset="0"/>
                <a:ea typeface="楷体_GB2312" panose="02010609030101010101" pitchFamily="49" charset="-122"/>
              </a:endParaRPr>
            </a:p>
          </p:txBody>
        </p:sp>
        <p:sp>
          <p:nvSpPr>
            <p:cNvPr id="9242" name="Line 193"/>
            <p:cNvSpPr/>
            <p:nvPr/>
          </p:nvSpPr>
          <p:spPr>
            <a:xfrm>
              <a:off x="1209" y="1812"/>
              <a:ext cx="144" cy="0"/>
            </a:xfrm>
            <a:prstGeom prst="line">
              <a:avLst/>
            </a:prstGeom>
            <a:ln w="28575" cap="flat" cmpd="sng">
              <a:solidFill>
                <a:schemeClr val="hlink"/>
              </a:solidFill>
              <a:prstDash val="solid"/>
              <a:miter/>
              <a:headEnd type="none" w="med" len="med"/>
              <a:tailEnd type="none" w="med" len="med"/>
            </a:ln>
          </p:spPr>
        </p:sp>
      </p:grpSp>
      <p:grpSp>
        <p:nvGrpSpPr>
          <p:cNvPr id="3" name="Group 220"/>
          <p:cNvGrpSpPr/>
          <p:nvPr/>
        </p:nvGrpSpPr>
        <p:grpSpPr>
          <a:xfrm>
            <a:off x="2057400" y="2209800"/>
            <a:ext cx="2057400" cy="2590800"/>
            <a:chOff x="1296" y="1392"/>
            <a:chExt cx="1296" cy="1632"/>
          </a:xfrm>
        </p:grpSpPr>
        <p:sp>
          <p:nvSpPr>
            <p:cNvPr id="9236" name="Line 198"/>
            <p:cNvSpPr/>
            <p:nvPr/>
          </p:nvSpPr>
          <p:spPr>
            <a:xfrm>
              <a:off x="1296" y="1392"/>
              <a:ext cx="1296" cy="0"/>
            </a:xfrm>
            <a:prstGeom prst="line">
              <a:avLst/>
            </a:prstGeom>
            <a:ln w="28575" cap="flat" cmpd="sng">
              <a:solidFill>
                <a:schemeClr val="tx2"/>
              </a:solidFill>
              <a:prstDash val="dash"/>
              <a:miter/>
              <a:headEnd type="none" w="med" len="med"/>
              <a:tailEnd type="none" w="med" len="med"/>
            </a:ln>
          </p:spPr>
        </p:sp>
        <p:sp>
          <p:nvSpPr>
            <p:cNvPr id="9237" name="Line 199"/>
            <p:cNvSpPr/>
            <p:nvPr/>
          </p:nvSpPr>
          <p:spPr>
            <a:xfrm>
              <a:off x="2592" y="1392"/>
              <a:ext cx="0" cy="1632"/>
            </a:xfrm>
            <a:prstGeom prst="line">
              <a:avLst/>
            </a:prstGeom>
            <a:ln w="28575" cap="flat" cmpd="sng">
              <a:solidFill>
                <a:srgbClr val="0033CC"/>
              </a:solidFill>
              <a:prstDash val="dash"/>
              <a:miter/>
              <a:headEnd type="none" w="med" len="med"/>
              <a:tailEnd type="none" w="med" len="med"/>
            </a:ln>
          </p:spPr>
        </p:sp>
        <p:sp>
          <p:nvSpPr>
            <p:cNvPr id="9238" name="Line 200"/>
            <p:cNvSpPr/>
            <p:nvPr/>
          </p:nvSpPr>
          <p:spPr>
            <a:xfrm flipH="1">
              <a:off x="1296" y="3024"/>
              <a:ext cx="1296" cy="0"/>
            </a:xfrm>
            <a:prstGeom prst="line">
              <a:avLst/>
            </a:prstGeom>
            <a:ln w="28575" cap="flat" cmpd="sng">
              <a:solidFill>
                <a:srgbClr val="0033CC"/>
              </a:solidFill>
              <a:prstDash val="dash"/>
              <a:miter/>
              <a:headEnd type="none" w="med" len="med"/>
              <a:tailEnd type="none" w="med" len="med"/>
            </a:ln>
          </p:spPr>
        </p:sp>
        <p:sp>
          <p:nvSpPr>
            <p:cNvPr id="9239" name="Line 202"/>
            <p:cNvSpPr/>
            <p:nvPr/>
          </p:nvSpPr>
          <p:spPr>
            <a:xfrm flipV="1">
              <a:off x="1296" y="1392"/>
              <a:ext cx="0" cy="1632"/>
            </a:xfrm>
            <a:prstGeom prst="line">
              <a:avLst/>
            </a:prstGeom>
            <a:ln w="28575" cap="flat" cmpd="sng">
              <a:solidFill>
                <a:srgbClr val="0033CC"/>
              </a:solidFill>
              <a:prstDash val="dash"/>
              <a:miter/>
              <a:headEnd type="none" w="med" len="med"/>
              <a:tailEnd type="none" w="med" len="med"/>
            </a:ln>
          </p:spPr>
        </p:sp>
      </p:grpSp>
      <p:sp>
        <p:nvSpPr>
          <p:cNvPr id="9222" name="Text Box 203"/>
          <p:cNvSpPr txBox="1"/>
          <p:nvPr/>
        </p:nvSpPr>
        <p:spPr>
          <a:xfrm>
            <a:off x="784225" y="259080"/>
            <a:ext cx="5006340" cy="583565"/>
          </a:xfrm>
          <a:prstGeom prst="rect">
            <a:avLst/>
          </a:prstGeom>
          <a:solidFill>
            <a:srgbClr val="CCFFCC"/>
          </a:solidFill>
          <a:ln w="9525">
            <a:noFill/>
          </a:ln>
        </p:spPr>
        <p:txBody>
          <a:bodyPr wrap="square">
            <a:spAutoFit/>
          </a:bodyPr>
          <a:p>
            <a:pPr>
              <a:spcBef>
                <a:spcPct val="50000"/>
              </a:spcBef>
              <a:buNone/>
            </a:pPr>
            <a:r>
              <a:rPr lang="en-US" altLang="zh-CN" sz="3200" dirty="0">
                <a:solidFill>
                  <a:srgbClr val="000000"/>
                </a:solidFill>
                <a:latin typeface="新宋体" panose="02010609030101010101" charset="-122"/>
                <a:ea typeface="新宋体" panose="02010609030101010101" charset="-122"/>
              </a:rPr>
              <a:t>14.3.1 </a:t>
            </a:r>
            <a:r>
              <a:rPr lang="zh-CN" altLang="en-US" sz="3200" dirty="0">
                <a:solidFill>
                  <a:srgbClr val="000000"/>
                </a:solidFill>
                <a:latin typeface="新宋体" panose="02010609030101010101" charset="-122"/>
                <a:ea typeface="新宋体" panose="02010609030101010101" charset="-122"/>
              </a:rPr>
              <a:t>静态基本存储单元</a:t>
            </a:r>
            <a:endParaRPr lang="zh-CN" altLang="en-US" sz="3200" dirty="0">
              <a:solidFill>
                <a:srgbClr val="000000"/>
              </a:solidFill>
              <a:latin typeface="新宋体" panose="02010609030101010101" charset="-122"/>
              <a:ea typeface="新宋体" panose="02010609030101010101" charset="-122"/>
            </a:endParaRPr>
          </a:p>
        </p:txBody>
      </p:sp>
      <p:grpSp>
        <p:nvGrpSpPr>
          <p:cNvPr id="4" name="Group 216"/>
          <p:cNvGrpSpPr/>
          <p:nvPr/>
        </p:nvGrpSpPr>
        <p:grpSpPr>
          <a:xfrm>
            <a:off x="5638800" y="3886200"/>
            <a:ext cx="2209800" cy="990600"/>
            <a:chOff x="3456" y="2304"/>
            <a:chExt cx="1392" cy="624"/>
          </a:xfrm>
        </p:grpSpPr>
        <p:sp>
          <p:nvSpPr>
            <p:cNvPr id="9234" name="AutoShape 204"/>
            <p:cNvSpPr/>
            <p:nvPr/>
          </p:nvSpPr>
          <p:spPr>
            <a:xfrm>
              <a:off x="3456" y="2304"/>
              <a:ext cx="1344" cy="624"/>
            </a:xfrm>
            <a:prstGeom prst="wedgeRoundRectCallout">
              <a:avLst>
                <a:gd name="adj1" fmla="val -122472"/>
                <a:gd name="adj2" fmla="val 23079"/>
                <a:gd name="adj3" fmla="val 16667"/>
              </a:avLst>
            </a:prstGeom>
            <a:solidFill>
              <a:srgbClr val="FFFF99"/>
            </a:solidFill>
            <a:ln w="9525" cap="flat" cmpd="sng">
              <a:solidFill>
                <a:srgbClr val="0033CC"/>
              </a:solidFill>
              <a:prstDash val="solid"/>
              <a:miter/>
              <a:headEnd type="none" w="med" len="med"/>
              <a:tailEnd type="none" w="med" len="med"/>
            </a:ln>
          </p:spPr>
          <p:txBody>
            <a:bodyPr/>
            <a:p>
              <a:pPr algn="ctr"/>
              <a:endParaRPr lang="zh-CN" altLang="zh-CN" dirty="0">
                <a:latin typeface="Cambria" panose="02040503050406030204"/>
                <a:ea typeface="华文楷体"/>
              </a:endParaRPr>
            </a:p>
          </p:txBody>
        </p:sp>
        <p:sp>
          <p:nvSpPr>
            <p:cNvPr id="9235" name="Text Box 205"/>
            <p:cNvSpPr txBox="1"/>
            <p:nvPr/>
          </p:nvSpPr>
          <p:spPr>
            <a:xfrm>
              <a:off x="3504" y="2352"/>
              <a:ext cx="1344" cy="518"/>
            </a:xfrm>
            <a:prstGeom prst="rect">
              <a:avLst/>
            </a:prstGeom>
            <a:noFill/>
            <a:ln w="9525">
              <a:noFill/>
            </a:ln>
          </p:spPr>
          <p:txBody>
            <a:bodyPr>
              <a:spAutoFit/>
            </a:bodyPr>
            <a:p>
              <a:pPr>
                <a:spcBef>
                  <a:spcPct val="50000"/>
                </a:spcBef>
              </a:pPr>
              <a:r>
                <a:rPr lang="en-US" altLang="zh-CN" i="1" dirty="0">
                  <a:solidFill>
                    <a:srgbClr val="0033CC"/>
                  </a:solidFill>
                  <a:latin typeface="Times New Roman" panose="02020603050405020304" pitchFamily="18" charset="0"/>
                  <a:ea typeface="楷体_GB2312" panose="02010609030101010101" pitchFamily="49" charset="-122"/>
                </a:rPr>
                <a:t>T</a:t>
              </a:r>
              <a:r>
                <a:rPr lang="en-US" altLang="zh-CN" i="1" baseline="-25000" dirty="0">
                  <a:solidFill>
                    <a:srgbClr val="0033CC"/>
                  </a:solidFill>
                  <a:latin typeface="Times New Roman" panose="02020603050405020304" pitchFamily="18" charset="0"/>
                  <a:ea typeface="楷体_GB2312" panose="02010609030101010101" pitchFamily="49" charset="-122"/>
                </a:rPr>
                <a:t>1</a:t>
              </a:r>
              <a:r>
                <a:rPr lang="en-US" altLang="zh-CN" dirty="0">
                  <a:solidFill>
                    <a:srgbClr val="0033CC"/>
                  </a:solidFill>
                  <a:latin typeface="Times New Roman" panose="02020603050405020304" pitchFamily="18" charset="0"/>
                  <a:ea typeface="楷体_GB2312" panose="02010609030101010101" pitchFamily="49" charset="-122"/>
                </a:rPr>
                <a:t>~</a:t>
              </a:r>
              <a:r>
                <a:rPr lang="en-US" altLang="zh-CN" i="1" dirty="0">
                  <a:solidFill>
                    <a:srgbClr val="0033CC"/>
                  </a:solidFill>
                  <a:latin typeface="Times New Roman" panose="02020603050405020304" pitchFamily="18" charset="0"/>
                  <a:ea typeface="楷体_GB2312" panose="02010609030101010101" pitchFamily="49" charset="-122"/>
                </a:rPr>
                <a:t> T</a:t>
              </a:r>
              <a:r>
                <a:rPr lang="en-US" altLang="zh-CN" i="1" baseline="-25000" dirty="0">
                  <a:solidFill>
                    <a:srgbClr val="0033CC"/>
                  </a:solidFill>
                  <a:latin typeface="Times New Roman" panose="02020603050405020304" pitchFamily="18" charset="0"/>
                  <a:ea typeface="楷体_GB2312" panose="02010609030101010101" pitchFamily="49" charset="-122"/>
                </a:rPr>
                <a:t>4</a:t>
              </a:r>
              <a:r>
                <a:rPr lang="en-US" altLang="zh-CN" baseline="-25000" dirty="0">
                  <a:solidFill>
                    <a:srgbClr val="0033CC"/>
                  </a:solidFill>
                  <a:latin typeface="Times New Roman" panose="02020603050405020304" pitchFamily="18" charset="0"/>
                  <a:ea typeface="楷体_GB2312" panose="02010609030101010101" pitchFamily="49" charset="-122"/>
                </a:rPr>
                <a:t> </a:t>
              </a:r>
              <a:r>
                <a:rPr lang="zh-CN" altLang="en-US" dirty="0">
                  <a:solidFill>
                    <a:srgbClr val="0033CC"/>
                  </a:solidFill>
                  <a:latin typeface="Times New Roman" panose="02020603050405020304" pitchFamily="18" charset="0"/>
                  <a:ea typeface="楷体_GB2312" panose="02010609030101010101" pitchFamily="49" charset="-122"/>
                </a:rPr>
                <a:t>构成基本 </a:t>
              </a:r>
              <a:r>
                <a:rPr lang="en-US" altLang="zh-CN" i="1" dirty="0">
                  <a:solidFill>
                    <a:srgbClr val="0033CC"/>
                  </a:solidFill>
                  <a:latin typeface="Times New Roman" panose="02020603050405020304" pitchFamily="18" charset="0"/>
                  <a:ea typeface="楷体_GB2312" panose="02010609030101010101" pitchFamily="49" charset="-122"/>
                </a:rPr>
                <a:t>R</a:t>
              </a:r>
              <a:r>
                <a:rPr lang="en-US" altLang="zh-CN" dirty="0">
                  <a:solidFill>
                    <a:srgbClr val="0033CC"/>
                  </a:solidFill>
                  <a:latin typeface="Times New Roman" panose="02020603050405020304" pitchFamily="18" charset="0"/>
                  <a:ea typeface="楷体_GB2312" panose="02010609030101010101" pitchFamily="49" charset="-122"/>
                </a:rPr>
                <a:t>-</a:t>
              </a:r>
              <a:r>
                <a:rPr lang="en-US" altLang="zh-CN" i="1" dirty="0">
                  <a:solidFill>
                    <a:srgbClr val="0033CC"/>
                  </a:solidFill>
                  <a:latin typeface="Times New Roman" panose="02020603050405020304" pitchFamily="18" charset="0"/>
                  <a:ea typeface="楷体_GB2312" panose="02010609030101010101" pitchFamily="49" charset="-122"/>
                </a:rPr>
                <a:t>S</a:t>
              </a:r>
              <a:r>
                <a:rPr lang="zh-CN" altLang="en-US" dirty="0">
                  <a:solidFill>
                    <a:srgbClr val="0033CC"/>
                  </a:solidFill>
                  <a:latin typeface="Times New Roman" panose="02020603050405020304" pitchFamily="18" charset="0"/>
                  <a:ea typeface="楷体_GB2312" panose="02010609030101010101" pitchFamily="49" charset="-122"/>
                </a:rPr>
                <a:t>触发器</a:t>
              </a:r>
              <a:endParaRPr lang="zh-CN" altLang="en-US" dirty="0">
                <a:solidFill>
                  <a:srgbClr val="0033CC"/>
                </a:solidFill>
                <a:latin typeface="Times New Roman" panose="02020603050405020304" pitchFamily="18" charset="0"/>
                <a:ea typeface="楷体_GB2312" panose="02010609030101010101" pitchFamily="49" charset="-122"/>
              </a:endParaRPr>
            </a:p>
          </p:txBody>
        </p:sp>
      </p:grpSp>
      <p:sp>
        <p:nvSpPr>
          <p:cNvPr id="8399" name="AutoShape 207"/>
          <p:cNvSpPr/>
          <p:nvPr/>
        </p:nvSpPr>
        <p:spPr>
          <a:xfrm>
            <a:off x="5943600" y="1143000"/>
            <a:ext cx="2514600" cy="1066800"/>
          </a:xfrm>
          <a:prstGeom prst="cloudCallout">
            <a:avLst>
              <a:gd name="adj1" fmla="val -86681"/>
              <a:gd name="adj2" fmla="val 49852"/>
            </a:avLst>
          </a:prstGeom>
          <a:noFill/>
          <a:ln w="15875" cap="flat" cmpd="sng">
            <a:solidFill>
              <a:srgbClr val="FF0000"/>
            </a:solidFill>
            <a:prstDash val="solid"/>
            <a:miter/>
            <a:headEnd type="none" w="med" len="med"/>
            <a:tailEnd type="none" w="med" len="med"/>
          </a:ln>
        </p:spPr>
        <p:txBody>
          <a:bodyPr/>
          <a:p>
            <a:pPr algn="ctr"/>
            <a:r>
              <a:rPr lang="zh-CN" altLang="en-US" dirty="0">
                <a:solidFill>
                  <a:srgbClr val="000000"/>
                </a:solidFill>
                <a:latin typeface="新宋体" panose="02010609030101010101" charset="-122"/>
                <a:ea typeface="新宋体" panose="02010609030101010101" charset="-122"/>
              </a:rPr>
              <a:t>六管存</a:t>
            </a:r>
            <a:endParaRPr lang="zh-CN" altLang="en-US" dirty="0">
              <a:solidFill>
                <a:srgbClr val="000000"/>
              </a:solidFill>
              <a:latin typeface="新宋体" panose="02010609030101010101" charset="-122"/>
              <a:ea typeface="新宋体" panose="02010609030101010101" charset="-122"/>
            </a:endParaRPr>
          </a:p>
          <a:p>
            <a:pPr algn="ctr"/>
            <a:r>
              <a:rPr lang="zh-CN" altLang="en-US" dirty="0">
                <a:solidFill>
                  <a:srgbClr val="000000"/>
                </a:solidFill>
                <a:latin typeface="新宋体" panose="02010609030101010101" charset="-122"/>
                <a:ea typeface="新宋体" panose="02010609030101010101" charset="-122"/>
              </a:rPr>
              <a:t>储单元</a:t>
            </a:r>
            <a:endParaRPr lang="zh-CN" altLang="en-US" dirty="0">
              <a:solidFill>
                <a:srgbClr val="000000"/>
              </a:solidFill>
              <a:latin typeface="新宋体" panose="02010609030101010101" charset="-122"/>
              <a:ea typeface="新宋体" panose="02010609030101010101" charset="-122"/>
            </a:endParaRPr>
          </a:p>
        </p:txBody>
      </p:sp>
      <p:grpSp>
        <p:nvGrpSpPr>
          <p:cNvPr id="5" name="Group 211"/>
          <p:cNvGrpSpPr/>
          <p:nvPr/>
        </p:nvGrpSpPr>
        <p:grpSpPr>
          <a:xfrm>
            <a:off x="1981200" y="2819400"/>
            <a:ext cx="6248400" cy="990600"/>
            <a:chOff x="1152" y="1632"/>
            <a:chExt cx="3936" cy="624"/>
          </a:xfrm>
        </p:grpSpPr>
        <p:sp>
          <p:nvSpPr>
            <p:cNvPr id="9232" name="AutoShape 209"/>
            <p:cNvSpPr/>
            <p:nvPr/>
          </p:nvSpPr>
          <p:spPr>
            <a:xfrm>
              <a:off x="3552" y="1632"/>
              <a:ext cx="1536" cy="624"/>
            </a:xfrm>
            <a:prstGeom prst="wedgeEllipseCallout">
              <a:avLst>
                <a:gd name="adj1" fmla="val -88606"/>
                <a:gd name="adj2" fmla="val -319"/>
              </a:avLst>
            </a:prstGeom>
            <a:solidFill>
              <a:schemeClr val="accent1"/>
            </a:solidFill>
            <a:ln w="9525" cap="flat" cmpd="sng">
              <a:solidFill>
                <a:schemeClr val="tx1"/>
              </a:solidFill>
              <a:prstDash val="solid"/>
              <a:miter/>
              <a:headEnd type="none" w="med" len="med"/>
              <a:tailEnd type="none" w="med" len="med"/>
            </a:ln>
          </p:spPr>
          <p:txBody>
            <a:bodyPr/>
            <a:p>
              <a:pPr algn="ctr"/>
              <a:r>
                <a:rPr lang="en-US" altLang="zh-CN" dirty="0">
                  <a:latin typeface="Cambria" panose="02040503050406030204"/>
                  <a:ea typeface="华文楷体"/>
                </a:rPr>
                <a:t>T5</a:t>
              </a:r>
              <a:r>
                <a:rPr lang="zh-CN" altLang="en-US" dirty="0">
                  <a:latin typeface="Cambria" panose="02040503050406030204"/>
                  <a:ea typeface="华文楷体"/>
                </a:rPr>
                <a:t>、</a:t>
              </a:r>
              <a:r>
                <a:rPr lang="en-US" altLang="zh-CN" dirty="0">
                  <a:latin typeface="Cambria" panose="02040503050406030204"/>
                  <a:ea typeface="华文楷体"/>
                </a:rPr>
                <a:t>T6</a:t>
              </a:r>
              <a:r>
                <a:rPr lang="zh-CN" altLang="en-US" dirty="0">
                  <a:latin typeface="Cambria" panose="02040503050406030204"/>
                  <a:ea typeface="华文楷体"/>
                </a:rPr>
                <a:t>为门控管</a:t>
              </a:r>
              <a:endParaRPr lang="zh-CN" altLang="en-US" dirty="0">
                <a:latin typeface="Cambria" panose="02040503050406030204"/>
                <a:ea typeface="华文楷体"/>
              </a:endParaRPr>
            </a:p>
          </p:txBody>
        </p:sp>
        <p:sp>
          <p:nvSpPr>
            <p:cNvPr id="9233" name="Line 210"/>
            <p:cNvSpPr/>
            <p:nvPr/>
          </p:nvSpPr>
          <p:spPr>
            <a:xfrm flipH="1" flipV="1">
              <a:off x="1152" y="2064"/>
              <a:ext cx="2784" cy="144"/>
            </a:xfrm>
            <a:prstGeom prst="line">
              <a:avLst/>
            </a:prstGeom>
            <a:ln w="28575" cap="flat" cmpd="sng">
              <a:solidFill>
                <a:srgbClr val="00CC66"/>
              </a:solidFill>
              <a:prstDash val="solid"/>
              <a:miter/>
              <a:headEnd type="none" w="med" len="med"/>
              <a:tailEnd type="triangle" w="med" len="med"/>
            </a:ln>
          </p:spPr>
        </p:sp>
      </p:grpSp>
      <p:grpSp>
        <p:nvGrpSpPr>
          <p:cNvPr id="6" name="Group 215"/>
          <p:cNvGrpSpPr/>
          <p:nvPr/>
        </p:nvGrpSpPr>
        <p:grpSpPr>
          <a:xfrm>
            <a:off x="1828800" y="4953000"/>
            <a:ext cx="7239000" cy="990600"/>
            <a:chOff x="1056" y="2976"/>
            <a:chExt cx="4560" cy="624"/>
          </a:xfrm>
        </p:grpSpPr>
        <p:sp>
          <p:nvSpPr>
            <p:cNvPr id="9230" name="AutoShape 213"/>
            <p:cNvSpPr/>
            <p:nvPr/>
          </p:nvSpPr>
          <p:spPr>
            <a:xfrm>
              <a:off x="3792" y="2976"/>
              <a:ext cx="1824" cy="624"/>
            </a:xfrm>
            <a:prstGeom prst="wedgeEllipseCallout">
              <a:avLst>
                <a:gd name="adj1" fmla="val -82509"/>
                <a:gd name="adj2" fmla="val -319"/>
              </a:avLst>
            </a:prstGeom>
            <a:solidFill>
              <a:srgbClr val="CC99FF"/>
            </a:solidFill>
            <a:ln w="9525" cap="flat" cmpd="sng">
              <a:solidFill>
                <a:schemeClr val="tx1"/>
              </a:solidFill>
              <a:prstDash val="solid"/>
              <a:miter/>
              <a:headEnd type="none" w="med" len="med"/>
              <a:tailEnd type="none" w="med" len="med"/>
            </a:ln>
          </p:spPr>
          <p:txBody>
            <a:bodyPr/>
            <a:p>
              <a:pPr algn="ctr"/>
              <a:r>
                <a:rPr lang="en-US" altLang="zh-CN" dirty="0">
                  <a:latin typeface="Cambria" panose="02040503050406030204"/>
                  <a:ea typeface="华文楷体"/>
                </a:rPr>
                <a:t>T7</a:t>
              </a:r>
              <a:r>
                <a:rPr lang="zh-CN" altLang="en-US" dirty="0">
                  <a:latin typeface="Cambria" panose="02040503050406030204"/>
                  <a:ea typeface="华文楷体"/>
                </a:rPr>
                <a:t>、</a:t>
              </a:r>
              <a:r>
                <a:rPr lang="en-US" altLang="zh-CN" dirty="0">
                  <a:latin typeface="Cambria" panose="02040503050406030204"/>
                  <a:ea typeface="华文楷体"/>
                </a:rPr>
                <a:t>T8</a:t>
              </a:r>
              <a:r>
                <a:rPr lang="zh-CN" altLang="en-US" dirty="0">
                  <a:latin typeface="Cambria" panose="02040503050406030204"/>
                  <a:ea typeface="华文楷体"/>
                </a:rPr>
                <a:t>为数据线控制管</a:t>
              </a:r>
              <a:endParaRPr lang="zh-CN" altLang="en-US" dirty="0">
                <a:latin typeface="Cambria" panose="02040503050406030204"/>
                <a:ea typeface="华文楷体"/>
              </a:endParaRPr>
            </a:p>
          </p:txBody>
        </p:sp>
        <p:sp>
          <p:nvSpPr>
            <p:cNvPr id="9231" name="Line 214"/>
            <p:cNvSpPr/>
            <p:nvPr/>
          </p:nvSpPr>
          <p:spPr>
            <a:xfrm flipH="1" flipV="1">
              <a:off x="1056" y="3216"/>
              <a:ext cx="3072" cy="288"/>
            </a:xfrm>
            <a:prstGeom prst="line">
              <a:avLst/>
            </a:prstGeom>
            <a:ln w="28575" cap="flat" cmpd="sng">
              <a:solidFill>
                <a:srgbClr val="CC99FF"/>
              </a:solidFill>
              <a:prstDash val="solid"/>
              <a:miter/>
              <a:headEnd type="none" w="med" len="med"/>
              <a:tailEnd type="triangle" w="med" len="med"/>
            </a:ln>
          </p:spPr>
        </p:sp>
      </p:grpSp>
      <p:sp>
        <p:nvSpPr>
          <p:cNvPr id="8409" name="Oval 217"/>
          <p:cNvSpPr/>
          <p:nvPr/>
        </p:nvSpPr>
        <p:spPr>
          <a:xfrm>
            <a:off x="2743200" y="6019800"/>
            <a:ext cx="1143000" cy="762000"/>
          </a:xfrm>
          <a:prstGeom prst="ellipse">
            <a:avLst/>
          </a:prstGeom>
          <a:noFill/>
          <a:ln w="28575" cap="flat" cmpd="sng">
            <a:solidFill>
              <a:srgbClr val="800080"/>
            </a:solidFill>
            <a:prstDash val="dash"/>
            <a:miter/>
            <a:headEnd type="none" w="med" len="med"/>
            <a:tailEnd type="none" w="med" len="med"/>
          </a:ln>
        </p:spPr>
        <p:txBody>
          <a:bodyPr wrap="none" anchor="ctr" anchorCtr="0"/>
          <a:p>
            <a:endParaRPr lang="zh-CN" altLang="en-US" dirty="0">
              <a:solidFill>
                <a:srgbClr val="000000"/>
              </a:solidFill>
              <a:latin typeface="新宋体" panose="02010609030101010101" charset="-122"/>
              <a:ea typeface="新宋体" panose="02010609030101010101" charset="-122"/>
            </a:endParaRPr>
          </a:p>
        </p:txBody>
      </p:sp>
      <p:sp>
        <p:nvSpPr>
          <p:cNvPr id="8410" name="Oval 218"/>
          <p:cNvSpPr/>
          <p:nvPr/>
        </p:nvSpPr>
        <p:spPr>
          <a:xfrm>
            <a:off x="0" y="1524000"/>
            <a:ext cx="1143000" cy="762000"/>
          </a:xfrm>
          <a:prstGeom prst="ellipse">
            <a:avLst/>
          </a:prstGeom>
          <a:noFill/>
          <a:ln w="28575" cap="flat" cmpd="sng">
            <a:solidFill>
              <a:srgbClr val="800000"/>
            </a:solidFill>
            <a:prstDash val="dash"/>
            <a:miter/>
            <a:headEnd type="none" w="med" len="med"/>
            <a:tailEnd type="none" w="med" len="med"/>
          </a:ln>
        </p:spPr>
        <p:txBody>
          <a:bodyPr wrap="none" anchor="ctr" anchorCtr="0"/>
          <a:p>
            <a:endParaRPr lang="zh-CN" altLang="en-US" dirty="0">
              <a:solidFill>
                <a:srgbClr val="000000"/>
              </a:solidFill>
              <a:latin typeface="新宋体" panose="02010609030101010101" charset="-122"/>
              <a:ea typeface="新宋体" panose="02010609030101010101" charset="-122"/>
            </a:endParaRPr>
          </a:p>
        </p:txBody>
      </p:sp>
      <p:sp>
        <p:nvSpPr>
          <p:cNvPr id="8411" name="Text Box 219"/>
          <p:cNvSpPr txBox="1"/>
          <p:nvPr/>
        </p:nvSpPr>
        <p:spPr>
          <a:xfrm>
            <a:off x="709295" y="890588"/>
            <a:ext cx="4038600" cy="519112"/>
          </a:xfrm>
          <a:prstGeom prst="rect">
            <a:avLst/>
          </a:prstGeom>
          <a:solidFill>
            <a:srgbClr val="FFFF99"/>
          </a:solidFill>
          <a:ln w="9525">
            <a:noFill/>
          </a:ln>
        </p:spPr>
        <p:txBody>
          <a:bodyPr>
            <a:spAutoFit/>
          </a:bodyPr>
          <a:p>
            <a:pPr>
              <a:spcBef>
                <a:spcPct val="50000"/>
              </a:spcBef>
            </a:pPr>
            <a:r>
              <a:rPr lang="en-US" altLang="zh-CN" sz="2800" dirty="0">
                <a:solidFill>
                  <a:srgbClr val="000000"/>
                </a:solidFill>
                <a:latin typeface="新宋体" panose="02010609030101010101" charset="-122"/>
                <a:ea typeface="新宋体" panose="02010609030101010101" charset="-122"/>
              </a:rPr>
              <a:t>1</a:t>
            </a:r>
            <a:r>
              <a:rPr lang="zh-CN" altLang="en-US" sz="2800" dirty="0">
                <a:solidFill>
                  <a:srgbClr val="000000"/>
                </a:solidFill>
                <a:latin typeface="新宋体" panose="02010609030101010101" charset="-122"/>
                <a:ea typeface="新宋体" panose="02010609030101010101" charset="-122"/>
              </a:rPr>
              <a:t>、静态</a:t>
            </a:r>
            <a:r>
              <a:rPr lang="en-US" altLang="zh-CN" sz="2800" dirty="0">
                <a:solidFill>
                  <a:srgbClr val="000000"/>
                </a:solidFill>
                <a:latin typeface="新宋体" panose="02010609030101010101" charset="-122"/>
                <a:ea typeface="新宋体" panose="02010609030101010101" charset="-122"/>
              </a:rPr>
              <a:t>RAM</a:t>
            </a:r>
            <a:r>
              <a:rPr lang="zh-CN" altLang="en-US" sz="2800" dirty="0">
                <a:solidFill>
                  <a:srgbClr val="000000"/>
                </a:solidFill>
                <a:latin typeface="新宋体" panose="02010609030101010101" charset="-122"/>
                <a:ea typeface="新宋体" panose="02010609030101010101" charset="-122"/>
              </a:rPr>
              <a:t>存储单元</a:t>
            </a:r>
            <a:endParaRPr lang="zh-CN" altLang="en-US" sz="2800" dirty="0">
              <a:solidFill>
                <a:srgbClr val="000000"/>
              </a:solidFill>
              <a:latin typeface="新宋体" panose="02010609030101010101" charset="-122"/>
              <a:ea typeface="新宋体" panose="02010609030101010101"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411"/>
                                        </p:tgtEl>
                                        <p:attrNameLst>
                                          <p:attrName>style.visibility</p:attrName>
                                        </p:attrNameLst>
                                      </p:cBhvr>
                                      <p:to>
                                        <p:strVal val="visible"/>
                                      </p:to>
                                    </p:set>
                                    <p:anim calcmode="lin" valueType="num">
                                      <p:cBhvr additive="base">
                                        <p:cTn id="7" dur="500" fill="hold"/>
                                        <p:tgtEl>
                                          <p:spTgt spid="8411"/>
                                        </p:tgtEl>
                                        <p:attrNameLst>
                                          <p:attrName>ppt_x</p:attrName>
                                        </p:attrNameLst>
                                      </p:cBhvr>
                                      <p:tavLst>
                                        <p:tav tm="0">
                                          <p:val>
                                            <p:strVal val="0-#ppt_w/2"/>
                                          </p:val>
                                        </p:tav>
                                        <p:tav tm="100000">
                                          <p:val>
                                            <p:strVal val="#ppt_x"/>
                                          </p:val>
                                        </p:tav>
                                      </p:tavLst>
                                    </p:anim>
                                    <p:anim calcmode="lin" valueType="num">
                                      <p:cBhvr additive="base">
                                        <p:cTn id="8" dur="500" fill="hold"/>
                                        <p:tgtEl>
                                          <p:spTgt spid="84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8382"/>
                                        </p:tgtEl>
                                        <p:attrNameLst>
                                          <p:attrName>style.visibility</p:attrName>
                                        </p:attrNameLst>
                                      </p:cBhvr>
                                      <p:to>
                                        <p:strVal val="visible"/>
                                      </p:to>
                                    </p:set>
                                    <p:animEffect transition="in" filter="strips(downLeft)">
                                      <p:cBhvr>
                                        <p:cTn id="13" dur="500"/>
                                        <p:tgtEl>
                                          <p:spTgt spid="838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499"/>
                                          </p:stCondLst>
                                        </p:cTn>
                                        <p:tgtEl>
                                          <p:spTgt spid="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838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3" fill="hold" grpId="0" nodeType="clickEffect">
                                  <p:stCondLst>
                                    <p:cond delay="0"/>
                                  </p:stCondLst>
                                  <p:childTnLst>
                                    <p:set>
                                      <p:cBhvr>
                                        <p:cTn id="25" dur="1" fill="hold">
                                          <p:stCondLst>
                                            <p:cond delay="0"/>
                                          </p:stCondLst>
                                        </p:cTn>
                                        <p:tgtEl>
                                          <p:spTgt spid="8399"/>
                                        </p:tgtEl>
                                        <p:attrNameLst>
                                          <p:attrName>style.visibility</p:attrName>
                                        </p:attrNameLst>
                                      </p:cBhvr>
                                      <p:to>
                                        <p:strVal val="visible"/>
                                      </p:to>
                                    </p:set>
                                    <p:anim calcmode="lin" valueType="num">
                                      <p:cBhvr additive="base">
                                        <p:cTn id="26" dur="500" fill="hold"/>
                                        <p:tgtEl>
                                          <p:spTgt spid="8399"/>
                                        </p:tgtEl>
                                        <p:attrNameLst>
                                          <p:attrName>ppt_x</p:attrName>
                                        </p:attrNameLst>
                                      </p:cBhvr>
                                      <p:tavLst>
                                        <p:tav tm="0">
                                          <p:val>
                                            <p:strVal val="1+#ppt_w/2"/>
                                          </p:val>
                                        </p:tav>
                                        <p:tav tm="100000">
                                          <p:val>
                                            <p:strVal val="#ppt_x"/>
                                          </p:val>
                                        </p:tav>
                                      </p:tavLst>
                                    </p:anim>
                                    <p:anim calcmode="lin" valueType="num">
                                      <p:cBhvr additive="base">
                                        <p:cTn id="27" dur="500" fill="hold"/>
                                        <p:tgtEl>
                                          <p:spTgt spid="8399"/>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3"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1+#ppt_w/2"/>
                                          </p:val>
                                        </p:tav>
                                        <p:tav tm="100000">
                                          <p:val>
                                            <p:strVal val="#ppt_x"/>
                                          </p:val>
                                        </p:tav>
                                      </p:tavLst>
                                    </p:anim>
                                    <p:anim calcmode="lin" valueType="num">
                                      <p:cBhvr additive="base">
                                        <p:cTn id="4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1+#ppt_w/2"/>
                                          </p:val>
                                        </p:tav>
                                        <p:tav tm="100000">
                                          <p:val>
                                            <p:strVal val="#ppt_x"/>
                                          </p:val>
                                        </p:tav>
                                      </p:tavLst>
                                    </p:anim>
                                    <p:anim calcmode="lin" valueType="num">
                                      <p:cBhvr additive="base">
                                        <p:cTn id="4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grpId="0" nodeType="clickEffect">
                                  <p:stCondLst>
                                    <p:cond delay="0"/>
                                  </p:stCondLst>
                                  <p:childTnLst>
                                    <p:set>
                                      <p:cBhvr>
                                        <p:cTn id="53" dur="1" fill="hold">
                                          <p:stCondLst>
                                            <p:cond delay="0"/>
                                          </p:stCondLst>
                                        </p:cTn>
                                        <p:tgtEl>
                                          <p:spTgt spid="8410"/>
                                        </p:tgtEl>
                                        <p:attrNameLst>
                                          <p:attrName>style.visibility</p:attrName>
                                        </p:attrNameLst>
                                      </p:cBhvr>
                                      <p:to>
                                        <p:strVal val="visible"/>
                                      </p:to>
                                    </p:set>
                                    <p:animEffect transition="in" filter="checkerboard(across)">
                                      <p:cBhvr>
                                        <p:cTn id="54" dur="500"/>
                                        <p:tgtEl>
                                          <p:spTgt spid="8410"/>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8409"/>
                                        </p:tgtEl>
                                        <p:attrNameLst>
                                          <p:attrName>style.visibility</p:attrName>
                                        </p:attrNameLst>
                                      </p:cBhvr>
                                      <p:to>
                                        <p:strVal val="visible"/>
                                      </p:to>
                                    </p:set>
                                    <p:animEffect transition="in" filter="blinds(horizontal)">
                                      <p:cBhvr>
                                        <p:cTn id="59" dur="500"/>
                                        <p:tgtEl>
                                          <p:spTgt spid="8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83" grpId="0" bldLvl="0" animBg="1"/>
      <p:bldP spid="8399" grpId="0" bldLvl="0" animBg="1"/>
      <p:bldP spid="8409" grpId="0" bldLvl="0" animBg="1"/>
      <p:bldP spid="8410" grpId="0" bldLvl="0" animBg="1"/>
      <p:bldP spid="8411"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0242" name="Picture 2"/>
          <p:cNvPicPr>
            <a:picLocks noChangeAspect="1"/>
          </p:cNvPicPr>
          <p:nvPr/>
        </p:nvPicPr>
        <p:blipFill>
          <a:blip r:embed="rId1"/>
          <a:stretch>
            <a:fillRect/>
          </a:stretch>
        </p:blipFill>
        <p:spPr>
          <a:xfrm>
            <a:off x="152400" y="914400"/>
            <a:ext cx="5562600" cy="5278438"/>
          </a:xfrm>
          <a:prstGeom prst="rect">
            <a:avLst/>
          </a:prstGeom>
          <a:noFill/>
          <a:ln w="9525">
            <a:noFill/>
          </a:ln>
        </p:spPr>
      </p:pic>
      <p:sp>
        <p:nvSpPr>
          <p:cNvPr id="20484" name="Text Box 4"/>
          <p:cNvSpPr txBox="1"/>
          <p:nvPr/>
        </p:nvSpPr>
        <p:spPr>
          <a:xfrm>
            <a:off x="5651500" y="1066800"/>
            <a:ext cx="2881313" cy="519113"/>
          </a:xfrm>
          <a:prstGeom prst="rect">
            <a:avLst/>
          </a:prstGeom>
          <a:solidFill>
            <a:srgbClr val="CCFFFF"/>
          </a:solidFill>
          <a:ln w="9525">
            <a:noFill/>
          </a:ln>
        </p:spPr>
        <p:txBody>
          <a:bodyPr>
            <a:spAutoFit/>
          </a:bodyPr>
          <a:p>
            <a:pPr>
              <a:spcBef>
                <a:spcPct val="50000"/>
              </a:spcBef>
            </a:pPr>
            <a:r>
              <a:rPr lang="zh-CN" altLang="en-US" sz="2800" dirty="0">
                <a:solidFill>
                  <a:srgbClr val="000000"/>
                </a:solidFill>
                <a:latin typeface="新宋体" panose="02010609030101010101" charset="-122"/>
                <a:ea typeface="新宋体" panose="02010609030101010101" charset="-122"/>
              </a:rPr>
              <a:t>（</a:t>
            </a:r>
            <a:r>
              <a:rPr lang="en-US" altLang="zh-CN" sz="2800" dirty="0">
                <a:solidFill>
                  <a:srgbClr val="000000"/>
                </a:solidFill>
                <a:latin typeface="新宋体" panose="02010609030101010101" charset="-122"/>
                <a:ea typeface="新宋体" panose="02010609030101010101" charset="-122"/>
              </a:rPr>
              <a:t>1</a:t>
            </a:r>
            <a:r>
              <a:rPr lang="zh-CN" altLang="en-US" sz="2800" dirty="0">
                <a:solidFill>
                  <a:srgbClr val="000000"/>
                </a:solidFill>
                <a:latin typeface="新宋体" panose="02010609030101010101" charset="-122"/>
                <a:ea typeface="新宋体" panose="02010609030101010101" charset="-122"/>
              </a:rPr>
              <a:t>）写操作</a:t>
            </a:r>
            <a:endParaRPr lang="zh-CN" altLang="en-US" sz="2800" dirty="0">
              <a:solidFill>
                <a:srgbClr val="000000"/>
              </a:solidFill>
              <a:latin typeface="新宋体" panose="02010609030101010101" charset="-122"/>
              <a:ea typeface="新宋体" panose="02010609030101010101" charset="-122"/>
            </a:endParaRPr>
          </a:p>
        </p:txBody>
      </p:sp>
      <p:sp>
        <p:nvSpPr>
          <p:cNvPr id="20485" name="Text Box 5"/>
          <p:cNvSpPr txBox="1"/>
          <p:nvPr/>
        </p:nvSpPr>
        <p:spPr>
          <a:xfrm>
            <a:off x="5651500" y="1600200"/>
            <a:ext cx="3313113" cy="1814830"/>
          </a:xfrm>
          <a:prstGeom prst="rect">
            <a:avLst/>
          </a:prstGeom>
          <a:solidFill>
            <a:srgbClr val="00FF00"/>
          </a:solidFill>
          <a:ln w="9525">
            <a:noFill/>
          </a:ln>
        </p:spPr>
        <p:txBody>
          <a:bodyPr>
            <a:spAutoFit/>
          </a:bodyPr>
          <a:p>
            <a:pPr>
              <a:spcBef>
                <a:spcPct val="50000"/>
              </a:spcBef>
            </a:pP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Xi=1</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有效，</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T5</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T6</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开通；</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Yj </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有效</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T7</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T8</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开通。数据</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(D=1)</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被写入存储单元。</a:t>
            </a:r>
            <a:endPar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20486" name="Text Box 6"/>
          <p:cNvSpPr txBox="1"/>
          <p:nvPr/>
        </p:nvSpPr>
        <p:spPr>
          <a:xfrm>
            <a:off x="5651500" y="3500438"/>
            <a:ext cx="2514600" cy="519112"/>
          </a:xfrm>
          <a:prstGeom prst="rect">
            <a:avLst/>
          </a:prstGeom>
          <a:solidFill>
            <a:srgbClr val="CCFFCC"/>
          </a:solidFill>
          <a:ln w="9525">
            <a:noFill/>
          </a:ln>
        </p:spPr>
        <p:txBody>
          <a:bodyPr>
            <a:spAutoFit/>
          </a:bodyPr>
          <a:p>
            <a:pPr>
              <a:spcBef>
                <a:spcPct val="50000"/>
              </a:spcBef>
            </a:pPr>
            <a:r>
              <a:rPr lang="zh-CN" altLang="en-US" sz="2800" dirty="0">
                <a:solidFill>
                  <a:srgbClr val="000000"/>
                </a:solidFill>
                <a:latin typeface="新宋体" panose="02010609030101010101" charset="-122"/>
                <a:ea typeface="新宋体" panose="02010609030101010101" charset="-122"/>
              </a:rPr>
              <a:t>（</a:t>
            </a:r>
            <a:r>
              <a:rPr lang="en-US" altLang="zh-CN" sz="2800" dirty="0">
                <a:solidFill>
                  <a:srgbClr val="000000"/>
                </a:solidFill>
                <a:latin typeface="新宋体" panose="02010609030101010101" charset="-122"/>
                <a:ea typeface="新宋体" panose="02010609030101010101" charset="-122"/>
              </a:rPr>
              <a:t>2</a:t>
            </a:r>
            <a:r>
              <a:rPr lang="zh-CN" altLang="en-US" sz="2800" dirty="0">
                <a:solidFill>
                  <a:srgbClr val="000000"/>
                </a:solidFill>
                <a:latin typeface="新宋体" panose="02010609030101010101" charset="-122"/>
                <a:ea typeface="新宋体" panose="02010609030101010101" charset="-122"/>
              </a:rPr>
              <a:t>）读操作</a:t>
            </a:r>
            <a:endParaRPr lang="zh-CN" altLang="en-US" sz="2800" dirty="0">
              <a:solidFill>
                <a:srgbClr val="000000"/>
              </a:solidFill>
              <a:latin typeface="新宋体" panose="02010609030101010101" charset="-122"/>
              <a:ea typeface="新宋体" panose="02010609030101010101" charset="-122"/>
            </a:endParaRPr>
          </a:p>
        </p:txBody>
      </p:sp>
      <p:sp>
        <p:nvSpPr>
          <p:cNvPr id="20487" name="Text Box 7"/>
          <p:cNvSpPr txBox="1"/>
          <p:nvPr/>
        </p:nvSpPr>
        <p:spPr>
          <a:xfrm>
            <a:off x="5651500" y="4005263"/>
            <a:ext cx="3492500" cy="1814830"/>
          </a:xfrm>
          <a:prstGeom prst="rect">
            <a:avLst/>
          </a:prstGeom>
          <a:solidFill>
            <a:srgbClr val="FFFF00"/>
          </a:solidFill>
          <a:ln w="9525">
            <a:noFill/>
          </a:ln>
        </p:spPr>
        <p:txBody>
          <a:bodyPr>
            <a:spAutoFit/>
          </a:bodyPr>
          <a:p>
            <a:pPr>
              <a:spcBef>
                <a:spcPct val="50000"/>
              </a:spcBef>
            </a:pP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Xi</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有效，</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T5</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T6</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开通；</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Yj </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有效</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T7</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T8</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开通。数据</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(Q=1)</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从存储单元读出。</a:t>
            </a:r>
            <a:endPar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grpSp>
        <p:nvGrpSpPr>
          <p:cNvPr id="2" name="Group 17"/>
          <p:cNvGrpSpPr/>
          <p:nvPr/>
        </p:nvGrpSpPr>
        <p:grpSpPr>
          <a:xfrm>
            <a:off x="2339975" y="2701925"/>
            <a:ext cx="1584325" cy="373063"/>
            <a:chOff x="1474" y="1702"/>
            <a:chExt cx="998" cy="235"/>
          </a:xfrm>
        </p:grpSpPr>
        <p:sp>
          <p:nvSpPr>
            <p:cNvPr id="10278" name="Text Box 8"/>
            <p:cNvSpPr txBox="1"/>
            <p:nvPr/>
          </p:nvSpPr>
          <p:spPr>
            <a:xfrm>
              <a:off x="1474" y="1702"/>
              <a:ext cx="227" cy="231"/>
            </a:xfrm>
            <a:prstGeom prst="rect">
              <a:avLst/>
            </a:prstGeom>
            <a:noFill/>
            <a:ln w="9525">
              <a:noFill/>
            </a:ln>
          </p:spPr>
          <p:txBody>
            <a:bodyPr>
              <a:spAutoFit/>
            </a:bodyPr>
            <a:p>
              <a:pPr>
                <a:spcBef>
                  <a:spcPct val="50000"/>
                </a:spcBef>
              </a:pPr>
              <a:r>
                <a:rPr lang="en-US" altLang="zh-CN" dirty="0">
                  <a:solidFill>
                    <a:srgbClr val="0033CC"/>
                  </a:solidFill>
                  <a:latin typeface="Cambria" panose="02040503050406030204"/>
                  <a:ea typeface="华文楷体"/>
                </a:rPr>
                <a:t>1</a:t>
              </a:r>
              <a:endParaRPr lang="en-US" altLang="zh-CN" dirty="0">
                <a:solidFill>
                  <a:srgbClr val="0033CC"/>
                </a:solidFill>
                <a:latin typeface="Cambria" panose="02040503050406030204"/>
                <a:ea typeface="华文楷体"/>
              </a:endParaRPr>
            </a:p>
          </p:txBody>
        </p:sp>
        <p:sp>
          <p:nvSpPr>
            <p:cNvPr id="10279" name="Text Box 9"/>
            <p:cNvSpPr txBox="1"/>
            <p:nvPr/>
          </p:nvSpPr>
          <p:spPr>
            <a:xfrm>
              <a:off x="2245" y="1706"/>
              <a:ext cx="227" cy="231"/>
            </a:xfrm>
            <a:prstGeom prst="rect">
              <a:avLst/>
            </a:prstGeom>
            <a:noFill/>
            <a:ln w="9525">
              <a:noFill/>
            </a:ln>
          </p:spPr>
          <p:txBody>
            <a:bodyPr>
              <a:spAutoFit/>
            </a:bodyPr>
            <a:p>
              <a:pPr>
                <a:spcBef>
                  <a:spcPct val="50000"/>
                </a:spcBef>
              </a:pPr>
              <a:r>
                <a:rPr lang="en-US" altLang="zh-CN" dirty="0">
                  <a:solidFill>
                    <a:srgbClr val="0033CC"/>
                  </a:solidFill>
                  <a:latin typeface="Cambria" panose="02040503050406030204"/>
                  <a:ea typeface="华文楷体"/>
                </a:rPr>
                <a:t>0</a:t>
              </a:r>
              <a:endParaRPr lang="en-US" altLang="zh-CN" dirty="0">
                <a:solidFill>
                  <a:srgbClr val="0033CC"/>
                </a:solidFill>
                <a:latin typeface="Cambria" panose="02040503050406030204"/>
                <a:ea typeface="华文楷体"/>
              </a:endParaRPr>
            </a:p>
          </p:txBody>
        </p:sp>
      </p:grpSp>
      <p:grpSp>
        <p:nvGrpSpPr>
          <p:cNvPr id="3" name="Group 23"/>
          <p:cNvGrpSpPr/>
          <p:nvPr/>
        </p:nvGrpSpPr>
        <p:grpSpPr>
          <a:xfrm>
            <a:off x="2339975" y="2708275"/>
            <a:ext cx="1584325" cy="366713"/>
            <a:chOff x="1474" y="1706"/>
            <a:chExt cx="998" cy="231"/>
          </a:xfrm>
        </p:grpSpPr>
        <p:sp>
          <p:nvSpPr>
            <p:cNvPr id="10276" name="Text Box 10"/>
            <p:cNvSpPr txBox="1"/>
            <p:nvPr/>
          </p:nvSpPr>
          <p:spPr>
            <a:xfrm>
              <a:off x="2245" y="1706"/>
              <a:ext cx="227" cy="231"/>
            </a:xfrm>
            <a:prstGeom prst="rect">
              <a:avLst/>
            </a:prstGeom>
            <a:noFill/>
            <a:ln w="9525">
              <a:noFill/>
            </a:ln>
          </p:spPr>
          <p:txBody>
            <a:bodyPr>
              <a:spAutoFit/>
            </a:bodyPr>
            <a:p>
              <a:pPr>
                <a:spcBef>
                  <a:spcPct val="50000"/>
                </a:spcBef>
              </a:pPr>
              <a:r>
                <a:rPr lang="en-US" altLang="zh-CN" dirty="0">
                  <a:solidFill>
                    <a:srgbClr val="FF0000"/>
                  </a:solidFill>
                  <a:latin typeface="Cambria" panose="02040503050406030204"/>
                  <a:ea typeface="华文楷体"/>
                </a:rPr>
                <a:t>1</a:t>
              </a:r>
              <a:endParaRPr lang="en-US" altLang="zh-CN" dirty="0">
                <a:solidFill>
                  <a:srgbClr val="FF0000"/>
                </a:solidFill>
                <a:latin typeface="Cambria" panose="02040503050406030204"/>
                <a:ea typeface="华文楷体"/>
              </a:endParaRPr>
            </a:p>
          </p:txBody>
        </p:sp>
        <p:sp>
          <p:nvSpPr>
            <p:cNvPr id="10277" name="Text Box 11"/>
            <p:cNvSpPr txBox="1"/>
            <p:nvPr/>
          </p:nvSpPr>
          <p:spPr>
            <a:xfrm>
              <a:off x="1474" y="1706"/>
              <a:ext cx="227" cy="231"/>
            </a:xfrm>
            <a:prstGeom prst="rect">
              <a:avLst/>
            </a:prstGeom>
            <a:noFill/>
            <a:ln w="9525">
              <a:noFill/>
            </a:ln>
          </p:spPr>
          <p:txBody>
            <a:bodyPr>
              <a:spAutoFit/>
            </a:bodyPr>
            <a:p>
              <a:pPr>
                <a:spcBef>
                  <a:spcPct val="50000"/>
                </a:spcBef>
              </a:pPr>
              <a:r>
                <a:rPr lang="en-US" altLang="zh-CN" dirty="0">
                  <a:solidFill>
                    <a:srgbClr val="FF0000"/>
                  </a:solidFill>
                  <a:latin typeface="Cambria" panose="02040503050406030204"/>
                  <a:ea typeface="华文楷体"/>
                </a:rPr>
                <a:t>0</a:t>
              </a:r>
              <a:endParaRPr lang="en-US" altLang="zh-CN" dirty="0">
                <a:solidFill>
                  <a:srgbClr val="FF0000"/>
                </a:solidFill>
                <a:latin typeface="Cambria" panose="02040503050406030204"/>
                <a:ea typeface="华文楷体"/>
              </a:endParaRPr>
            </a:p>
          </p:txBody>
        </p:sp>
      </p:grpSp>
      <p:grpSp>
        <p:nvGrpSpPr>
          <p:cNvPr id="4" name="Group 21"/>
          <p:cNvGrpSpPr/>
          <p:nvPr/>
        </p:nvGrpSpPr>
        <p:grpSpPr>
          <a:xfrm>
            <a:off x="971550" y="5876925"/>
            <a:ext cx="4392613" cy="366713"/>
            <a:chOff x="612" y="3702"/>
            <a:chExt cx="2767" cy="231"/>
          </a:xfrm>
        </p:grpSpPr>
        <p:sp>
          <p:nvSpPr>
            <p:cNvPr id="10274" name="Text Box 12"/>
            <p:cNvSpPr txBox="1"/>
            <p:nvPr/>
          </p:nvSpPr>
          <p:spPr>
            <a:xfrm>
              <a:off x="612" y="3702"/>
              <a:ext cx="227" cy="231"/>
            </a:xfrm>
            <a:prstGeom prst="rect">
              <a:avLst/>
            </a:prstGeom>
            <a:noFill/>
            <a:ln w="9525">
              <a:noFill/>
            </a:ln>
          </p:spPr>
          <p:txBody>
            <a:bodyPr>
              <a:spAutoFit/>
            </a:bodyPr>
            <a:p>
              <a:pPr>
                <a:spcBef>
                  <a:spcPct val="50000"/>
                </a:spcBef>
              </a:pPr>
              <a:r>
                <a:rPr lang="en-US" altLang="zh-CN" dirty="0">
                  <a:solidFill>
                    <a:srgbClr val="FF0000"/>
                  </a:solidFill>
                  <a:latin typeface="Cambria" panose="02040503050406030204"/>
                  <a:ea typeface="华文楷体"/>
                </a:rPr>
                <a:t>0</a:t>
              </a:r>
              <a:endParaRPr lang="en-US" altLang="zh-CN" dirty="0">
                <a:solidFill>
                  <a:srgbClr val="FF0000"/>
                </a:solidFill>
                <a:latin typeface="Cambria" panose="02040503050406030204"/>
                <a:ea typeface="华文楷体"/>
              </a:endParaRPr>
            </a:p>
          </p:txBody>
        </p:sp>
        <p:sp>
          <p:nvSpPr>
            <p:cNvPr id="10275" name="Text Box 14"/>
            <p:cNvSpPr txBox="1"/>
            <p:nvPr/>
          </p:nvSpPr>
          <p:spPr>
            <a:xfrm>
              <a:off x="3152" y="3702"/>
              <a:ext cx="227" cy="231"/>
            </a:xfrm>
            <a:prstGeom prst="rect">
              <a:avLst/>
            </a:prstGeom>
            <a:noFill/>
            <a:ln w="9525">
              <a:noFill/>
            </a:ln>
          </p:spPr>
          <p:txBody>
            <a:bodyPr>
              <a:spAutoFit/>
            </a:bodyPr>
            <a:p>
              <a:pPr>
                <a:spcBef>
                  <a:spcPct val="50000"/>
                </a:spcBef>
              </a:pPr>
              <a:r>
                <a:rPr lang="en-US" altLang="zh-CN" dirty="0">
                  <a:solidFill>
                    <a:srgbClr val="FF0000"/>
                  </a:solidFill>
                  <a:latin typeface="Cambria" panose="02040503050406030204"/>
                  <a:ea typeface="华文楷体"/>
                </a:rPr>
                <a:t>1</a:t>
              </a:r>
              <a:endParaRPr lang="en-US" altLang="zh-CN" dirty="0">
                <a:solidFill>
                  <a:srgbClr val="FF0000"/>
                </a:solidFill>
                <a:latin typeface="Cambria" panose="02040503050406030204"/>
                <a:ea typeface="华文楷体"/>
              </a:endParaRPr>
            </a:p>
          </p:txBody>
        </p:sp>
      </p:grpSp>
      <p:grpSp>
        <p:nvGrpSpPr>
          <p:cNvPr id="5" name="Group 22"/>
          <p:cNvGrpSpPr/>
          <p:nvPr/>
        </p:nvGrpSpPr>
        <p:grpSpPr>
          <a:xfrm>
            <a:off x="684213" y="2708275"/>
            <a:ext cx="4824412" cy="433388"/>
            <a:chOff x="431" y="1706"/>
            <a:chExt cx="3039" cy="273"/>
          </a:xfrm>
        </p:grpSpPr>
        <p:sp>
          <p:nvSpPr>
            <p:cNvPr id="10272" name="Text Box 13"/>
            <p:cNvSpPr txBox="1"/>
            <p:nvPr/>
          </p:nvSpPr>
          <p:spPr>
            <a:xfrm>
              <a:off x="431" y="1706"/>
              <a:ext cx="227" cy="231"/>
            </a:xfrm>
            <a:prstGeom prst="rect">
              <a:avLst/>
            </a:prstGeom>
            <a:noFill/>
            <a:ln w="9525">
              <a:noFill/>
            </a:ln>
          </p:spPr>
          <p:txBody>
            <a:bodyPr>
              <a:spAutoFit/>
            </a:bodyPr>
            <a:p>
              <a:pPr>
                <a:spcBef>
                  <a:spcPct val="50000"/>
                </a:spcBef>
              </a:pPr>
              <a:r>
                <a:rPr lang="en-US" altLang="zh-CN" dirty="0">
                  <a:solidFill>
                    <a:srgbClr val="FF0000"/>
                  </a:solidFill>
                  <a:latin typeface="Cambria" panose="02040503050406030204"/>
                  <a:ea typeface="华文楷体"/>
                </a:rPr>
                <a:t>0</a:t>
              </a:r>
              <a:endParaRPr lang="en-US" altLang="zh-CN" dirty="0">
                <a:solidFill>
                  <a:srgbClr val="FF0000"/>
                </a:solidFill>
                <a:latin typeface="Cambria" panose="02040503050406030204"/>
                <a:ea typeface="华文楷体"/>
              </a:endParaRPr>
            </a:p>
          </p:txBody>
        </p:sp>
        <p:sp>
          <p:nvSpPr>
            <p:cNvPr id="10273" name="Text Box 15"/>
            <p:cNvSpPr txBox="1"/>
            <p:nvPr/>
          </p:nvSpPr>
          <p:spPr>
            <a:xfrm>
              <a:off x="3243" y="1748"/>
              <a:ext cx="227" cy="231"/>
            </a:xfrm>
            <a:prstGeom prst="rect">
              <a:avLst/>
            </a:prstGeom>
            <a:noFill/>
            <a:ln w="9525">
              <a:noFill/>
            </a:ln>
          </p:spPr>
          <p:txBody>
            <a:bodyPr>
              <a:spAutoFit/>
            </a:bodyPr>
            <a:p>
              <a:pPr>
                <a:spcBef>
                  <a:spcPct val="50000"/>
                </a:spcBef>
              </a:pPr>
              <a:r>
                <a:rPr lang="en-US" altLang="zh-CN" dirty="0">
                  <a:solidFill>
                    <a:srgbClr val="FF0000"/>
                  </a:solidFill>
                  <a:latin typeface="Cambria" panose="02040503050406030204"/>
                  <a:ea typeface="华文楷体"/>
                </a:rPr>
                <a:t>1</a:t>
              </a:r>
              <a:endParaRPr lang="en-US" altLang="zh-CN" dirty="0">
                <a:solidFill>
                  <a:srgbClr val="FF0000"/>
                </a:solidFill>
                <a:latin typeface="Cambria" panose="02040503050406030204"/>
                <a:ea typeface="华文楷体"/>
              </a:endParaRPr>
            </a:p>
          </p:txBody>
        </p:sp>
      </p:grpSp>
      <p:grpSp>
        <p:nvGrpSpPr>
          <p:cNvPr id="6" name="Group 20"/>
          <p:cNvGrpSpPr/>
          <p:nvPr/>
        </p:nvGrpSpPr>
        <p:grpSpPr>
          <a:xfrm>
            <a:off x="539750" y="758825"/>
            <a:ext cx="2663825" cy="5053013"/>
            <a:chOff x="340" y="478"/>
            <a:chExt cx="1678" cy="3183"/>
          </a:xfrm>
        </p:grpSpPr>
        <p:sp>
          <p:nvSpPr>
            <p:cNvPr id="10270" name="Text Box 18"/>
            <p:cNvSpPr txBox="1"/>
            <p:nvPr/>
          </p:nvSpPr>
          <p:spPr>
            <a:xfrm>
              <a:off x="340" y="478"/>
              <a:ext cx="272" cy="231"/>
            </a:xfrm>
            <a:prstGeom prst="rect">
              <a:avLst/>
            </a:prstGeom>
            <a:noFill/>
            <a:ln w="9525">
              <a:noFill/>
            </a:ln>
          </p:spPr>
          <p:txBody>
            <a:bodyPr>
              <a:spAutoFit/>
            </a:bodyPr>
            <a:p>
              <a:pPr>
                <a:spcBef>
                  <a:spcPct val="50000"/>
                </a:spcBef>
              </a:pPr>
              <a:r>
                <a:rPr lang="en-US" altLang="zh-CN" dirty="0">
                  <a:solidFill>
                    <a:srgbClr val="FF0000"/>
                  </a:solidFill>
                  <a:latin typeface="Cambria" panose="02040503050406030204"/>
                  <a:ea typeface="华文楷体"/>
                </a:rPr>
                <a:t>1</a:t>
              </a:r>
              <a:endParaRPr lang="en-US" altLang="zh-CN" dirty="0">
                <a:solidFill>
                  <a:srgbClr val="FF0000"/>
                </a:solidFill>
                <a:latin typeface="Cambria" panose="02040503050406030204"/>
                <a:ea typeface="华文楷体"/>
              </a:endParaRPr>
            </a:p>
          </p:txBody>
        </p:sp>
        <p:sp>
          <p:nvSpPr>
            <p:cNvPr id="10271" name="Text Box 19"/>
            <p:cNvSpPr txBox="1"/>
            <p:nvPr/>
          </p:nvSpPr>
          <p:spPr>
            <a:xfrm>
              <a:off x="1746" y="3430"/>
              <a:ext cx="272" cy="231"/>
            </a:xfrm>
            <a:prstGeom prst="rect">
              <a:avLst/>
            </a:prstGeom>
            <a:noFill/>
            <a:ln w="9525">
              <a:noFill/>
            </a:ln>
          </p:spPr>
          <p:txBody>
            <a:bodyPr>
              <a:spAutoFit/>
            </a:bodyPr>
            <a:p>
              <a:pPr>
                <a:spcBef>
                  <a:spcPct val="50000"/>
                </a:spcBef>
              </a:pPr>
              <a:r>
                <a:rPr lang="en-US" altLang="zh-CN" dirty="0">
                  <a:solidFill>
                    <a:srgbClr val="FF0000"/>
                  </a:solidFill>
                  <a:latin typeface="Cambria" panose="02040503050406030204"/>
                  <a:ea typeface="华文楷体"/>
                </a:rPr>
                <a:t>1</a:t>
              </a:r>
              <a:endParaRPr lang="en-US" altLang="zh-CN" dirty="0">
                <a:solidFill>
                  <a:srgbClr val="FF0000"/>
                </a:solidFill>
                <a:latin typeface="Cambria" panose="02040503050406030204"/>
                <a:ea typeface="华文楷体"/>
              </a:endParaRPr>
            </a:p>
          </p:txBody>
        </p:sp>
      </p:grpSp>
      <p:grpSp>
        <p:nvGrpSpPr>
          <p:cNvPr id="7" name="Group 36"/>
          <p:cNvGrpSpPr/>
          <p:nvPr/>
        </p:nvGrpSpPr>
        <p:grpSpPr>
          <a:xfrm>
            <a:off x="1187450" y="3141663"/>
            <a:ext cx="3889375" cy="2303462"/>
            <a:chOff x="748" y="1979"/>
            <a:chExt cx="2450" cy="1451"/>
          </a:xfrm>
        </p:grpSpPr>
        <p:grpSp>
          <p:nvGrpSpPr>
            <p:cNvPr id="10264" name="Group 29"/>
            <p:cNvGrpSpPr/>
            <p:nvPr/>
          </p:nvGrpSpPr>
          <p:grpSpPr>
            <a:xfrm>
              <a:off x="748" y="1979"/>
              <a:ext cx="2450" cy="1451"/>
              <a:chOff x="748" y="1979"/>
              <a:chExt cx="2450" cy="1451"/>
            </a:xfrm>
          </p:grpSpPr>
          <p:grpSp>
            <p:nvGrpSpPr>
              <p:cNvPr id="10266" name="Group 26"/>
              <p:cNvGrpSpPr/>
              <p:nvPr/>
            </p:nvGrpSpPr>
            <p:grpSpPr>
              <a:xfrm>
                <a:off x="2517" y="1979"/>
                <a:ext cx="681" cy="1451"/>
                <a:chOff x="2517" y="1979"/>
                <a:chExt cx="681" cy="1451"/>
              </a:xfrm>
            </p:grpSpPr>
            <p:sp>
              <p:nvSpPr>
                <p:cNvPr id="10268" name="Line 24"/>
                <p:cNvSpPr/>
                <p:nvPr/>
              </p:nvSpPr>
              <p:spPr>
                <a:xfrm flipV="1">
                  <a:off x="3198" y="1979"/>
                  <a:ext cx="0" cy="1451"/>
                </a:xfrm>
                <a:prstGeom prst="line">
                  <a:avLst/>
                </a:prstGeom>
                <a:ln w="28575" cap="flat" cmpd="sng">
                  <a:solidFill>
                    <a:srgbClr val="FF0000"/>
                  </a:solidFill>
                  <a:prstDash val="dash"/>
                  <a:miter/>
                  <a:headEnd type="none" w="med" len="med"/>
                  <a:tailEnd type="none" w="med" len="med"/>
                </a:ln>
              </p:spPr>
            </p:sp>
            <p:sp>
              <p:nvSpPr>
                <p:cNvPr id="10269" name="Line 25"/>
                <p:cNvSpPr/>
                <p:nvPr/>
              </p:nvSpPr>
              <p:spPr>
                <a:xfrm flipH="1">
                  <a:off x="2517" y="1979"/>
                  <a:ext cx="681" cy="0"/>
                </a:xfrm>
                <a:prstGeom prst="line">
                  <a:avLst/>
                </a:prstGeom>
                <a:ln w="28575" cap="flat" cmpd="sng">
                  <a:solidFill>
                    <a:srgbClr val="FF0000"/>
                  </a:solidFill>
                  <a:prstDash val="dash"/>
                  <a:miter/>
                  <a:headEnd type="none" w="med" len="med"/>
                  <a:tailEnd type="triangle" w="med" len="med"/>
                </a:ln>
              </p:spPr>
            </p:sp>
          </p:grpSp>
          <p:sp>
            <p:nvSpPr>
              <p:cNvPr id="10267" name="Line 27"/>
              <p:cNvSpPr/>
              <p:nvPr/>
            </p:nvSpPr>
            <p:spPr>
              <a:xfrm flipV="1">
                <a:off x="748" y="2024"/>
                <a:ext cx="0" cy="1405"/>
              </a:xfrm>
              <a:prstGeom prst="line">
                <a:avLst/>
              </a:prstGeom>
              <a:ln w="28575" cap="flat" cmpd="sng">
                <a:solidFill>
                  <a:srgbClr val="FF0000"/>
                </a:solidFill>
                <a:prstDash val="dash"/>
                <a:miter/>
                <a:headEnd type="none" w="med" len="med"/>
                <a:tailEnd type="none" w="med" len="med"/>
              </a:ln>
            </p:spPr>
          </p:sp>
        </p:grpSp>
        <p:sp>
          <p:nvSpPr>
            <p:cNvPr id="10265" name="Line 28"/>
            <p:cNvSpPr/>
            <p:nvPr/>
          </p:nvSpPr>
          <p:spPr>
            <a:xfrm>
              <a:off x="748" y="1979"/>
              <a:ext cx="635" cy="0"/>
            </a:xfrm>
            <a:prstGeom prst="line">
              <a:avLst/>
            </a:prstGeom>
            <a:ln w="28575" cap="flat" cmpd="sng">
              <a:solidFill>
                <a:srgbClr val="FF0000"/>
              </a:solidFill>
              <a:prstDash val="dash"/>
              <a:miter/>
              <a:headEnd type="none" w="med" len="med"/>
              <a:tailEnd type="triangle" w="med" len="med"/>
            </a:ln>
          </p:spPr>
        </p:sp>
      </p:grpSp>
      <p:grpSp>
        <p:nvGrpSpPr>
          <p:cNvPr id="10" name="Group 35"/>
          <p:cNvGrpSpPr/>
          <p:nvPr/>
        </p:nvGrpSpPr>
        <p:grpSpPr>
          <a:xfrm>
            <a:off x="1187450" y="3141663"/>
            <a:ext cx="3889375" cy="2303462"/>
            <a:chOff x="748" y="1979"/>
            <a:chExt cx="2450" cy="1451"/>
          </a:xfrm>
        </p:grpSpPr>
        <p:grpSp>
          <p:nvGrpSpPr>
            <p:cNvPr id="10259" name="Group 32"/>
            <p:cNvGrpSpPr/>
            <p:nvPr/>
          </p:nvGrpSpPr>
          <p:grpSpPr>
            <a:xfrm>
              <a:off x="2608" y="1979"/>
              <a:ext cx="590" cy="1451"/>
              <a:chOff x="2608" y="1979"/>
              <a:chExt cx="590" cy="1451"/>
            </a:xfrm>
          </p:grpSpPr>
          <p:sp>
            <p:nvSpPr>
              <p:cNvPr id="10262" name="Line 30"/>
              <p:cNvSpPr/>
              <p:nvPr/>
            </p:nvSpPr>
            <p:spPr>
              <a:xfrm>
                <a:off x="2608" y="1979"/>
                <a:ext cx="590" cy="0"/>
              </a:xfrm>
              <a:prstGeom prst="line">
                <a:avLst/>
              </a:prstGeom>
              <a:ln w="28575" cap="flat" cmpd="sng">
                <a:solidFill>
                  <a:srgbClr val="00CC66"/>
                </a:solidFill>
                <a:prstDash val="dash"/>
                <a:miter/>
                <a:headEnd type="none" w="med" len="med"/>
                <a:tailEnd type="none" w="med" len="med"/>
              </a:ln>
            </p:spPr>
          </p:sp>
          <p:sp>
            <p:nvSpPr>
              <p:cNvPr id="10263" name="Line 31"/>
              <p:cNvSpPr/>
              <p:nvPr/>
            </p:nvSpPr>
            <p:spPr>
              <a:xfrm>
                <a:off x="3198" y="1979"/>
                <a:ext cx="0" cy="1451"/>
              </a:xfrm>
              <a:prstGeom prst="line">
                <a:avLst/>
              </a:prstGeom>
              <a:ln w="28575" cap="flat" cmpd="sng">
                <a:solidFill>
                  <a:srgbClr val="00CC66"/>
                </a:solidFill>
                <a:prstDash val="dash"/>
                <a:miter/>
                <a:headEnd type="none" w="med" len="med"/>
                <a:tailEnd type="triangle" w="med" len="med"/>
              </a:ln>
            </p:spPr>
          </p:sp>
        </p:grpSp>
        <p:sp>
          <p:nvSpPr>
            <p:cNvPr id="10260" name="Line 33"/>
            <p:cNvSpPr/>
            <p:nvPr/>
          </p:nvSpPr>
          <p:spPr>
            <a:xfrm flipH="1">
              <a:off x="748" y="1979"/>
              <a:ext cx="635" cy="0"/>
            </a:xfrm>
            <a:prstGeom prst="line">
              <a:avLst/>
            </a:prstGeom>
            <a:ln w="28575" cap="flat" cmpd="sng">
              <a:solidFill>
                <a:srgbClr val="00CC66"/>
              </a:solidFill>
              <a:prstDash val="dash"/>
              <a:miter/>
              <a:headEnd type="none" w="med" len="med"/>
              <a:tailEnd type="none" w="med" len="med"/>
            </a:ln>
          </p:spPr>
        </p:sp>
        <p:sp>
          <p:nvSpPr>
            <p:cNvPr id="10261" name="Line 34"/>
            <p:cNvSpPr/>
            <p:nvPr/>
          </p:nvSpPr>
          <p:spPr>
            <a:xfrm>
              <a:off x="748" y="1979"/>
              <a:ext cx="0" cy="1406"/>
            </a:xfrm>
            <a:prstGeom prst="line">
              <a:avLst/>
            </a:prstGeom>
            <a:ln w="28575" cap="flat" cmpd="sng">
              <a:solidFill>
                <a:srgbClr val="00CC66"/>
              </a:solidFill>
              <a:prstDash val="dash"/>
              <a:miter/>
              <a:headEnd type="none" w="med" len="med"/>
              <a:tailEnd type="triangle" w="med" len="med"/>
            </a:ln>
          </p:spPr>
        </p:sp>
      </p:grpSp>
      <p:sp>
        <p:nvSpPr>
          <p:cNvPr id="10254" name="Text Box 37"/>
          <p:cNvSpPr txBox="1"/>
          <p:nvPr/>
        </p:nvSpPr>
        <p:spPr>
          <a:xfrm>
            <a:off x="3924300" y="3068638"/>
            <a:ext cx="431800" cy="366712"/>
          </a:xfrm>
          <a:prstGeom prst="rect">
            <a:avLst/>
          </a:prstGeom>
          <a:noFill/>
          <a:ln w="9525">
            <a:noFill/>
          </a:ln>
        </p:spPr>
        <p:txBody>
          <a:bodyPr>
            <a:spAutoFit/>
          </a:bodyPr>
          <a:p>
            <a:pPr>
              <a:spcBef>
                <a:spcPct val="50000"/>
              </a:spcBef>
            </a:pPr>
            <a:r>
              <a:rPr lang="en-US" altLang="zh-CN" dirty="0">
                <a:solidFill>
                  <a:srgbClr val="000000"/>
                </a:solidFill>
                <a:latin typeface="新宋体" panose="02010609030101010101" charset="-122"/>
                <a:ea typeface="新宋体" panose="02010609030101010101" charset="-122"/>
              </a:rPr>
              <a:t>Q</a:t>
            </a:r>
            <a:endParaRPr lang="en-US" altLang="zh-CN" dirty="0">
              <a:solidFill>
                <a:srgbClr val="000000"/>
              </a:solidFill>
              <a:latin typeface="新宋体" panose="02010609030101010101" charset="-122"/>
              <a:ea typeface="新宋体" panose="02010609030101010101" charset="-122"/>
            </a:endParaRPr>
          </a:p>
        </p:txBody>
      </p:sp>
      <p:grpSp>
        <p:nvGrpSpPr>
          <p:cNvPr id="10255" name="Group 40"/>
          <p:cNvGrpSpPr/>
          <p:nvPr/>
        </p:nvGrpSpPr>
        <p:grpSpPr>
          <a:xfrm>
            <a:off x="1979613" y="3068638"/>
            <a:ext cx="431800" cy="366712"/>
            <a:chOff x="1882" y="210"/>
            <a:chExt cx="272" cy="231"/>
          </a:xfrm>
        </p:grpSpPr>
        <p:sp>
          <p:nvSpPr>
            <p:cNvPr id="10257" name="Text Box 38"/>
            <p:cNvSpPr txBox="1"/>
            <p:nvPr/>
          </p:nvSpPr>
          <p:spPr>
            <a:xfrm>
              <a:off x="1882" y="210"/>
              <a:ext cx="272" cy="231"/>
            </a:xfrm>
            <a:prstGeom prst="rect">
              <a:avLst/>
            </a:prstGeom>
            <a:noFill/>
            <a:ln w="9525">
              <a:noFill/>
            </a:ln>
          </p:spPr>
          <p:txBody>
            <a:bodyPr>
              <a:spAutoFit/>
            </a:bodyPr>
            <a:p>
              <a:pPr>
                <a:spcBef>
                  <a:spcPct val="50000"/>
                </a:spcBef>
              </a:pPr>
              <a:r>
                <a:rPr lang="en-US" altLang="zh-CN" dirty="0">
                  <a:latin typeface="Cambria" panose="02040503050406030204"/>
                  <a:ea typeface="华文楷体"/>
                </a:rPr>
                <a:t>Q</a:t>
              </a:r>
              <a:endParaRPr lang="en-US" altLang="zh-CN" dirty="0">
                <a:latin typeface="Cambria" panose="02040503050406030204"/>
                <a:ea typeface="华文楷体"/>
              </a:endParaRPr>
            </a:p>
          </p:txBody>
        </p:sp>
        <p:sp>
          <p:nvSpPr>
            <p:cNvPr id="10258" name="Line 39"/>
            <p:cNvSpPr/>
            <p:nvPr/>
          </p:nvSpPr>
          <p:spPr>
            <a:xfrm>
              <a:off x="1918" y="237"/>
              <a:ext cx="137" cy="0"/>
            </a:xfrm>
            <a:prstGeom prst="line">
              <a:avLst/>
            </a:prstGeom>
            <a:ln w="28575" cap="flat" cmpd="sng">
              <a:solidFill>
                <a:schemeClr val="tx1"/>
              </a:solidFill>
              <a:prstDash val="solid"/>
              <a:miter/>
              <a:headEnd type="none" w="med" len="med"/>
              <a:tailEnd type="none" w="med" len="med"/>
            </a:ln>
          </p:spPr>
        </p:sp>
      </p:grpSp>
      <p:sp>
        <p:nvSpPr>
          <p:cNvPr id="20521" name="Text Box 41"/>
          <p:cNvSpPr txBox="1"/>
          <p:nvPr/>
        </p:nvSpPr>
        <p:spPr>
          <a:xfrm>
            <a:off x="2051050" y="476250"/>
            <a:ext cx="2447925" cy="579438"/>
          </a:xfrm>
          <a:prstGeom prst="rect">
            <a:avLst/>
          </a:prstGeom>
          <a:noFill/>
          <a:ln w="9525">
            <a:noFill/>
          </a:ln>
        </p:spPr>
        <p:txBody>
          <a:bodyPr>
            <a:spAutoFit/>
          </a:bodyPr>
          <a:p>
            <a:pPr>
              <a:spcBef>
                <a:spcPct val="50000"/>
              </a:spcBef>
            </a:pPr>
            <a:r>
              <a:rPr lang="zh-CN" altLang="en-US" sz="3200" dirty="0">
                <a:solidFill>
                  <a:srgbClr val="000000"/>
                </a:solidFill>
                <a:latin typeface="新宋体" panose="02010609030101010101" charset="-122"/>
                <a:ea typeface="新宋体" panose="02010609030101010101" charset="-122"/>
              </a:rPr>
              <a:t>原存储 </a:t>
            </a:r>
            <a:r>
              <a:rPr lang="en-US" altLang="zh-CN" sz="3200" dirty="0">
                <a:solidFill>
                  <a:srgbClr val="000000"/>
                </a:solidFill>
                <a:latin typeface="新宋体" panose="02010609030101010101" charset="-122"/>
                <a:ea typeface="新宋体" panose="02010609030101010101" charset="-122"/>
              </a:rPr>
              <a:t>Q=0</a:t>
            </a:r>
            <a:endParaRPr lang="en-US" altLang="zh-CN" sz="3200" dirty="0">
              <a:solidFill>
                <a:srgbClr val="000000"/>
              </a:solidFill>
              <a:latin typeface="新宋体" panose="02010609030101010101" charset="-122"/>
              <a:ea typeface="新宋体" panose="02010609030101010101" charset="-122"/>
            </a:endParaRPr>
          </a:p>
        </p:txBody>
      </p:sp>
      <p:sp>
        <p:nvSpPr>
          <p:cNvPr id="8"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521"/>
                                        </p:tgtEl>
                                        <p:attrNameLst>
                                          <p:attrName>style.visibility</p:attrName>
                                        </p:attrNameLst>
                                      </p:cBhvr>
                                      <p:to>
                                        <p:strVal val="visible"/>
                                      </p:to>
                                    </p:set>
                                    <p:animEffect transition="in" filter="blinds(horizontal)">
                                      <p:cBhvr>
                                        <p:cTn id="12" dur="500"/>
                                        <p:tgtEl>
                                          <p:spTgt spid="205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484"/>
                                        </p:tgtEl>
                                        <p:attrNameLst>
                                          <p:attrName>style.visibility</p:attrName>
                                        </p:attrNameLst>
                                      </p:cBhvr>
                                      <p:to>
                                        <p:strVal val="visible"/>
                                      </p:to>
                                    </p:set>
                                    <p:animEffect transition="in" filter="blinds(horizontal)">
                                      <p:cBhvr>
                                        <p:cTn id="17" dur="500"/>
                                        <p:tgtEl>
                                          <p:spTgt spid="2048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485"/>
                                        </p:tgtEl>
                                        <p:attrNameLst>
                                          <p:attrName>style.visibility</p:attrName>
                                        </p:attrNameLst>
                                      </p:cBhvr>
                                      <p:to>
                                        <p:strVal val="visible"/>
                                      </p:to>
                                    </p:set>
                                    <p:animEffect transition="in" filter="dissolve">
                                      <p:cBhvr>
                                        <p:cTn id="22" dur="500"/>
                                        <p:tgtEl>
                                          <p:spTgt spid="2048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down)">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20486"/>
                                        </p:tgtEl>
                                        <p:attrNameLst>
                                          <p:attrName>style.visibility</p:attrName>
                                        </p:attrNameLst>
                                      </p:cBhvr>
                                      <p:to>
                                        <p:strVal val="visible"/>
                                      </p:to>
                                    </p:set>
                                    <p:anim calcmode="lin" valueType="num">
                                      <p:cBhvr additive="base">
                                        <p:cTn id="51" dur="500" fill="hold"/>
                                        <p:tgtEl>
                                          <p:spTgt spid="20486"/>
                                        </p:tgtEl>
                                        <p:attrNameLst>
                                          <p:attrName>ppt_x</p:attrName>
                                        </p:attrNameLst>
                                      </p:cBhvr>
                                      <p:tavLst>
                                        <p:tav tm="0">
                                          <p:val>
                                            <p:strVal val="1+#ppt_w/2"/>
                                          </p:val>
                                        </p:tav>
                                        <p:tav tm="100000">
                                          <p:val>
                                            <p:strVal val="#ppt_x"/>
                                          </p:val>
                                        </p:tav>
                                      </p:tavLst>
                                    </p:anim>
                                    <p:anim calcmode="lin" valueType="num">
                                      <p:cBhvr additive="base">
                                        <p:cTn id="52" dur="500" fill="hold"/>
                                        <p:tgtEl>
                                          <p:spTgt spid="20486"/>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0487"/>
                                        </p:tgtEl>
                                        <p:attrNameLst>
                                          <p:attrName>style.visibility</p:attrName>
                                        </p:attrNameLst>
                                      </p:cBhvr>
                                      <p:to>
                                        <p:strVal val="visible"/>
                                      </p:to>
                                    </p:set>
                                    <p:anim calcmode="lin" valueType="num">
                                      <p:cBhvr additive="base">
                                        <p:cTn id="57" dur="500" fill="hold"/>
                                        <p:tgtEl>
                                          <p:spTgt spid="20487"/>
                                        </p:tgtEl>
                                        <p:attrNameLst>
                                          <p:attrName>ppt_x</p:attrName>
                                        </p:attrNameLst>
                                      </p:cBhvr>
                                      <p:tavLst>
                                        <p:tav tm="0">
                                          <p:val>
                                            <p:strVal val="#ppt_x"/>
                                          </p:val>
                                        </p:tav>
                                        <p:tav tm="100000">
                                          <p:val>
                                            <p:strVal val="#ppt_x"/>
                                          </p:val>
                                        </p:tav>
                                      </p:tavLst>
                                    </p:anim>
                                    <p:anim calcmode="lin" valueType="num">
                                      <p:cBhvr additive="base">
                                        <p:cTn id="58" dur="500" fill="hold"/>
                                        <p:tgtEl>
                                          <p:spTgt spid="20487"/>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up)">
                                      <p:cBhvr>
                                        <p:cTn id="6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0" animBg="1"/>
      <p:bldP spid="20485" grpId="0" bldLvl="0" animBg="1"/>
      <p:bldP spid="20486" grpId="0" bldLvl="0" animBg="1"/>
      <p:bldP spid="20487" grpId="0" bldLvl="0" animBg="1"/>
      <p:bldP spid="205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6" name="矩形 226305"/>
          <p:cNvSpPr/>
          <p:nvPr/>
        </p:nvSpPr>
        <p:spPr>
          <a:xfrm>
            <a:off x="3200400" y="1905000"/>
            <a:ext cx="2019300" cy="2476500"/>
          </a:xfrm>
          <a:prstGeom prst="rect">
            <a:avLst/>
          </a:prstGeom>
          <a:solidFill>
            <a:srgbClr val="C5FFE2"/>
          </a:solidFill>
          <a:ln w="28575" cap="flat" cmpd="sng">
            <a:solidFill>
              <a:srgbClr val="FF0066"/>
            </a:solidFill>
            <a:prstDash val="dash"/>
            <a:miter/>
            <a:headEnd type="none" w="med" len="med"/>
            <a:tailEnd type="none" w="med" len="med"/>
          </a:ln>
        </p:spPr>
        <p:txBody>
          <a:bodyPr wrap="none" anchor="ctr" anchorCtr="0"/>
          <a:p>
            <a:pPr algn="ctr"/>
            <a:endParaRPr dirty="0">
              <a:latin typeface="Times New Roman" panose="02020603050405020304" pitchFamily="18" charset="0"/>
            </a:endParaRPr>
          </a:p>
        </p:txBody>
      </p:sp>
      <p:grpSp>
        <p:nvGrpSpPr>
          <p:cNvPr id="226307" name="组合 226306"/>
          <p:cNvGrpSpPr/>
          <p:nvPr/>
        </p:nvGrpSpPr>
        <p:grpSpPr>
          <a:xfrm>
            <a:off x="1936750" y="1370013"/>
            <a:ext cx="5033963" cy="4321175"/>
            <a:chOff x="1220" y="863"/>
            <a:chExt cx="3171" cy="2722"/>
          </a:xfrm>
        </p:grpSpPr>
        <p:grpSp>
          <p:nvGrpSpPr>
            <p:cNvPr id="226308" name="组合 226307"/>
            <p:cNvGrpSpPr/>
            <p:nvPr/>
          </p:nvGrpSpPr>
          <p:grpSpPr>
            <a:xfrm>
              <a:off x="1220" y="1004"/>
              <a:ext cx="3171" cy="2463"/>
              <a:chOff x="1220" y="1004"/>
              <a:chExt cx="3171" cy="2463"/>
            </a:xfrm>
          </p:grpSpPr>
          <p:grpSp>
            <p:nvGrpSpPr>
              <p:cNvPr id="226309" name="组合 226308"/>
              <p:cNvGrpSpPr/>
              <p:nvPr/>
            </p:nvGrpSpPr>
            <p:grpSpPr>
              <a:xfrm>
                <a:off x="1488" y="1004"/>
                <a:ext cx="2582" cy="2318"/>
                <a:chOff x="1488" y="1004"/>
                <a:chExt cx="2582" cy="2318"/>
              </a:xfrm>
            </p:grpSpPr>
            <p:grpSp>
              <p:nvGrpSpPr>
                <p:cNvPr id="226310" name="组合 226309"/>
                <p:cNvGrpSpPr/>
                <p:nvPr/>
              </p:nvGrpSpPr>
              <p:grpSpPr>
                <a:xfrm>
                  <a:off x="2130" y="1467"/>
                  <a:ext cx="156" cy="540"/>
                  <a:chOff x="924" y="1608"/>
                  <a:chExt cx="156" cy="540"/>
                </a:xfrm>
              </p:grpSpPr>
              <p:sp>
                <p:nvSpPr>
                  <p:cNvPr id="226311" name="任意多边形 226310"/>
                  <p:cNvSpPr/>
                  <p:nvPr/>
                </p:nvSpPr>
                <p:spPr>
                  <a:xfrm>
                    <a:off x="924" y="1608"/>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12" name="任意多边形 226311"/>
                  <p:cNvSpPr/>
                  <p:nvPr/>
                </p:nvSpPr>
                <p:spPr>
                  <a:xfrm flipV="1">
                    <a:off x="924" y="1932"/>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13" name="直接连接符 226312"/>
                  <p:cNvSpPr/>
                  <p:nvPr/>
                </p:nvSpPr>
                <p:spPr>
                  <a:xfrm>
                    <a:off x="1020" y="1764"/>
                    <a:ext cx="0" cy="227"/>
                  </a:xfrm>
                  <a:prstGeom prst="line">
                    <a:avLst/>
                  </a:prstGeom>
                  <a:ln w="38100" cap="flat" cmpd="sng">
                    <a:solidFill>
                      <a:schemeClr val="tx1"/>
                    </a:solidFill>
                    <a:prstDash val="solid"/>
                    <a:headEnd type="none" w="med" len="med"/>
                    <a:tailEnd type="none" w="med" len="med"/>
                  </a:ln>
                </p:spPr>
              </p:sp>
              <p:sp>
                <p:nvSpPr>
                  <p:cNvPr id="226314" name="直接连接符 226313"/>
                  <p:cNvSpPr/>
                  <p:nvPr/>
                </p:nvSpPr>
                <p:spPr>
                  <a:xfrm>
                    <a:off x="1080" y="1800"/>
                    <a:ext cx="0" cy="159"/>
                  </a:xfrm>
                  <a:prstGeom prst="line">
                    <a:avLst/>
                  </a:prstGeom>
                  <a:ln w="38100" cap="flat" cmpd="sng">
                    <a:solidFill>
                      <a:schemeClr val="tx1"/>
                    </a:solidFill>
                    <a:prstDash val="solid"/>
                    <a:headEnd type="none" w="med" len="med"/>
                    <a:tailEnd type="none" w="med" len="med"/>
                  </a:ln>
                </p:spPr>
              </p:sp>
            </p:grpSp>
            <p:grpSp>
              <p:nvGrpSpPr>
                <p:cNvPr id="226315" name="组合 226314"/>
                <p:cNvGrpSpPr/>
                <p:nvPr/>
              </p:nvGrpSpPr>
              <p:grpSpPr>
                <a:xfrm>
                  <a:off x="1505" y="1850"/>
                  <a:ext cx="624" cy="156"/>
                  <a:chOff x="623" y="2237"/>
                  <a:chExt cx="624" cy="156"/>
                </a:xfrm>
              </p:grpSpPr>
              <p:sp>
                <p:nvSpPr>
                  <p:cNvPr id="226316" name="任意多边形 226315"/>
                  <p:cNvSpPr/>
                  <p:nvPr/>
                </p:nvSpPr>
                <p:spPr>
                  <a:xfrm rot="-5400000">
                    <a:off x="719" y="2189"/>
                    <a:ext cx="108" cy="30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17" name="任意多边形 226316"/>
                  <p:cNvSpPr/>
                  <p:nvPr/>
                </p:nvSpPr>
                <p:spPr>
                  <a:xfrm rot="-5400000" flipV="1">
                    <a:off x="1085" y="2231"/>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18" name="直接连接符 226317"/>
                  <p:cNvSpPr/>
                  <p:nvPr/>
                </p:nvSpPr>
                <p:spPr>
                  <a:xfrm rot="-5400000">
                    <a:off x="976" y="2183"/>
                    <a:ext cx="0" cy="227"/>
                  </a:xfrm>
                  <a:prstGeom prst="line">
                    <a:avLst/>
                  </a:prstGeom>
                  <a:ln w="38100" cap="flat" cmpd="sng">
                    <a:solidFill>
                      <a:schemeClr val="tx1"/>
                    </a:solidFill>
                    <a:prstDash val="solid"/>
                    <a:headEnd type="none" w="med" len="med"/>
                    <a:tailEnd type="none" w="med" len="med"/>
                  </a:ln>
                </p:spPr>
              </p:sp>
              <p:sp>
                <p:nvSpPr>
                  <p:cNvPr id="226319" name="直接连接符 226318"/>
                  <p:cNvSpPr/>
                  <p:nvPr/>
                </p:nvSpPr>
                <p:spPr>
                  <a:xfrm rot="-5400000">
                    <a:off x="978" y="2157"/>
                    <a:ext cx="0" cy="159"/>
                  </a:xfrm>
                  <a:prstGeom prst="line">
                    <a:avLst/>
                  </a:prstGeom>
                  <a:ln w="38100" cap="flat" cmpd="sng">
                    <a:solidFill>
                      <a:schemeClr val="tx1"/>
                    </a:solidFill>
                    <a:prstDash val="solid"/>
                    <a:headEnd type="none" w="med" len="med"/>
                    <a:tailEnd type="none" w="med" len="med"/>
                  </a:ln>
                </p:spPr>
              </p:sp>
            </p:grpSp>
            <p:grpSp>
              <p:nvGrpSpPr>
                <p:cNvPr id="226320" name="组合 226319"/>
                <p:cNvGrpSpPr/>
                <p:nvPr/>
              </p:nvGrpSpPr>
              <p:grpSpPr>
                <a:xfrm flipH="1">
                  <a:off x="3042" y="1467"/>
                  <a:ext cx="156" cy="540"/>
                  <a:chOff x="924" y="1608"/>
                  <a:chExt cx="156" cy="540"/>
                </a:xfrm>
              </p:grpSpPr>
              <p:sp>
                <p:nvSpPr>
                  <p:cNvPr id="226321" name="任意多边形 226320"/>
                  <p:cNvSpPr/>
                  <p:nvPr/>
                </p:nvSpPr>
                <p:spPr>
                  <a:xfrm>
                    <a:off x="924" y="1608"/>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22" name="任意多边形 226321"/>
                  <p:cNvSpPr/>
                  <p:nvPr/>
                </p:nvSpPr>
                <p:spPr>
                  <a:xfrm flipV="1">
                    <a:off x="924" y="1932"/>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23" name="直接连接符 226322"/>
                  <p:cNvSpPr/>
                  <p:nvPr/>
                </p:nvSpPr>
                <p:spPr>
                  <a:xfrm>
                    <a:off x="1020" y="1764"/>
                    <a:ext cx="0" cy="227"/>
                  </a:xfrm>
                  <a:prstGeom prst="line">
                    <a:avLst/>
                  </a:prstGeom>
                  <a:ln w="38100" cap="flat" cmpd="sng">
                    <a:solidFill>
                      <a:schemeClr val="tx1"/>
                    </a:solidFill>
                    <a:prstDash val="solid"/>
                    <a:headEnd type="none" w="med" len="med"/>
                    <a:tailEnd type="none" w="med" len="med"/>
                  </a:ln>
                </p:spPr>
              </p:sp>
              <p:sp>
                <p:nvSpPr>
                  <p:cNvPr id="226324" name="直接连接符 226323"/>
                  <p:cNvSpPr/>
                  <p:nvPr/>
                </p:nvSpPr>
                <p:spPr>
                  <a:xfrm>
                    <a:off x="1080" y="1800"/>
                    <a:ext cx="0" cy="159"/>
                  </a:xfrm>
                  <a:prstGeom prst="line">
                    <a:avLst/>
                  </a:prstGeom>
                  <a:ln w="38100" cap="flat" cmpd="sng">
                    <a:solidFill>
                      <a:schemeClr val="tx1"/>
                    </a:solidFill>
                    <a:prstDash val="solid"/>
                    <a:headEnd type="none" w="med" len="med"/>
                    <a:tailEnd type="none" w="med" len="med"/>
                  </a:ln>
                </p:spPr>
              </p:sp>
            </p:grpSp>
            <p:grpSp>
              <p:nvGrpSpPr>
                <p:cNvPr id="226325" name="组合 226324"/>
                <p:cNvGrpSpPr/>
                <p:nvPr/>
              </p:nvGrpSpPr>
              <p:grpSpPr>
                <a:xfrm>
                  <a:off x="3197" y="1838"/>
                  <a:ext cx="612" cy="156"/>
                  <a:chOff x="2315" y="2225"/>
                  <a:chExt cx="612" cy="156"/>
                </a:xfrm>
              </p:grpSpPr>
              <p:sp>
                <p:nvSpPr>
                  <p:cNvPr id="226326" name="任意多边形 226325"/>
                  <p:cNvSpPr/>
                  <p:nvPr/>
                </p:nvSpPr>
                <p:spPr>
                  <a:xfrm rot="-5400000">
                    <a:off x="2369" y="2219"/>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27" name="任意多边形 226326"/>
                  <p:cNvSpPr/>
                  <p:nvPr/>
                </p:nvSpPr>
                <p:spPr>
                  <a:xfrm rot="-5400000" flipV="1">
                    <a:off x="2729" y="2183"/>
                    <a:ext cx="108" cy="28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28" name="直接连接符 226327"/>
                  <p:cNvSpPr/>
                  <p:nvPr/>
                </p:nvSpPr>
                <p:spPr>
                  <a:xfrm rot="-5400000">
                    <a:off x="2584" y="2171"/>
                    <a:ext cx="0" cy="227"/>
                  </a:xfrm>
                  <a:prstGeom prst="line">
                    <a:avLst/>
                  </a:prstGeom>
                  <a:ln w="38100" cap="flat" cmpd="sng">
                    <a:solidFill>
                      <a:schemeClr val="tx1"/>
                    </a:solidFill>
                    <a:prstDash val="solid"/>
                    <a:headEnd type="none" w="med" len="med"/>
                    <a:tailEnd type="none" w="med" len="med"/>
                  </a:ln>
                </p:spPr>
              </p:sp>
              <p:sp>
                <p:nvSpPr>
                  <p:cNvPr id="226329" name="直接连接符 226328"/>
                  <p:cNvSpPr/>
                  <p:nvPr/>
                </p:nvSpPr>
                <p:spPr>
                  <a:xfrm rot="-5400000">
                    <a:off x="2586" y="2145"/>
                    <a:ext cx="0" cy="159"/>
                  </a:xfrm>
                  <a:prstGeom prst="line">
                    <a:avLst/>
                  </a:prstGeom>
                  <a:ln w="38100" cap="flat" cmpd="sng">
                    <a:solidFill>
                      <a:schemeClr val="tx1"/>
                    </a:solidFill>
                    <a:prstDash val="solid"/>
                    <a:headEnd type="none" w="med" len="med"/>
                    <a:tailEnd type="none" w="med" len="med"/>
                  </a:ln>
                </p:spPr>
              </p:sp>
            </p:grpSp>
            <p:sp>
              <p:nvSpPr>
                <p:cNvPr id="226330" name="直接连接符 226329"/>
                <p:cNvSpPr/>
                <p:nvPr/>
              </p:nvSpPr>
              <p:spPr>
                <a:xfrm>
                  <a:off x="2286" y="1731"/>
                  <a:ext cx="744" cy="0"/>
                </a:xfrm>
                <a:prstGeom prst="line">
                  <a:avLst/>
                </a:prstGeom>
                <a:ln w="28575" cap="flat" cmpd="sng">
                  <a:solidFill>
                    <a:schemeClr val="tx1"/>
                  </a:solidFill>
                  <a:prstDash val="solid"/>
                  <a:headEnd type="none" w="med" len="med"/>
                  <a:tailEnd type="none" w="med" len="med"/>
                </a:ln>
              </p:spPr>
            </p:sp>
            <p:grpSp>
              <p:nvGrpSpPr>
                <p:cNvPr id="226331" name="组合 226330"/>
                <p:cNvGrpSpPr/>
                <p:nvPr/>
              </p:nvGrpSpPr>
              <p:grpSpPr>
                <a:xfrm>
                  <a:off x="2610" y="1562"/>
                  <a:ext cx="56" cy="180"/>
                  <a:chOff x="1434" y="1691"/>
                  <a:chExt cx="56" cy="180"/>
                </a:xfrm>
              </p:grpSpPr>
              <p:sp>
                <p:nvSpPr>
                  <p:cNvPr id="226332" name="直接连接符 226331"/>
                  <p:cNvSpPr/>
                  <p:nvPr/>
                </p:nvSpPr>
                <p:spPr>
                  <a:xfrm>
                    <a:off x="1463" y="1749"/>
                    <a:ext cx="0" cy="122"/>
                  </a:xfrm>
                  <a:prstGeom prst="line">
                    <a:avLst/>
                  </a:prstGeom>
                  <a:ln w="28575" cap="flat" cmpd="sng">
                    <a:solidFill>
                      <a:schemeClr val="tx1"/>
                    </a:solidFill>
                    <a:prstDash val="solid"/>
                    <a:headEnd type="none" w="med" len="med"/>
                    <a:tailEnd type="none" w="med" len="med"/>
                  </a:ln>
                </p:spPr>
              </p:sp>
              <p:sp>
                <p:nvSpPr>
                  <p:cNvPr id="226333" name="椭圆 226332"/>
                  <p:cNvSpPr/>
                  <p:nvPr/>
                </p:nvSpPr>
                <p:spPr>
                  <a:xfrm>
                    <a:off x="1434" y="1691"/>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grpSp>
            <p:sp>
              <p:nvSpPr>
                <p:cNvPr id="226334" name="任意多边形 226333"/>
                <p:cNvSpPr/>
                <p:nvPr/>
              </p:nvSpPr>
              <p:spPr>
                <a:xfrm>
                  <a:off x="2130" y="2007"/>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35" name="任意多边形 226334"/>
                <p:cNvSpPr/>
                <p:nvPr/>
              </p:nvSpPr>
              <p:spPr>
                <a:xfrm flipV="1">
                  <a:off x="2130" y="2331"/>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36" name="直接连接符 226335"/>
                <p:cNvSpPr/>
                <p:nvPr/>
              </p:nvSpPr>
              <p:spPr>
                <a:xfrm>
                  <a:off x="2226" y="2163"/>
                  <a:ext cx="0" cy="227"/>
                </a:xfrm>
                <a:prstGeom prst="line">
                  <a:avLst/>
                </a:prstGeom>
                <a:ln w="38100" cap="flat" cmpd="sng">
                  <a:solidFill>
                    <a:schemeClr val="tx1"/>
                  </a:solidFill>
                  <a:prstDash val="solid"/>
                  <a:headEnd type="none" w="med" len="med"/>
                  <a:tailEnd type="none" w="med" len="med"/>
                </a:ln>
              </p:spPr>
            </p:sp>
            <p:sp>
              <p:nvSpPr>
                <p:cNvPr id="226337" name="直接连接符 226336"/>
                <p:cNvSpPr/>
                <p:nvPr/>
              </p:nvSpPr>
              <p:spPr>
                <a:xfrm>
                  <a:off x="2286" y="2199"/>
                  <a:ext cx="0" cy="159"/>
                </a:xfrm>
                <a:prstGeom prst="line">
                  <a:avLst/>
                </a:prstGeom>
                <a:ln w="38100" cap="flat" cmpd="sng">
                  <a:solidFill>
                    <a:schemeClr val="tx1"/>
                  </a:solidFill>
                  <a:prstDash val="solid"/>
                  <a:headEnd type="none" w="med" len="med"/>
                  <a:tailEnd type="none" w="med" len="med"/>
                </a:ln>
              </p:spPr>
            </p:sp>
            <p:grpSp>
              <p:nvGrpSpPr>
                <p:cNvPr id="226338" name="组合 226337"/>
                <p:cNvGrpSpPr/>
                <p:nvPr/>
              </p:nvGrpSpPr>
              <p:grpSpPr>
                <a:xfrm flipH="1">
                  <a:off x="3042" y="2007"/>
                  <a:ext cx="156" cy="540"/>
                  <a:chOff x="924" y="1608"/>
                  <a:chExt cx="156" cy="540"/>
                </a:xfrm>
              </p:grpSpPr>
              <p:sp>
                <p:nvSpPr>
                  <p:cNvPr id="226339" name="任意多边形 226338"/>
                  <p:cNvSpPr/>
                  <p:nvPr/>
                </p:nvSpPr>
                <p:spPr>
                  <a:xfrm>
                    <a:off x="924" y="1608"/>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40" name="任意多边形 226339"/>
                  <p:cNvSpPr/>
                  <p:nvPr/>
                </p:nvSpPr>
                <p:spPr>
                  <a:xfrm flipV="1">
                    <a:off x="924" y="1932"/>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41" name="直接连接符 226340"/>
                  <p:cNvSpPr/>
                  <p:nvPr/>
                </p:nvSpPr>
                <p:spPr>
                  <a:xfrm>
                    <a:off x="1020" y="1764"/>
                    <a:ext cx="0" cy="227"/>
                  </a:xfrm>
                  <a:prstGeom prst="line">
                    <a:avLst/>
                  </a:prstGeom>
                  <a:ln w="38100" cap="flat" cmpd="sng">
                    <a:solidFill>
                      <a:schemeClr val="tx1"/>
                    </a:solidFill>
                    <a:prstDash val="solid"/>
                    <a:headEnd type="none" w="med" len="med"/>
                    <a:tailEnd type="none" w="med" len="med"/>
                  </a:ln>
                </p:spPr>
              </p:sp>
              <p:sp>
                <p:nvSpPr>
                  <p:cNvPr id="226342" name="直接连接符 226341"/>
                  <p:cNvSpPr/>
                  <p:nvPr/>
                </p:nvSpPr>
                <p:spPr>
                  <a:xfrm>
                    <a:off x="1080" y="1800"/>
                    <a:ext cx="0" cy="159"/>
                  </a:xfrm>
                  <a:prstGeom prst="line">
                    <a:avLst/>
                  </a:prstGeom>
                  <a:ln w="38100" cap="flat" cmpd="sng">
                    <a:solidFill>
                      <a:schemeClr val="tx1"/>
                    </a:solidFill>
                    <a:prstDash val="solid"/>
                    <a:headEnd type="none" w="med" len="med"/>
                    <a:tailEnd type="none" w="med" len="med"/>
                  </a:ln>
                </p:spPr>
              </p:sp>
            </p:grpSp>
            <p:sp>
              <p:nvSpPr>
                <p:cNvPr id="226343" name="直接连接符 226342"/>
                <p:cNvSpPr/>
                <p:nvPr/>
              </p:nvSpPr>
              <p:spPr>
                <a:xfrm>
                  <a:off x="2286" y="2271"/>
                  <a:ext cx="290" cy="0"/>
                </a:xfrm>
                <a:prstGeom prst="line">
                  <a:avLst/>
                </a:prstGeom>
                <a:ln w="28575" cap="flat" cmpd="sng">
                  <a:solidFill>
                    <a:schemeClr val="tx1"/>
                  </a:solidFill>
                  <a:prstDash val="solid"/>
                  <a:headEnd type="none" w="med" len="med"/>
                  <a:tailEnd type="none" w="med" len="med"/>
                </a:ln>
              </p:spPr>
            </p:sp>
            <p:sp>
              <p:nvSpPr>
                <p:cNvPr id="226344" name="直接连接符 226343"/>
                <p:cNvSpPr/>
                <p:nvPr/>
              </p:nvSpPr>
              <p:spPr>
                <a:xfrm>
                  <a:off x="2766" y="2283"/>
                  <a:ext cx="290" cy="0"/>
                </a:xfrm>
                <a:prstGeom prst="line">
                  <a:avLst/>
                </a:prstGeom>
                <a:ln w="28575" cap="flat" cmpd="sng">
                  <a:solidFill>
                    <a:schemeClr val="tx1"/>
                  </a:solidFill>
                  <a:prstDash val="solid"/>
                  <a:headEnd type="none" w="med" len="med"/>
                  <a:tailEnd type="none" w="med" len="med"/>
                </a:ln>
              </p:spPr>
            </p:sp>
            <p:sp>
              <p:nvSpPr>
                <p:cNvPr id="226345" name="任意多边形 226344"/>
                <p:cNvSpPr/>
                <p:nvPr/>
              </p:nvSpPr>
              <p:spPr>
                <a:xfrm>
                  <a:off x="2130" y="2007"/>
                  <a:ext cx="636" cy="276"/>
                </a:xfrm>
                <a:custGeom>
                  <a:avLst/>
                  <a:gdLst/>
                  <a:ahLst/>
                  <a:cxnLst/>
                  <a:pathLst>
                    <a:path w="636" h="276">
                      <a:moveTo>
                        <a:pt x="0" y="0"/>
                      </a:moveTo>
                      <a:lnTo>
                        <a:pt x="468" y="0"/>
                      </a:lnTo>
                      <a:lnTo>
                        <a:pt x="636" y="276"/>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46" name="任意多边形 226345"/>
                <p:cNvSpPr/>
                <p:nvPr/>
              </p:nvSpPr>
              <p:spPr>
                <a:xfrm flipH="1">
                  <a:off x="2574" y="1995"/>
                  <a:ext cx="636" cy="276"/>
                </a:xfrm>
                <a:custGeom>
                  <a:avLst/>
                  <a:gdLst/>
                  <a:ahLst/>
                  <a:cxnLst/>
                  <a:pathLst>
                    <a:path w="636" h="276">
                      <a:moveTo>
                        <a:pt x="0" y="0"/>
                      </a:moveTo>
                      <a:lnTo>
                        <a:pt x="468" y="0"/>
                      </a:lnTo>
                      <a:lnTo>
                        <a:pt x="636" y="276"/>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47" name="直接连接符 226346"/>
                <p:cNvSpPr/>
                <p:nvPr/>
              </p:nvSpPr>
              <p:spPr>
                <a:xfrm>
                  <a:off x="2127" y="2546"/>
                  <a:ext cx="1080" cy="0"/>
                </a:xfrm>
                <a:prstGeom prst="line">
                  <a:avLst/>
                </a:prstGeom>
                <a:ln w="28575" cap="flat" cmpd="sng">
                  <a:solidFill>
                    <a:schemeClr val="tx1"/>
                  </a:solidFill>
                  <a:prstDash val="solid"/>
                  <a:headEnd type="none" w="med" len="med"/>
                  <a:tailEnd type="none" w="med" len="med"/>
                </a:ln>
              </p:spPr>
            </p:sp>
            <p:sp>
              <p:nvSpPr>
                <p:cNvPr id="226348" name="直接连接符 226347"/>
                <p:cNvSpPr/>
                <p:nvPr/>
              </p:nvSpPr>
              <p:spPr>
                <a:xfrm>
                  <a:off x="2130" y="1461"/>
                  <a:ext cx="1080" cy="0"/>
                </a:xfrm>
                <a:prstGeom prst="line">
                  <a:avLst/>
                </a:prstGeom>
                <a:ln w="28575" cap="flat" cmpd="sng">
                  <a:solidFill>
                    <a:schemeClr val="tx1"/>
                  </a:solidFill>
                  <a:prstDash val="solid"/>
                  <a:headEnd type="none" w="med" len="med"/>
                  <a:tailEnd type="none" w="med" len="med"/>
                </a:ln>
              </p:spPr>
            </p:sp>
            <p:grpSp>
              <p:nvGrpSpPr>
                <p:cNvPr id="226349" name="组合 226348"/>
                <p:cNvGrpSpPr/>
                <p:nvPr/>
              </p:nvGrpSpPr>
              <p:grpSpPr>
                <a:xfrm>
                  <a:off x="2616" y="1280"/>
                  <a:ext cx="56" cy="180"/>
                  <a:chOff x="1434" y="1691"/>
                  <a:chExt cx="56" cy="180"/>
                </a:xfrm>
              </p:grpSpPr>
              <p:sp>
                <p:nvSpPr>
                  <p:cNvPr id="226350" name="直接连接符 226349"/>
                  <p:cNvSpPr/>
                  <p:nvPr/>
                </p:nvSpPr>
                <p:spPr>
                  <a:xfrm>
                    <a:off x="1463" y="1749"/>
                    <a:ext cx="0" cy="122"/>
                  </a:xfrm>
                  <a:prstGeom prst="line">
                    <a:avLst/>
                  </a:prstGeom>
                  <a:ln w="28575" cap="flat" cmpd="sng">
                    <a:solidFill>
                      <a:schemeClr val="tx1"/>
                    </a:solidFill>
                    <a:prstDash val="solid"/>
                    <a:headEnd type="none" w="med" len="med"/>
                    <a:tailEnd type="none" w="med" len="med"/>
                  </a:ln>
                </p:spPr>
              </p:sp>
              <p:sp>
                <p:nvSpPr>
                  <p:cNvPr id="226351" name="椭圆 226350"/>
                  <p:cNvSpPr/>
                  <p:nvPr/>
                </p:nvSpPr>
                <p:spPr>
                  <a:xfrm>
                    <a:off x="1434" y="1691"/>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grpSp>
            <p:sp>
              <p:nvSpPr>
                <p:cNvPr id="226352" name="直接连接符 226351"/>
                <p:cNvSpPr/>
                <p:nvPr/>
              </p:nvSpPr>
              <p:spPr>
                <a:xfrm>
                  <a:off x="2693" y="2562"/>
                  <a:ext cx="0" cy="122"/>
                </a:xfrm>
                <a:prstGeom prst="line">
                  <a:avLst/>
                </a:prstGeom>
                <a:ln w="28575" cap="flat" cmpd="sng">
                  <a:solidFill>
                    <a:schemeClr val="tx1"/>
                  </a:solidFill>
                  <a:prstDash val="solid"/>
                  <a:headEnd type="none" w="med" len="med"/>
                  <a:tailEnd type="none" w="med" len="med"/>
                </a:ln>
              </p:spPr>
            </p:sp>
            <p:sp>
              <p:nvSpPr>
                <p:cNvPr id="226353" name="椭圆 226352"/>
                <p:cNvSpPr/>
                <p:nvPr/>
              </p:nvSpPr>
              <p:spPr>
                <a:xfrm>
                  <a:off x="4014" y="3122"/>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26354" name="直接连接符 226353"/>
                <p:cNvSpPr/>
                <p:nvPr/>
              </p:nvSpPr>
              <p:spPr>
                <a:xfrm>
                  <a:off x="2626" y="2672"/>
                  <a:ext cx="138" cy="1"/>
                </a:xfrm>
                <a:prstGeom prst="line">
                  <a:avLst/>
                </a:prstGeom>
                <a:ln w="38100" cap="flat" cmpd="sng">
                  <a:solidFill>
                    <a:schemeClr val="tx1"/>
                  </a:solidFill>
                  <a:prstDash val="solid"/>
                  <a:headEnd type="none" w="med" len="med"/>
                  <a:tailEnd type="none" w="med" len="med"/>
                </a:ln>
              </p:spPr>
            </p:sp>
            <p:sp>
              <p:nvSpPr>
                <p:cNvPr id="226355" name="直接连接符 226354"/>
                <p:cNvSpPr/>
                <p:nvPr/>
              </p:nvSpPr>
              <p:spPr>
                <a:xfrm>
                  <a:off x="1853" y="1020"/>
                  <a:ext cx="0" cy="839"/>
                </a:xfrm>
                <a:prstGeom prst="line">
                  <a:avLst/>
                </a:prstGeom>
                <a:ln w="28575" cap="flat" cmpd="sng">
                  <a:solidFill>
                    <a:schemeClr val="tx1"/>
                  </a:solidFill>
                  <a:prstDash val="solid"/>
                  <a:headEnd type="none" w="med" len="med"/>
                  <a:tailEnd type="none" w="med" len="med"/>
                </a:ln>
              </p:spPr>
            </p:sp>
            <p:sp>
              <p:nvSpPr>
                <p:cNvPr id="226356" name="椭圆 226355"/>
                <p:cNvSpPr/>
                <p:nvPr/>
              </p:nvSpPr>
              <p:spPr>
                <a:xfrm>
                  <a:off x="3168" y="1970"/>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357" name="椭圆 226356"/>
                <p:cNvSpPr/>
                <p:nvPr/>
              </p:nvSpPr>
              <p:spPr>
                <a:xfrm>
                  <a:off x="2616" y="1430"/>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358" name="椭圆 226357"/>
                <p:cNvSpPr/>
                <p:nvPr/>
              </p:nvSpPr>
              <p:spPr>
                <a:xfrm>
                  <a:off x="2100" y="1982"/>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359" name="椭圆 226358"/>
                <p:cNvSpPr/>
                <p:nvPr/>
              </p:nvSpPr>
              <p:spPr>
                <a:xfrm>
                  <a:off x="2608" y="1702"/>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360" name="椭圆 226359"/>
                <p:cNvSpPr/>
                <p:nvPr/>
              </p:nvSpPr>
              <p:spPr>
                <a:xfrm>
                  <a:off x="2670" y="2522"/>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361" name="直接连接符 226360"/>
                <p:cNvSpPr/>
                <p:nvPr/>
              </p:nvSpPr>
              <p:spPr>
                <a:xfrm>
                  <a:off x="3461" y="1056"/>
                  <a:ext cx="0" cy="791"/>
                </a:xfrm>
                <a:prstGeom prst="line">
                  <a:avLst/>
                </a:prstGeom>
                <a:ln w="28575" cap="flat" cmpd="sng">
                  <a:solidFill>
                    <a:schemeClr val="tx1"/>
                  </a:solidFill>
                  <a:prstDash val="solid"/>
                  <a:headEnd type="none" w="med" len="med"/>
                  <a:tailEnd type="none" w="med" len="med"/>
                </a:ln>
              </p:spPr>
            </p:sp>
            <p:sp>
              <p:nvSpPr>
                <p:cNvPr id="226362" name="直接连接符 226361"/>
                <p:cNvSpPr/>
                <p:nvPr/>
              </p:nvSpPr>
              <p:spPr>
                <a:xfrm>
                  <a:off x="1632" y="1029"/>
                  <a:ext cx="2213" cy="0"/>
                </a:xfrm>
                <a:prstGeom prst="line">
                  <a:avLst/>
                </a:prstGeom>
                <a:ln w="28575" cap="flat" cmpd="sng">
                  <a:solidFill>
                    <a:schemeClr val="tx1"/>
                  </a:solidFill>
                  <a:prstDash val="solid"/>
                  <a:headEnd type="none" w="med" len="med"/>
                  <a:tailEnd type="none" w="med" len="med"/>
                </a:ln>
              </p:spPr>
            </p:sp>
            <p:sp>
              <p:nvSpPr>
                <p:cNvPr id="226363" name="直接连接符 226362"/>
                <p:cNvSpPr/>
                <p:nvPr/>
              </p:nvSpPr>
              <p:spPr>
                <a:xfrm flipV="1">
                  <a:off x="1518" y="3297"/>
                  <a:ext cx="2544" cy="0"/>
                </a:xfrm>
                <a:prstGeom prst="line">
                  <a:avLst/>
                </a:prstGeom>
                <a:ln w="28575" cap="flat" cmpd="sng">
                  <a:solidFill>
                    <a:schemeClr val="tx1"/>
                  </a:solidFill>
                  <a:prstDash val="solid"/>
                  <a:headEnd type="none" w="med" len="med"/>
                  <a:tailEnd type="none" w="med" len="med"/>
                </a:ln>
              </p:spPr>
            </p:sp>
            <p:sp>
              <p:nvSpPr>
                <p:cNvPr id="226364" name="椭圆 226363"/>
                <p:cNvSpPr/>
                <p:nvPr/>
              </p:nvSpPr>
              <p:spPr>
                <a:xfrm>
                  <a:off x="1824" y="1004"/>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365" name="椭圆 226364"/>
                <p:cNvSpPr/>
                <p:nvPr/>
              </p:nvSpPr>
              <p:spPr>
                <a:xfrm>
                  <a:off x="3432" y="1004"/>
                  <a:ext cx="57"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366" name="任意多边形 226365"/>
                <p:cNvSpPr/>
                <p:nvPr/>
              </p:nvSpPr>
              <p:spPr>
                <a:xfrm>
                  <a:off x="1518" y="1815"/>
                  <a:ext cx="96" cy="111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67" name="任意多边形 226366"/>
                <p:cNvSpPr/>
                <p:nvPr/>
              </p:nvSpPr>
              <p:spPr>
                <a:xfrm flipV="1">
                  <a:off x="1524" y="3009"/>
                  <a:ext cx="78" cy="29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68" name="直接连接符 226367"/>
                <p:cNvSpPr/>
                <p:nvPr/>
              </p:nvSpPr>
              <p:spPr>
                <a:xfrm>
                  <a:off x="1614" y="2841"/>
                  <a:ext cx="0" cy="227"/>
                </a:xfrm>
                <a:prstGeom prst="line">
                  <a:avLst/>
                </a:prstGeom>
                <a:ln w="38100" cap="flat" cmpd="sng">
                  <a:solidFill>
                    <a:schemeClr val="tx1"/>
                  </a:solidFill>
                  <a:prstDash val="solid"/>
                  <a:headEnd type="none" w="med" len="med"/>
                  <a:tailEnd type="none" w="med" len="med"/>
                </a:ln>
              </p:spPr>
            </p:sp>
            <p:sp>
              <p:nvSpPr>
                <p:cNvPr id="226369" name="直接连接符 226368"/>
                <p:cNvSpPr/>
                <p:nvPr/>
              </p:nvSpPr>
              <p:spPr>
                <a:xfrm>
                  <a:off x="1674" y="2877"/>
                  <a:ext cx="0" cy="159"/>
                </a:xfrm>
                <a:prstGeom prst="line">
                  <a:avLst/>
                </a:prstGeom>
                <a:ln w="38100" cap="flat" cmpd="sng">
                  <a:solidFill>
                    <a:schemeClr val="tx1"/>
                  </a:solidFill>
                  <a:prstDash val="solid"/>
                  <a:headEnd type="none" w="med" len="med"/>
                  <a:tailEnd type="none" w="med" len="med"/>
                </a:ln>
              </p:spPr>
            </p:sp>
            <p:sp>
              <p:nvSpPr>
                <p:cNvPr id="226370" name="直接连接符 226369"/>
                <p:cNvSpPr/>
                <p:nvPr/>
              </p:nvSpPr>
              <p:spPr>
                <a:xfrm>
                  <a:off x="1662" y="2961"/>
                  <a:ext cx="1992" cy="0"/>
                </a:xfrm>
                <a:prstGeom prst="line">
                  <a:avLst/>
                </a:prstGeom>
                <a:ln w="28575" cap="flat" cmpd="sng">
                  <a:solidFill>
                    <a:schemeClr val="tx1"/>
                  </a:solidFill>
                  <a:prstDash val="solid"/>
                  <a:headEnd type="none" w="med" len="med"/>
                  <a:tailEnd type="none" w="med" len="med"/>
                </a:ln>
              </p:spPr>
            </p:sp>
            <p:sp>
              <p:nvSpPr>
                <p:cNvPr id="226371" name="任意多边形 226370"/>
                <p:cNvSpPr/>
                <p:nvPr/>
              </p:nvSpPr>
              <p:spPr>
                <a:xfrm flipH="1">
                  <a:off x="3702" y="1833"/>
                  <a:ext cx="96" cy="109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72" name="任意多边形 226371"/>
                <p:cNvSpPr/>
                <p:nvPr/>
              </p:nvSpPr>
              <p:spPr>
                <a:xfrm flipH="1" flipV="1">
                  <a:off x="3690" y="3027"/>
                  <a:ext cx="108" cy="132"/>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373" name="直接连接符 226372"/>
                <p:cNvSpPr/>
                <p:nvPr/>
              </p:nvSpPr>
              <p:spPr>
                <a:xfrm flipH="1">
                  <a:off x="3702" y="2859"/>
                  <a:ext cx="0" cy="227"/>
                </a:xfrm>
                <a:prstGeom prst="line">
                  <a:avLst/>
                </a:prstGeom>
                <a:ln w="38100" cap="flat" cmpd="sng">
                  <a:solidFill>
                    <a:schemeClr val="tx1"/>
                  </a:solidFill>
                  <a:prstDash val="solid"/>
                  <a:headEnd type="none" w="med" len="med"/>
                  <a:tailEnd type="none" w="med" len="med"/>
                </a:ln>
              </p:spPr>
            </p:sp>
            <p:sp>
              <p:nvSpPr>
                <p:cNvPr id="226374" name="直接连接符 226373"/>
                <p:cNvSpPr/>
                <p:nvPr/>
              </p:nvSpPr>
              <p:spPr>
                <a:xfrm flipH="1">
                  <a:off x="3642" y="2895"/>
                  <a:ext cx="0" cy="159"/>
                </a:xfrm>
                <a:prstGeom prst="line">
                  <a:avLst/>
                </a:prstGeom>
                <a:ln w="38100" cap="flat" cmpd="sng">
                  <a:solidFill>
                    <a:schemeClr val="tx1"/>
                  </a:solidFill>
                  <a:prstDash val="solid"/>
                  <a:headEnd type="none" w="med" len="med"/>
                  <a:tailEnd type="none" w="med" len="med"/>
                </a:ln>
              </p:spPr>
            </p:sp>
            <p:sp>
              <p:nvSpPr>
                <p:cNvPr id="226375" name="直接连接符 226374"/>
                <p:cNvSpPr/>
                <p:nvPr/>
              </p:nvSpPr>
              <p:spPr>
                <a:xfrm>
                  <a:off x="3798" y="3153"/>
                  <a:ext cx="216" cy="0"/>
                </a:xfrm>
                <a:prstGeom prst="line">
                  <a:avLst/>
                </a:prstGeom>
                <a:ln w="28575" cap="flat" cmpd="sng">
                  <a:solidFill>
                    <a:schemeClr val="tx1"/>
                  </a:solidFill>
                  <a:prstDash val="solid"/>
                  <a:headEnd type="none" w="med" len="med"/>
                  <a:tailEnd type="none" w="med" len="med"/>
                </a:ln>
              </p:spPr>
            </p:sp>
            <p:sp>
              <p:nvSpPr>
                <p:cNvPr id="226376" name="椭圆 226375"/>
                <p:cNvSpPr/>
                <p:nvPr/>
              </p:nvSpPr>
              <p:spPr>
                <a:xfrm>
                  <a:off x="4014" y="3266"/>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26377" name="椭圆 226376"/>
                <p:cNvSpPr/>
                <p:nvPr/>
              </p:nvSpPr>
              <p:spPr>
                <a:xfrm>
                  <a:off x="1488" y="1976"/>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378" name="椭圆 226377"/>
                <p:cNvSpPr/>
                <p:nvPr/>
              </p:nvSpPr>
              <p:spPr>
                <a:xfrm>
                  <a:off x="3768" y="1964"/>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grpSp>
          <p:sp>
            <p:nvSpPr>
              <p:cNvPr id="226379" name="文本框 226378"/>
              <p:cNvSpPr txBox="1"/>
              <p:nvPr/>
            </p:nvSpPr>
            <p:spPr>
              <a:xfrm>
                <a:off x="3176" y="2147"/>
                <a:ext cx="380" cy="288"/>
              </a:xfrm>
              <a:prstGeom prst="rect">
                <a:avLst/>
              </a:prstGeom>
              <a:noFill/>
              <a:ln w="9525">
                <a:noFill/>
              </a:ln>
            </p:spPr>
            <p:txBody>
              <a:bodyPr>
                <a:spAutoFit/>
              </a:bodyPr>
              <a:p>
                <a:r>
                  <a:rPr lang="en-US" altLang="zh-CN" b="1">
                    <a:solidFill>
                      <a:srgbClr val="FF0066"/>
                    </a:solidFill>
                    <a:effectLst>
                      <a:outerShdw blurRad="38100" dist="38100" dir="2700000">
                        <a:srgbClr val="C0C0C0"/>
                      </a:outerShdw>
                    </a:effectLst>
                    <a:latin typeface="Times New Roman" panose="02020603050405020304" pitchFamily="18" charset="0"/>
                  </a:rPr>
                  <a:t>T</a:t>
                </a:r>
                <a:r>
                  <a:rPr lang="en-US" altLang="zh-CN" b="1" baseline="-25000">
                    <a:solidFill>
                      <a:srgbClr val="FF0066"/>
                    </a:solidFill>
                    <a:effectLst>
                      <a:outerShdw blurRad="38100" dist="38100" dir="2700000">
                        <a:srgbClr val="C0C0C0"/>
                      </a:outerShdw>
                    </a:effectLst>
                    <a:latin typeface="Times New Roman" panose="02020603050405020304" pitchFamily="18" charset="0"/>
                  </a:rPr>
                  <a:t>1</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6380" name="文本框 226379"/>
              <p:cNvSpPr txBox="1"/>
              <p:nvPr/>
            </p:nvSpPr>
            <p:spPr>
              <a:xfrm>
                <a:off x="1868" y="2171"/>
                <a:ext cx="332" cy="288"/>
              </a:xfrm>
              <a:prstGeom prst="rect">
                <a:avLst/>
              </a:prstGeom>
              <a:noFill/>
              <a:ln w="9525">
                <a:noFill/>
              </a:ln>
            </p:spPr>
            <p:txBody>
              <a:bodyPr>
                <a:spAutoFit/>
              </a:bodyPr>
              <a:p>
                <a:r>
                  <a:rPr lang="en-US" altLang="zh-CN" b="1">
                    <a:solidFill>
                      <a:srgbClr val="FF0066"/>
                    </a:solidFill>
                    <a:effectLst>
                      <a:outerShdw blurRad="38100" dist="38100" dir="2700000">
                        <a:srgbClr val="C0C0C0"/>
                      </a:outerShdw>
                    </a:effectLst>
                    <a:latin typeface="Times New Roman" panose="02020603050405020304" pitchFamily="18" charset="0"/>
                  </a:rPr>
                  <a:t>T</a:t>
                </a:r>
                <a:r>
                  <a:rPr lang="en-US" altLang="zh-CN" b="1" baseline="-25000">
                    <a:solidFill>
                      <a:srgbClr val="FF0066"/>
                    </a:solidFill>
                    <a:effectLst>
                      <a:outerShdw blurRad="38100" dist="38100" dir="2700000">
                        <a:srgbClr val="C0C0C0"/>
                      </a:outerShdw>
                    </a:effectLst>
                    <a:latin typeface="Times New Roman" panose="02020603050405020304" pitchFamily="18" charset="0"/>
                  </a:rPr>
                  <a:t>3</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6381" name="文本框 226380"/>
              <p:cNvSpPr txBox="1"/>
              <p:nvPr/>
            </p:nvSpPr>
            <p:spPr>
              <a:xfrm>
                <a:off x="3176" y="1559"/>
                <a:ext cx="332" cy="288"/>
              </a:xfrm>
              <a:prstGeom prst="rect">
                <a:avLst/>
              </a:prstGeom>
              <a:noFill/>
              <a:ln w="9525">
                <a:noFill/>
              </a:ln>
            </p:spPr>
            <p:txBody>
              <a:bodyPr>
                <a:spAutoFit/>
              </a:bodyPr>
              <a:p>
                <a:r>
                  <a:rPr lang="en-US" altLang="zh-CN" b="1">
                    <a:solidFill>
                      <a:srgbClr val="996600"/>
                    </a:solidFill>
                    <a:effectLst>
                      <a:outerShdw blurRad="38100" dist="38100" dir="2700000">
                        <a:srgbClr val="C0C0C0"/>
                      </a:outerShdw>
                    </a:effectLst>
                    <a:latin typeface="Times New Roman" panose="02020603050405020304" pitchFamily="18" charset="0"/>
                  </a:rPr>
                  <a:t>T</a:t>
                </a:r>
                <a:r>
                  <a:rPr lang="en-US" altLang="zh-CN" b="1" baseline="-25000">
                    <a:solidFill>
                      <a:srgbClr val="996600"/>
                    </a:solidFill>
                    <a:effectLst>
                      <a:outerShdw blurRad="38100" dist="38100" dir="2700000">
                        <a:srgbClr val="C0C0C0"/>
                      </a:outerShdw>
                    </a:effectLst>
                    <a:latin typeface="Times New Roman" panose="02020603050405020304" pitchFamily="18" charset="0"/>
                  </a:rPr>
                  <a:t>2</a:t>
                </a:r>
                <a:endParaRPr lang="en-US" altLang="zh-CN" b="1" baseline="-25000">
                  <a:solidFill>
                    <a:srgbClr val="996600"/>
                  </a:solidFill>
                  <a:effectLst>
                    <a:outerShdw blurRad="38100" dist="38100" dir="2700000">
                      <a:srgbClr val="C0C0C0"/>
                    </a:outerShdw>
                  </a:effectLst>
                  <a:latin typeface="Times New Roman" panose="02020603050405020304" pitchFamily="18" charset="0"/>
                </a:endParaRPr>
              </a:p>
            </p:txBody>
          </p:sp>
          <p:sp>
            <p:nvSpPr>
              <p:cNvPr id="226382" name="文本框 226381"/>
              <p:cNvSpPr txBox="1"/>
              <p:nvPr/>
            </p:nvSpPr>
            <p:spPr>
              <a:xfrm>
                <a:off x="1856" y="1583"/>
                <a:ext cx="356" cy="288"/>
              </a:xfrm>
              <a:prstGeom prst="rect">
                <a:avLst/>
              </a:prstGeom>
              <a:noFill/>
              <a:ln w="9525">
                <a:noFill/>
              </a:ln>
            </p:spPr>
            <p:txBody>
              <a:bodyPr>
                <a:spAutoFit/>
              </a:bodyPr>
              <a:p>
                <a:r>
                  <a:rPr lang="en-US" altLang="zh-CN" b="1">
                    <a:solidFill>
                      <a:srgbClr val="996600"/>
                    </a:solidFill>
                    <a:effectLst>
                      <a:outerShdw blurRad="38100" dist="38100" dir="2700000">
                        <a:srgbClr val="C0C0C0"/>
                      </a:outerShdw>
                    </a:effectLst>
                    <a:latin typeface="Times New Roman" panose="02020603050405020304" pitchFamily="18" charset="0"/>
                  </a:rPr>
                  <a:t>T</a:t>
                </a:r>
                <a:r>
                  <a:rPr lang="en-US" altLang="zh-CN" b="1" baseline="-25000">
                    <a:solidFill>
                      <a:srgbClr val="996600"/>
                    </a:solidFill>
                    <a:effectLst>
                      <a:outerShdw blurRad="38100" dist="38100" dir="2700000">
                        <a:srgbClr val="C0C0C0"/>
                      </a:outerShdw>
                    </a:effectLst>
                    <a:latin typeface="Times New Roman" panose="02020603050405020304" pitchFamily="18" charset="0"/>
                  </a:rPr>
                  <a:t>4</a:t>
                </a:r>
                <a:endParaRPr lang="en-US" altLang="zh-CN" b="1" baseline="-25000">
                  <a:solidFill>
                    <a:srgbClr val="996600"/>
                  </a:solidFill>
                  <a:effectLst>
                    <a:outerShdw blurRad="38100" dist="38100" dir="2700000">
                      <a:srgbClr val="C0C0C0"/>
                    </a:outerShdw>
                  </a:effectLst>
                  <a:latin typeface="Times New Roman" panose="02020603050405020304" pitchFamily="18" charset="0"/>
                </a:endParaRPr>
              </a:p>
            </p:txBody>
          </p:sp>
          <p:sp>
            <p:nvSpPr>
              <p:cNvPr id="226383" name="文本框 226382"/>
              <p:cNvSpPr txBox="1"/>
              <p:nvPr/>
            </p:nvSpPr>
            <p:spPr>
              <a:xfrm>
                <a:off x="3404" y="1943"/>
                <a:ext cx="308" cy="288"/>
              </a:xfrm>
              <a:prstGeom prst="rect">
                <a:avLst/>
              </a:prstGeom>
              <a:noFill/>
              <a:ln w="9525">
                <a:noFill/>
              </a:ln>
            </p:spPr>
            <p:txBody>
              <a:bodyPr wrap="none" anchor="t" anchorCtr="0">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5</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6384" name="文本框 226383"/>
              <p:cNvSpPr txBox="1"/>
              <p:nvPr/>
            </p:nvSpPr>
            <p:spPr>
              <a:xfrm>
                <a:off x="1688" y="1943"/>
                <a:ext cx="308" cy="288"/>
              </a:xfrm>
              <a:prstGeom prst="rect">
                <a:avLst/>
              </a:prstGeom>
              <a:noFill/>
              <a:ln w="9525">
                <a:noFill/>
              </a:ln>
            </p:spPr>
            <p:txBody>
              <a:bodyPr wrap="none" anchor="t" anchorCtr="0">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6</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6385" name="文本框 226384"/>
              <p:cNvSpPr txBox="1"/>
              <p:nvPr/>
            </p:nvSpPr>
            <p:spPr>
              <a:xfrm>
                <a:off x="3788" y="2819"/>
                <a:ext cx="308" cy="288"/>
              </a:xfrm>
              <a:prstGeom prst="rect">
                <a:avLst/>
              </a:prstGeom>
              <a:noFill/>
              <a:ln w="9525">
                <a:noFill/>
              </a:ln>
            </p:spPr>
            <p:txBody>
              <a:bodyPr wrap="none" anchor="t" anchorCtr="0">
                <a:spAutoFit/>
              </a:bodyPr>
              <a:p>
                <a:r>
                  <a:rPr lang="en-US" altLang="zh-CN" b="1">
                    <a:effectLst>
                      <a:outerShdw blurRad="38100" dist="38100" dir="2700000">
                        <a:srgbClr val="C0C0C0"/>
                      </a:outerShdw>
                    </a:effectLst>
                    <a:latin typeface="Times New Roman" panose="02020603050405020304" pitchFamily="18" charset="0"/>
                  </a:rPr>
                  <a:t>T</a:t>
                </a:r>
                <a:r>
                  <a:rPr lang="en-US" altLang="zh-CN" b="1" baseline="-25000">
                    <a:effectLst>
                      <a:outerShdw blurRad="38100" dist="38100" dir="2700000">
                        <a:srgbClr val="C0C0C0"/>
                      </a:outerShdw>
                    </a:effectLst>
                    <a:latin typeface="Times New Roman" panose="02020603050405020304" pitchFamily="18" charset="0"/>
                  </a:rPr>
                  <a:t>7</a:t>
                </a:r>
                <a:endParaRPr lang="en-US" altLang="zh-CN" b="1" baseline="-25000">
                  <a:effectLst>
                    <a:outerShdw blurRad="38100" dist="38100" dir="2700000">
                      <a:srgbClr val="C0C0C0"/>
                    </a:outerShdw>
                  </a:effectLst>
                  <a:latin typeface="Times New Roman" panose="02020603050405020304" pitchFamily="18" charset="0"/>
                </a:endParaRPr>
              </a:p>
            </p:txBody>
          </p:sp>
          <p:sp>
            <p:nvSpPr>
              <p:cNvPr id="226386" name="文本框 226385"/>
              <p:cNvSpPr txBox="1"/>
              <p:nvPr/>
            </p:nvSpPr>
            <p:spPr>
              <a:xfrm>
                <a:off x="1220" y="2807"/>
                <a:ext cx="308" cy="288"/>
              </a:xfrm>
              <a:prstGeom prst="rect">
                <a:avLst/>
              </a:prstGeom>
              <a:noFill/>
              <a:ln w="9525">
                <a:noFill/>
              </a:ln>
            </p:spPr>
            <p:txBody>
              <a:bodyPr wrap="none" anchor="t" anchorCtr="0">
                <a:spAutoFit/>
              </a:bodyPr>
              <a:p>
                <a:r>
                  <a:rPr lang="en-US" altLang="zh-CN" b="1">
                    <a:effectLst>
                      <a:outerShdw blurRad="38100" dist="38100" dir="2700000">
                        <a:srgbClr val="C0C0C0"/>
                      </a:outerShdw>
                    </a:effectLst>
                    <a:latin typeface="Times New Roman" panose="02020603050405020304" pitchFamily="18" charset="0"/>
                  </a:rPr>
                  <a:t>T</a:t>
                </a:r>
                <a:r>
                  <a:rPr lang="en-US" altLang="zh-CN" b="1" baseline="-25000">
                    <a:effectLst>
                      <a:outerShdw blurRad="38100" dist="38100" dir="2700000">
                        <a:srgbClr val="C0C0C0"/>
                      </a:outerShdw>
                    </a:effectLst>
                    <a:latin typeface="Times New Roman" panose="02020603050405020304" pitchFamily="18" charset="0"/>
                  </a:rPr>
                  <a:t>8</a:t>
                </a:r>
                <a:endParaRPr lang="en-US" altLang="zh-CN" b="1" baseline="-25000">
                  <a:effectLst>
                    <a:outerShdw blurRad="38100" dist="38100" dir="2700000">
                      <a:srgbClr val="C0C0C0"/>
                    </a:outerShdw>
                  </a:effectLst>
                  <a:latin typeface="Times New Roman" panose="02020603050405020304" pitchFamily="18" charset="0"/>
                </a:endParaRPr>
              </a:p>
            </p:txBody>
          </p:sp>
          <p:sp>
            <p:nvSpPr>
              <p:cNvPr id="226387" name="文本框 226386"/>
              <p:cNvSpPr txBox="1"/>
              <p:nvPr/>
            </p:nvSpPr>
            <p:spPr>
              <a:xfrm>
                <a:off x="2630" y="1157"/>
                <a:ext cx="584" cy="288"/>
              </a:xfrm>
              <a:prstGeom prst="rect">
                <a:avLst/>
              </a:prstGeom>
              <a:noFill/>
              <a:ln w="9525">
                <a:noFill/>
              </a:ln>
            </p:spPr>
            <p:txBody>
              <a:bodyPr>
                <a:spAutoFit/>
              </a:bodyPr>
              <a:p>
                <a:r>
                  <a:rPr lang="en-US" altLang="zh-CN" b="1" i="1">
                    <a:latin typeface="Times New Roman" panose="02020603050405020304" pitchFamily="18" charset="0"/>
                  </a:rPr>
                  <a:t>V</a:t>
                </a:r>
                <a:r>
                  <a:rPr lang="en-US" altLang="zh-CN" b="1" baseline="-25000">
                    <a:latin typeface="Times New Roman" panose="02020603050405020304" pitchFamily="18" charset="0"/>
                  </a:rPr>
                  <a:t>DD</a:t>
                </a:r>
                <a:endParaRPr lang="en-US" altLang="zh-CN" b="1" baseline="-25000">
                  <a:latin typeface="Times New Roman" panose="02020603050405020304" pitchFamily="18" charset="0"/>
                </a:endParaRPr>
              </a:p>
            </p:txBody>
          </p:sp>
          <p:sp>
            <p:nvSpPr>
              <p:cNvPr id="226388" name="文本框 226387"/>
              <p:cNvSpPr txBox="1"/>
              <p:nvPr/>
            </p:nvSpPr>
            <p:spPr>
              <a:xfrm>
                <a:off x="2624" y="1439"/>
                <a:ext cx="578" cy="288"/>
              </a:xfrm>
              <a:prstGeom prst="rect">
                <a:avLst/>
              </a:prstGeom>
              <a:noFill/>
              <a:ln w="9525">
                <a:noFill/>
              </a:ln>
            </p:spPr>
            <p:txBody>
              <a:bodyPr>
                <a:spAutoFit/>
              </a:bodyPr>
              <a:p>
                <a:r>
                  <a:rPr lang="en-US" altLang="zh-CN" b="1" i="1">
                    <a:latin typeface="Times New Roman" panose="02020603050405020304" pitchFamily="18" charset="0"/>
                  </a:rPr>
                  <a:t>V</a:t>
                </a:r>
                <a:r>
                  <a:rPr lang="en-US" altLang="zh-CN" b="1" baseline="-25000">
                    <a:latin typeface="Times New Roman" panose="02020603050405020304" pitchFamily="18" charset="0"/>
                  </a:rPr>
                  <a:t>GG</a:t>
                </a:r>
                <a:endParaRPr lang="en-US" altLang="zh-CN" b="1" baseline="-25000">
                  <a:latin typeface="Times New Roman" panose="02020603050405020304" pitchFamily="18" charset="0"/>
                </a:endParaRPr>
              </a:p>
            </p:txBody>
          </p:sp>
          <p:sp>
            <p:nvSpPr>
              <p:cNvPr id="226389" name="文本框 226388"/>
              <p:cNvSpPr txBox="1"/>
              <p:nvPr/>
            </p:nvSpPr>
            <p:spPr>
              <a:xfrm>
                <a:off x="4124" y="2831"/>
                <a:ext cx="255" cy="288"/>
              </a:xfrm>
              <a:prstGeom prst="rect">
                <a:avLst/>
              </a:prstGeom>
              <a:noFill/>
              <a:ln w="9525">
                <a:noFill/>
              </a:ln>
            </p:spPr>
            <p:txBody>
              <a:bodyPr wrap="none" anchor="t" anchorCtr="0">
                <a:spAutoFit/>
              </a:bodyPr>
              <a:p>
                <a:r>
                  <a:rPr lang="en-US" altLang="zh-CN" b="1" i="1">
                    <a:solidFill>
                      <a:srgbClr val="0033CC"/>
                    </a:solidFill>
                    <a:latin typeface="Times New Roman" panose="02020603050405020304" pitchFamily="18" charset="0"/>
                  </a:rPr>
                  <a:t>D</a:t>
                </a:r>
                <a:endParaRPr lang="en-US" altLang="zh-CN" b="1" i="1">
                  <a:solidFill>
                    <a:srgbClr val="0033CC"/>
                  </a:solidFill>
                  <a:latin typeface="Times New Roman" panose="02020603050405020304" pitchFamily="18" charset="0"/>
                </a:endParaRPr>
              </a:p>
            </p:txBody>
          </p:sp>
          <p:grpSp>
            <p:nvGrpSpPr>
              <p:cNvPr id="226390" name="组合 226389"/>
              <p:cNvGrpSpPr/>
              <p:nvPr/>
            </p:nvGrpSpPr>
            <p:grpSpPr>
              <a:xfrm>
                <a:off x="4136" y="3179"/>
                <a:ext cx="255" cy="288"/>
                <a:chOff x="4010" y="3062"/>
                <a:chExt cx="255" cy="288"/>
              </a:xfrm>
            </p:grpSpPr>
            <p:sp>
              <p:nvSpPr>
                <p:cNvPr id="226391" name="文本框 226390"/>
                <p:cNvSpPr txBox="1"/>
                <p:nvPr/>
              </p:nvSpPr>
              <p:spPr>
                <a:xfrm>
                  <a:off x="4010" y="3062"/>
                  <a:ext cx="255" cy="288"/>
                </a:xfrm>
                <a:prstGeom prst="rect">
                  <a:avLst/>
                </a:prstGeom>
                <a:noFill/>
                <a:ln w="9525">
                  <a:noFill/>
                </a:ln>
              </p:spPr>
              <p:txBody>
                <a:bodyPr wrap="none" anchor="t" anchorCtr="0">
                  <a:spAutoFit/>
                </a:bodyPr>
                <a:p>
                  <a:r>
                    <a:rPr lang="en-US" altLang="zh-CN" b="1" i="1">
                      <a:solidFill>
                        <a:srgbClr val="0033CC"/>
                      </a:solidFill>
                      <a:latin typeface="Times New Roman" panose="02020603050405020304" pitchFamily="18" charset="0"/>
                    </a:rPr>
                    <a:t>D</a:t>
                  </a:r>
                  <a:endParaRPr lang="en-US" altLang="zh-CN" b="1" i="1">
                    <a:solidFill>
                      <a:srgbClr val="0033CC"/>
                    </a:solidFill>
                    <a:latin typeface="Times New Roman" panose="02020603050405020304" pitchFamily="18" charset="0"/>
                  </a:endParaRPr>
                </a:p>
              </p:txBody>
            </p:sp>
            <p:sp>
              <p:nvSpPr>
                <p:cNvPr id="226392" name="直接连接符 226391"/>
                <p:cNvSpPr/>
                <p:nvPr/>
              </p:nvSpPr>
              <p:spPr>
                <a:xfrm>
                  <a:off x="4068" y="3096"/>
                  <a:ext cx="144" cy="0"/>
                </a:xfrm>
                <a:prstGeom prst="line">
                  <a:avLst/>
                </a:prstGeom>
                <a:ln w="28575" cap="flat" cmpd="sng">
                  <a:solidFill>
                    <a:srgbClr val="0033CC"/>
                  </a:solidFill>
                  <a:prstDash val="solid"/>
                  <a:headEnd type="none" w="med" len="med"/>
                  <a:tailEnd type="none" w="med" len="med"/>
                </a:ln>
              </p:spPr>
            </p:sp>
          </p:grpSp>
        </p:grpSp>
        <p:sp>
          <p:nvSpPr>
            <p:cNvPr id="226393" name="文本框 226392"/>
            <p:cNvSpPr txBox="1"/>
            <p:nvPr/>
          </p:nvSpPr>
          <p:spPr>
            <a:xfrm>
              <a:off x="1328" y="863"/>
              <a:ext cx="368" cy="288"/>
            </a:xfrm>
            <a:prstGeom prst="rect">
              <a:avLst/>
            </a:prstGeom>
            <a:noFill/>
            <a:ln w="9525">
              <a:noFill/>
            </a:ln>
          </p:spPr>
          <p:txBody>
            <a:bodyPr>
              <a:spAutoFit/>
            </a:bodyPr>
            <a:p>
              <a:r>
                <a:rPr lang="en-US" altLang="zh-CN" b="1" i="1">
                  <a:solidFill>
                    <a:srgbClr val="FF0066"/>
                  </a:solidFill>
                  <a:effectLst>
                    <a:outerShdw blurRad="38100" dist="38100" dir="2700000">
                      <a:srgbClr val="C0C0C0"/>
                    </a:outerShdw>
                  </a:effectLst>
                  <a:latin typeface="Times New Roman" panose="02020603050405020304" pitchFamily="18" charset="0"/>
                </a:rPr>
                <a:t>X</a:t>
              </a:r>
              <a:r>
                <a:rPr lang="en-US" altLang="zh-CN" b="1" baseline="-25000">
                  <a:solidFill>
                    <a:srgbClr val="FF0066"/>
                  </a:solidFill>
                  <a:effectLst>
                    <a:outerShdw blurRad="38100" dist="38100" dir="2700000">
                      <a:srgbClr val="C0C0C0"/>
                    </a:outerShdw>
                  </a:effectLst>
                  <a:latin typeface="Times New Roman" panose="02020603050405020304" pitchFamily="18" charset="0"/>
                </a:rPr>
                <a:t>i</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6394" name="直接连接符 226393"/>
            <p:cNvSpPr/>
            <p:nvPr/>
          </p:nvSpPr>
          <p:spPr>
            <a:xfrm flipH="1" flipV="1">
              <a:off x="2649" y="2972"/>
              <a:ext cx="0" cy="476"/>
            </a:xfrm>
            <a:prstGeom prst="line">
              <a:avLst/>
            </a:prstGeom>
            <a:ln w="28575" cap="flat" cmpd="sng">
              <a:solidFill>
                <a:schemeClr val="tx1"/>
              </a:solidFill>
              <a:prstDash val="solid"/>
              <a:headEnd type="none" w="med" len="med"/>
              <a:tailEnd type="none" w="med" len="med"/>
            </a:ln>
          </p:spPr>
        </p:sp>
        <p:sp>
          <p:nvSpPr>
            <p:cNvPr id="226395" name="椭圆 226394"/>
            <p:cNvSpPr/>
            <p:nvPr/>
          </p:nvSpPr>
          <p:spPr>
            <a:xfrm flipH="1" flipV="1">
              <a:off x="2622" y="3420"/>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26396" name="椭圆 226395"/>
            <p:cNvSpPr/>
            <p:nvPr/>
          </p:nvSpPr>
          <p:spPr>
            <a:xfrm flipH="1" flipV="1">
              <a:off x="2622" y="2940"/>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397" name="矩形 226396"/>
            <p:cNvSpPr/>
            <p:nvPr/>
          </p:nvSpPr>
          <p:spPr>
            <a:xfrm>
              <a:off x="2674" y="3297"/>
              <a:ext cx="449" cy="288"/>
            </a:xfrm>
            <a:prstGeom prst="rect">
              <a:avLst/>
            </a:prstGeom>
            <a:noFill/>
            <a:ln w="9525">
              <a:noFill/>
            </a:ln>
          </p:spPr>
          <p:txBody>
            <a:bodyPr>
              <a:spAutoFit/>
            </a:bodyPr>
            <a:p>
              <a:r>
                <a:rPr lang="en-US" altLang="zh-CN" b="1" i="1">
                  <a:solidFill>
                    <a:srgbClr val="FF0066"/>
                  </a:solidFill>
                  <a:effectLst>
                    <a:outerShdw blurRad="38100" dist="38100" dir="2700000">
                      <a:srgbClr val="C0C0C0"/>
                    </a:outerShdw>
                  </a:effectLst>
                  <a:latin typeface="Times New Roman" panose="02020603050405020304" pitchFamily="18" charset="0"/>
                </a:rPr>
                <a:t>Y</a:t>
              </a:r>
              <a:r>
                <a:rPr lang="en-US" altLang="zh-CN" b="1" baseline="-25000">
                  <a:solidFill>
                    <a:srgbClr val="FF0066"/>
                  </a:solidFill>
                  <a:effectLst>
                    <a:outerShdw blurRad="38100" dist="38100" dir="2700000">
                      <a:srgbClr val="C0C0C0"/>
                    </a:outerShdw>
                  </a:effectLst>
                  <a:latin typeface="Times New Roman" panose="02020603050405020304" pitchFamily="18" charset="0"/>
                </a:rPr>
                <a:t>i</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grpSp>
      <p:sp>
        <p:nvSpPr>
          <p:cNvPr id="226398" name="文本框 226397"/>
          <p:cNvSpPr txBox="1"/>
          <p:nvPr/>
        </p:nvSpPr>
        <p:spPr>
          <a:xfrm>
            <a:off x="1017905" y="575945"/>
            <a:ext cx="5086350" cy="583565"/>
          </a:xfrm>
          <a:prstGeom prst="rect">
            <a:avLst/>
          </a:prstGeom>
          <a:noFill/>
          <a:ln w="9525">
            <a:noFill/>
          </a:ln>
        </p:spPr>
        <p:txBody>
          <a:bodyPr wrap="square">
            <a:spAutoFit/>
          </a:bodyPr>
          <a:p>
            <a:r>
              <a:rPr lang="en-US" altLang="zh-CN" sz="3200" b="1">
                <a:solidFill>
                  <a:schemeClr val="bg1"/>
                </a:solidFill>
                <a:latin typeface="Times New Roman" panose="02020603050405020304" pitchFamily="18" charset="0"/>
              </a:rPr>
              <a:t>(1). </a:t>
            </a:r>
            <a:r>
              <a:rPr lang="zh-CN" altLang="en-US" sz="3200" b="1" dirty="0">
                <a:solidFill>
                  <a:schemeClr val="bg1"/>
                </a:solidFill>
                <a:latin typeface="Times New Roman" panose="02020603050405020304" pitchFamily="18" charset="0"/>
              </a:rPr>
              <a:t>六管 </a:t>
            </a:r>
            <a:r>
              <a:rPr lang="en-US" altLang="zh-CN" sz="3200" b="1">
                <a:solidFill>
                  <a:schemeClr val="bg1"/>
                </a:solidFill>
                <a:latin typeface="Times New Roman" panose="02020603050405020304" pitchFamily="18" charset="0"/>
              </a:rPr>
              <a:t>NMOS </a:t>
            </a:r>
            <a:r>
              <a:rPr lang="zh-CN" altLang="en-US" sz="3200" b="1" dirty="0">
                <a:solidFill>
                  <a:schemeClr val="bg1"/>
                </a:solidFill>
                <a:latin typeface="Times New Roman" panose="02020603050405020304" pitchFamily="18" charset="0"/>
              </a:rPr>
              <a:t>存储单元</a:t>
            </a:r>
            <a:endParaRPr lang="zh-CN" altLang="en-US" sz="3200" b="1" dirty="0">
              <a:solidFill>
                <a:schemeClr val="bg1"/>
              </a:solidFill>
              <a:latin typeface="Times New Roman" panose="02020603050405020304" pitchFamily="18" charset="0"/>
            </a:endParaRPr>
          </a:p>
        </p:txBody>
      </p:sp>
      <p:grpSp>
        <p:nvGrpSpPr>
          <p:cNvPr id="226399" name="组合 226398"/>
          <p:cNvGrpSpPr/>
          <p:nvPr/>
        </p:nvGrpSpPr>
        <p:grpSpPr>
          <a:xfrm>
            <a:off x="5191125" y="1616075"/>
            <a:ext cx="2327275" cy="822325"/>
            <a:chOff x="2472" y="985"/>
            <a:chExt cx="1466" cy="518"/>
          </a:xfrm>
        </p:grpSpPr>
        <p:sp>
          <p:nvSpPr>
            <p:cNvPr id="226400" name="文本框 226399"/>
            <p:cNvSpPr txBox="1"/>
            <p:nvPr/>
          </p:nvSpPr>
          <p:spPr>
            <a:xfrm>
              <a:off x="2978" y="985"/>
              <a:ext cx="960" cy="518"/>
            </a:xfrm>
            <a:prstGeom prst="rect">
              <a:avLst/>
            </a:prstGeom>
            <a:noFill/>
            <a:ln w="9525">
              <a:noFill/>
            </a:ln>
          </p:spPr>
          <p:txBody>
            <a:bodyPr>
              <a:spAutoFit/>
            </a:bodyPr>
            <a:p>
              <a:pPr algn="ctr"/>
              <a:r>
                <a:rPr lang="zh-CN" altLang="en-US" b="1" dirty="0">
                  <a:solidFill>
                    <a:srgbClr val="FF0066"/>
                  </a:solidFill>
                  <a:effectLst>
                    <a:outerShdw blurRad="38100" dist="38100" dir="2700000">
                      <a:srgbClr val="C0C0C0"/>
                    </a:outerShdw>
                  </a:effectLst>
                  <a:latin typeface="Times New Roman" panose="02020603050405020304" pitchFamily="18" charset="0"/>
                </a:rPr>
                <a:t>基本</a:t>
              </a:r>
              <a:r>
                <a:rPr lang="en-US" altLang="zh-CN" b="1">
                  <a:solidFill>
                    <a:srgbClr val="FF0066"/>
                  </a:solidFill>
                  <a:effectLst>
                    <a:outerShdw blurRad="38100" dist="38100" dir="2700000">
                      <a:srgbClr val="C0C0C0"/>
                    </a:outerShdw>
                  </a:effectLst>
                  <a:latin typeface="Times New Roman" panose="02020603050405020304" pitchFamily="18" charset="0"/>
                </a:rPr>
                <a:t>RS</a:t>
              </a:r>
              <a:endParaRPr lang="en-US" altLang="zh-CN" b="1">
                <a:solidFill>
                  <a:srgbClr val="FF0066"/>
                </a:solidFill>
                <a:effectLst>
                  <a:outerShdw blurRad="38100" dist="38100" dir="2700000">
                    <a:srgbClr val="C0C0C0"/>
                  </a:outerShdw>
                </a:effectLst>
                <a:latin typeface="Times New Roman" panose="02020603050405020304" pitchFamily="18" charset="0"/>
              </a:endParaRPr>
            </a:p>
            <a:p>
              <a:pPr algn="ctr"/>
              <a:r>
                <a:rPr lang="zh-CN" altLang="en-US" b="1" dirty="0">
                  <a:solidFill>
                    <a:srgbClr val="FF0066"/>
                  </a:solidFill>
                  <a:effectLst>
                    <a:outerShdw blurRad="38100" dist="38100" dir="2700000">
                      <a:srgbClr val="C0C0C0"/>
                    </a:outerShdw>
                  </a:effectLst>
                  <a:latin typeface="Times New Roman" panose="02020603050405020304" pitchFamily="18" charset="0"/>
                </a:rPr>
                <a:t>触发器</a:t>
              </a:r>
              <a:endParaRPr lang="zh-CN" altLang="en-US" b="1" dirty="0">
                <a:solidFill>
                  <a:srgbClr val="FF0066"/>
                </a:solidFill>
                <a:effectLst>
                  <a:outerShdw blurRad="38100" dist="38100" dir="2700000">
                    <a:srgbClr val="C0C0C0"/>
                  </a:outerShdw>
                </a:effectLst>
                <a:latin typeface="Times New Roman" panose="02020603050405020304" pitchFamily="18" charset="0"/>
              </a:endParaRPr>
            </a:p>
          </p:txBody>
        </p:sp>
        <p:sp>
          <p:nvSpPr>
            <p:cNvPr id="226401" name="直接连接符 226400"/>
            <p:cNvSpPr/>
            <p:nvPr/>
          </p:nvSpPr>
          <p:spPr>
            <a:xfrm flipH="1">
              <a:off x="2472" y="1212"/>
              <a:ext cx="636" cy="288"/>
            </a:xfrm>
            <a:prstGeom prst="line">
              <a:avLst/>
            </a:prstGeom>
            <a:ln w="19050" cap="flat" cmpd="sng">
              <a:solidFill>
                <a:srgbClr val="FF0066"/>
              </a:solidFill>
              <a:prstDash val="solid"/>
              <a:headEnd type="none" w="med" len="med"/>
              <a:tailEnd type="none" w="med" len="med"/>
            </a:ln>
          </p:spPr>
        </p:sp>
      </p:grpSp>
      <p:grpSp>
        <p:nvGrpSpPr>
          <p:cNvPr id="226402" name="组合 226401"/>
          <p:cNvGrpSpPr/>
          <p:nvPr/>
        </p:nvGrpSpPr>
        <p:grpSpPr>
          <a:xfrm>
            <a:off x="1752600" y="1447800"/>
            <a:ext cx="5486400" cy="4229100"/>
            <a:chOff x="1152" y="780"/>
            <a:chExt cx="3456" cy="2664"/>
          </a:xfrm>
        </p:grpSpPr>
        <p:sp>
          <p:nvSpPr>
            <p:cNvPr id="226403" name="矩形 226402" descr="羊皮纸"/>
            <p:cNvSpPr/>
            <p:nvPr/>
          </p:nvSpPr>
          <p:spPr>
            <a:xfrm>
              <a:off x="1152" y="780"/>
              <a:ext cx="3456" cy="2664"/>
            </a:xfrm>
            <a:prstGeom prst="rect">
              <a:avLst/>
            </a:prstGeom>
            <a:blipFill rotWithShape="0">
              <a:blip r:embed="rId1"/>
            </a:blipFill>
            <a:ln w="57150" cap="flat" cmpd="sng">
              <a:pattFill prst="sphere">
                <a:fgClr>
                  <a:srgbClr val="996633"/>
                </a:fgClr>
                <a:bgClr>
                  <a:srgbClr val="FFFFFF"/>
                </a:bgClr>
              </a:pattFill>
              <a:prstDash val="solid"/>
              <a:miter/>
              <a:headEnd type="none" w="med" len="med"/>
              <a:tailEnd type="none" w="med" len="med"/>
            </a:ln>
          </p:spPr>
          <p:txBody>
            <a:bodyPr/>
            <a:p>
              <a:endParaRPr lang="zh-CN" altLang="en-US"/>
            </a:p>
          </p:txBody>
        </p:sp>
        <p:grpSp>
          <p:nvGrpSpPr>
            <p:cNvPr id="226404" name="组合 226403"/>
            <p:cNvGrpSpPr/>
            <p:nvPr/>
          </p:nvGrpSpPr>
          <p:grpSpPr>
            <a:xfrm>
              <a:off x="1937" y="1370"/>
              <a:ext cx="234" cy="811"/>
              <a:chOff x="1325" y="1454"/>
              <a:chExt cx="234" cy="811"/>
            </a:xfrm>
          </p:grpSpPr>
          <p:sp>
            <p:nvSpPr>
              <p:cNvPr id="226405" name="任意多边形 226404"/>
              <p:cNvSpPr/>
              <p:nvPr/>
            </p:nvSpPr>
            <p:spPr>
              <a:xfrm>
                <a:off x="1325" y="1454"/>
                <a:ext cx="132" cy="32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406" name="任意多边形 226405"/>
              <p:cNvSpPr/>
              <p:nvPr/>
            </p:nvSpPr>
            <p:spPr>
              <a:xfrm flipV="1">
                <a:off x="1325" y="1941"/>
                <a:ext cx="144" cy="32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407" name="直接连接符 226406"/>
              <p:cNvSpPr/>
              <p:nvPr/>
            </p:nvSpPr>
            <p:spPr>
              <a:xfrm>
                <a:off x="1469" y="1688"/>
                <a:ext cx="0" cy="341"/>
              </a:xfrm>
              <a:prstGeom prst="line">
                <a:avLst/>
              </a:prstGeom>
              <a:ln w="38100" cap="flat" cmpd="sng">
                <a:solidFill>
                  <a:schemeClr val="tx1"/>
                </a:solidFill>
                <a:prstDash val="solid"/>
                <a:headEnd type="none" w="med" len="med"/>
                <a:tailEnd type="none" w="med" len="med"/>
              </a:ln>
            </p:spPr>
          </p:sp>
          <p:sp>
            <p:nvSpPr>
              <p:cNvPr id="226408" name="直接连接符 226407"/>
              <p:cNvSpPr/>
              <p:nvPr/>
            </p:nvSpPr>
            <p:spPr>
              <a:xfrm>
                <a:off x="1559" y="1742"/>
                <a:ext cx="0" cy="239"/>
              </a:xfrm>
              <a:prstGeom prst="line">
                <a:avLst/>
              </a:prstGeom>
              <a:ln w="38100" cap="flat" cmpd="sng">
                <a:solidFill>
                  <a:schemeClr val="tx1"/>
                </a:solidFill>
                <a:prstDash val="solid"/>
                <a:headEnd type="none" w="med" len="med"/>
                <a:tailEnd type="none" w="med" len="med"/>
              </a:ln>
            </p:spPr>
          </p:sp>
        </p:grpSp>
        <p:grpSp>
          <p:nvGrpSpPr>
            <p:cNvPr id="226409" name="组合 226408"/>
            <p:cNvGrpSpPr/>
            <p:nvPr/>
          </p:nvGrpSpPr>
          <p:grpSpPr>
            <a:xfrm>
              <a:off x="3305" y="1370"/>
              <a:ext cx="234" cy="811"/>
              <a:chOff x="2693" y="1454"/>
              <a:chExt cx="234" cy="811"/>
            </a:xfrm>
          </p:grpSpPr>
          <p:sp>
            <p:nvSpPr>
              <p:cNvPr id="226410" name="任意多边形 226409"/>
              <p:cNvSpPr/>
              <p:nvPr/>
            </p:nvSpPr>
            <p:spPr>
              <a:xfrm flipH="1">
                <a:off x="2777" y="1454"/>
                <a:ext cx="150" cy="32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411" name="任意多边形 226410"/>
              <p:cNvSpPr/>
              <p:nvPr/>
            </p:nvSpPr>
            <p:spPr>
              <a:xfrm flipH="1" flipV="1">
                <a:off x="2777" y="1941"/>
                <a:ext cx="150" cy="32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412" name="直接连接符 226411"/>
              <p:cNvSpPr/>
              <p:nvPr/>
            </p:nvSpPr>
            <p:spPr>
              <a:xfrm flipH="1">
                <a:off x="2783" y="1688"/>
                <a:ext cx="0" cy="341"/>
              </a:xfrm>
              <a:prstGeom prst="line">
                <a:avLst/>
              </a:prstGeom>
              <a:ln w="38100" cap="flat" cmpd="sng">
                <a:solidFill>
                  <a:schemeClr val="tx1"/>
                </a:solidFill>
                <a:prstDash val="solid"/>
                <a:headEnd type="none" w="med" len="med"/>
                <a:tailEnd type="none" w="med" len="med"/>
              </a:ln>
            </p:spPr>
          </p:sp>
          <p:sp>
            <p:nvSpPr>
              <p:cNvPr id="226413" name="直接连接符 226412"/>
              <p:cNvSpPr/>
              <p:nvPr/>
            </p:nvSpPr>
            <p:spPr>
              <a:xfrm flipH="1">
                <a:off x="2693" y="1742"/>
                <a:ext cx="0" cy="239"/>
              </a:xfrm>
              <a:prstGeom prst="line">
                <a:avLst/>
              </a:prstGeom>
              <a:ln w="38100" cap="flat" cmpd="sng">
                <a:solidFill>
                  <a:schemeClr val="tx1"/>
                </a:solidFill>
                <a:prstDash val="solid"/>
                <a:headEnd type="none" w="med" len="med"/>
                <a:tailEnd type="none" w="med" len="med"/>
              </a:ln>
            </p:spPr>
          </p:sp>
        </p:grpSp>
        <p:sp>
          <p:nvSpPr>
            <p:cNvPr id="226414" name="直接连接符 226413"/>
            <p:cNvSpPr/>
            <p:nvPr/>
          </p:nvSpPr>
          <p:spPr>
            <a:xfrm>
              <a:off x="2177" y="1767"/>
              <a:ext cx="1116" cy="0"/>
            </a:xfrm>
            <a:prstGeom prst="line">
              <a:avLst/>
            </a:prstGeom>
            <a:ln w="28575" cap="flat" cmpd="sng">
              <a:solidFill>
                <a:schemeClr val="tx1"/>
              </a:solidFill>
              <a:prstDash val="solid"/>
              <a:headEnd type="none" w="med" len="med"/>
              <a:tailEnd type="none" w="med" len="med"/>
            </a:ln>
          </p:spPr>
        </p:sp>
        <p:grpSp>
          <p:nvGrpSpPr>
            <p:cNvPr id="226415" name="组合 226414"/>
            <p:cNvGrpSpPr/>
            <p:nvPr/>
          </p:nvGrpSpPr>
          <p:grpSpPr>
            <a:xfrm>
              <a:off x="2738" y="1513"/>
              <a:ext cx="84" cy="270"/>
              <a:chOff x="1434" y="1691"/>
              <a:chExt cx="56" cy="180"/>
            </a:xfrm>
          </p:grpSpPr>
          <p:sp>
            <p:nvSpPr>
              <p:cNvPr id="226416" name="直接连接符 226415"/>
              <p:cNvSpPr/>
              <p:nvPr/>
            </p:nvSpPr>
            <p:spPr>
              <a:xfrm>
                <a:off x="1463" y="1749"/>
                <a:ext cx="0" cy="122"/>
              </a:xfrm>
              <a:prstGeom prst="line">
                <a:avLst/>
              </a:prstGeom>
              <a:ln w="28575" cap="flat" cmpd="sng">
                <a:solidFill>
                  <a:schemeClr val="tx1"/>
                </a:solidFill>
                <a:prstDash val="solid"/>
                <a:headEnd type="none" w="med" len="med"/>
                <a:tailEnd type="none" w="med" len="med"/>
              </a:ln>
            </p:spPr>
          </p:sp>
          <p:sp>
            <p:nvSpPr>
              <p:cNvPr id="226417" name="椭圆 226416"/>
              <p:cNvSpPr/>
              <p:nvPr/>
            </p:nvSpPr>
            <p:spPr>
              <a:xfrm>
                <a:off x="1434" y="1691"/>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grpSp>
        <p:sp>
          <p:nvSpPr>
            <p:cNvPr id="226418" name="任意多边形 226417"/>
            <p:cNvSpPr/>
            <p:nvPr/>
          </p:nvSpPr>
          <p:spPr>
            <a:xfrm>
              <a:off x="1937" y="2181"/>
              <a:ext cx="150" cy="32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419" name="任意多边形 226418"/>
            <p:cNvSpPr/>
            <p:nvPr/>
          </p:nvSpPr>
          <p:spPr>
            <a:xfrm flipV="1">
              <a:off x="1937" y="2667"/>
              <a:ext cx="144" cy="32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420" name="直接连接符 226419"/>
            <p:cNvSpPr/>
            <p:nvPr/>
          </p:nvSpPr>
          <p:spPr>
            <a:xfrm>
              <a:off x="2081" y="2415"/>
              <a:ext cx="0" cy="341"/>
            </a:xfrm>
            <a:prstGeom prst="line">
              <a:avLst/>
            </a:prstGeom>
            <a:ln w="38100" cap="flat" cmpd="sng">
              <a:solidFill>
                <a:schemeClr val="tx1"/>
              </a:solidFill>
              <a:prstDash val="solid"/>
              <a:headEnd type="none" w="med" len="med"/>
              <a:tailEnd type="none" w="med" len="med"/>
            </a:ln>
          </p:spPr>
        </p:sp>
        <p:sp>
          <p:nvSpPr>
            <p:cNvPr id="226421" name="直接连接符 226420"/>
            <p:cNvSpPr/>
            <p:nvPr/>
          </p:nvSpPr>
          <p:spPr>
            <a:xfrm>
              <a:off x="2171" y="2469"/>
              <a:ext cx="0" cy="239"/>
            </a:xfrm>
            <a:prstGeom prst="line">
              <a:avLst/>
            </a:prstGeom>
            <a:ln w="38100" cap="flat" cmpd="sng">
              <a:solidFill>
                <a:schemeClr val="tx1"/>
              </a:solidFill>
              <a:prstDash val="solid"/>
              <a:headEnd type="none" w="med" len="med"/>
              <a:tailEnd type="none" w="med" len="med"/>
            </a:ln>
          </p:spPr>
        </p:sp>
        <p:grpSp>
          <p:nvGrpSpPr>
            <p:cNvPr id="226422" name="组合 226421"/>
            <p:cNvGrpSpPr/>
            <p:nvPr/>
          </p:nvGrpSpPr>
          <p:grpSpPr>
            <a:xfrm>
              <a:off x="3305" y="2181"/>
              <a:ext cx="234" cy="810"/>
              <a:chOff x="2693" y="2265"/>
              <a:chExt cx="234" cy="810"/>
            </a:xfrm>
          </p:grpSpPr>
          <p:sp>
            <p:nvSpPr>
              <p:cNvPr id="226423" name="任意多边形 226422"/>
              <p:cNvSpPr/>
              <p:nvPr/>
            </p:nvSpPr>
            <p:spPr>
              <a:xfrm flipH="1">
                <a:off x="2771" y="2265"/>
                <a:ext cx="156" cy="32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424" name="任意多边形 226423"/>
              <p:cNvSpPr/>
              <p:nvPr/>
            </p:nvSpPr>
            <p:spPr>
              <a:xfrm flipH="1" flipV="1">
                <a:off x="2789" y="2751"/>
                <a:ext cx="138" cy="32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425" name="直接连接符 226424"/>
              <p:cNvSpPr/>
              <p:nvPr/>
            </p:nvSpPr>
            <p:spPr>
              <a:xfrm flipH="1">
                <a:off x="2783" y="2499"/>
                <a:ext cx="0" cy="341"/>
              </a:xfrm>
              <a:prstGeom prst="line">
                <a:avLst/>
              </a:prstGeom>
              <a:ln w="38100" cap="flat" cmpd="sng">
                <a:solidFill>
                  <a:schemeClr val="tx1"/>
                </a:solidFill>
                <a:prstDash val="solid"/>
                <a:headEnd type="none" w="med" len="med"/>
                <a:tailEnd type="none" w="med" len="med"/>
              </a:ln>
            </p:spPr>
          </p:sp>
          <p:sp>
            <p:nvSpPr>
              <p:cNvPr id="226426" name="直接连接符 226425"/>
              <p:cNvSpPr/>
              <p:nvPr/>
            </p:nvSpPr>
            <p:spPr>
              <a:xfrm flipH="1">
                <a:off x="2693" y="2553"/>
                <a:ext cx="0" cy="239"/>
              </a:xfrm>
              <a:prstGeom prst="line">
                <a:avLst/>
              </a:prstGeom>
              <a:ln w="38100" cap="flat" cmpd="sng">
                <a:solidFill>
                  <a:schemeClr val="tx1"/>
                </a:solidFill>
                <a:prstDash val="solid"/>
                <a:headEnd type="none" w="med" len="med"/>
                <a:tailEnd type="none" w="med" len="med"/>
              </a:ln>
            </p:spPr>
          </p:sp>
        </p:grpSp>
        <p:sp>
          <p:nvSpPr>
            <p:cNvPr id="226427" name="直接连接符 226426"/>
            <p:cNvSpPr/>
            <p:nvPr/>
          </p:nvSpPr>
          <p:spPr>
            <a:xfrm>
              <a:off x="2171" y="2577"/>
              <a:ext cx="435" cy="0"/>
            </a:xfrm>
            <a:prstGeom prst="line">
              <a:avLst/>
            </a:prstGeom>
            <a:ln w="28575" cap="flat" cmpd="sng">
              <a:solidFill>
                <a:schemeClr val="tx1"/>
              </a:solidFill>
              <a:prstDash val="solid"/>
              <a:headEnd type="none" w="med" len="med"/>
              <a:tailEnd type="none" w="med" len="med"/>
            </a:ln>
          </p:spPr>
        </p:sp>
        <p:sp>
          <p:nvSpPr>
            <p:cNvPr id="226428" name="直接连接符 226427"/>
            <p:cNvSpPr/>
            <p:nvPr/>
          </p:nvSpPr>
          <p:spPr>
            <a:xfrm>
              <a:off x="2891" y="2595"/>
              <a:ext cx="435" cy="0"/>
            </a:xfrm>
            <a:prstGeom prst="line">
              <a:avLst/>
            </a:prstGeom>
            <a:ln w="28575" cap="flat" cmpd="sng">
              <a:solidFill>
                <a:schemeClr val="tx1"/>
              </a:solidFill>
              <a:prstDash val="solid"/>
              <a:headEnd type="none" w="med" len="med"/>
              <a:tailEnd type="none" w="med" len="med"/>
            </a:ln>
          </p:spPr>
        </p:sp>
        <p:sp>
          <p:nvSpPr>
            <p:cNvPr id="226429" name="任意多边形 226428"/>
            <p:cNvSpPr/>
            <p:nvPr/>
          </p:nvSpPr>
          <p:spPr>
            <a:xfrm>
              <a:off x="1937" y="2181"/>
              <a:ext cx="954" cy="414"/>
            </a:xfrm>
            <a:custGeom>
              <a:avLst/>
              <a:gdLst/>
              <a:ahLst/>
              <a:cxnLst/>
              <a:pathLst>
                <a:path w="636" h="276">
                  <a:moveTo>
                    <a:pt x="0" y="0"/>
                  </a:moveTo>
                  <a:lnTo>
                    <a:pt x="468" y="0"/>
                  </a:lnTo>
                  <a:lnTo>
                    <a:pt x="636" y="276"/>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430" name="任意多边形 226429"/>
            <p:cNvSpPr/>
            <p:nvPr/>
          </p:nvSpPr>
          <p:spPr>
            <a:xfrm flipH="1">
              <a:off x="2603" y="2163"/>
              <a:ext cx="954" cy="414"/>
            </a:xfrm>
            <a:custGeom>
              <a:avLst/>
              <a:gdLst/>
              <a:ahLst/>
              <a:cxnLst/>
              <a:pathLst>
                <a:path w="636" h="276">
                  <a:moveTo>
                    <a:pt x="0" y="0"/>
                  </a:moveTo>
                  <a:lnTo>
                    <a:pt x="468" y="0"/>
                  </a:lnTo>
                  <a:lnTo>
                    <a:pt x="636" y="276"/>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6431" name="直接连接符 226430"/>
            <p:cNvSpPr/>
            <p:nvPr/>
          </p:nvSpPr>
          <p:spPr>
            <a:xfrm>
              <a:off x="1946" y="2991"/>
              <a:ext cx="1602" cy="0"/>
            </a:xfrm>
            <a:prstGeom prst="line">
              <a:avLst/>
            </a:prstGeom>
            <a:ln w="28575" cap="flat" cmpd="sng">
              <a:solidFill>
                <a:schemeClr val="tx1"/>
              </a:solidFill>
              <a:prstDash val="solid"/>
              <a:headEnd type="none" w="med" len="med"/>
              <a:tailEnd type="none" w="med" len="med"/>
            </a:ln>
          </p:spPr>
        </p:sp>
        <p:sp>
          <p:nvSpPr>
            <p:cNvPr id="226432" name="直接连接符 226431"/>
            <p:cNvSpPr/>
            <p:nvPr/>
          </p:nvSpPr>
          <p:spPr>
            <a:xfrm>
              <a:off x="1937" y="1361"/>
              <a:ext cx="1620" cy="0"/>
            </a:xfrm>
            <a:prstGeom prst="line">
              <a:avLst/>
            </a:prstGeom>
            <a:ln w="28575" cap="flat" cmpd="sng">
              <a:solidFill>
                <a:schemeClr val="tx1"/>
              </a:solidFill>
              <a:prstDash val="solid"/>
              <a:headEnd type="none" w="med" len="med"/>
              <a:tailEnd type="none" w="med" len="med"/>
            </a:ln>
          </p:spPr>
        </p:sp>
        <p:grpSp>
          <p:nvGrpSpPr>
            <p:cNvPr id="226433" name="组合 226432"/>
            <p:cNvGrpSpPr/>
            <p:nvPr/>
          </p:nvGrpSpPr>
          <p:grpSpPr>
            <a:xfrm>
              <a:off x="2747" y="1090"/>
              <a:ext cx="84" cy="270"/>
              <a:chOff x="1434" y="1691"/>
              <a:chExt cx="56" cy="180"/>
            </a:xfrm>
          </p:grpSpPr>
          <p:sp>
            <p:nvSpPr>
              <p:cNvPr id="226434" name="直接连接符 226433"/>
              <p:cNvSpPr/>
              <p:nvPr/>
            </p:nvSpPr>
            <p:spPr>
              <a:xfrm>
                <a:off x="1463" y="1749"/>
                <a:ext cx="0" cy="122"/>
              </a:xfrm>
              <a:prstGeom prst="line">
                <a:avLst/>
              </a:prstGeom>
              <a:ln w="28575" cap="flat" cmpd="sng">
                <a:solidFill>
                  <a:schemeClr val="tx1"/>
                </a:solidFill>
                <a:prstDash val="solid"/>
                <a:headEnd type="none" w="med" len="med"/>
                <a:tailEnd type="none" w="med" len="med"/>
              </a:ln>
            </p:spPr>
          </p:sp>
          <p:sp>
            <p:nvSpPr>
              <p:cNvPr id="226435" name="椭圆 226434"/>
              <p:cNvSpPr/>
              <p:nvPr/>
            </p:nvSpPr>
            <p:spPr>
              <a:xfrm>
                <a:off x="1434" y="1691"/>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grpSp>
        <p:sp>
          <p:nvSpPr>
            <p:cNvPr id="226436" name="直接连接符 226435"/>
            <p:cNvSpPr/>
            <p:nvPr/>
          </p:nvSpPr>
          <p:spPr>
            <a:xfrm>
              <a:off x="2782" y="3014"/>
              <a:ext cx="0" cy="183"/>
            </a:xfrm>
            <a:prstGeom prst="line">
              <a:avLst/>
            </a:prstGeom>
            <a:ln w="28575" cap="flat" cmpd="sng">
              <a:solidFill>
                <a:schemeClr val="tx1"/>
              </a:solidFill>
              <a:prstDash val="solid"/>
              <a:headEnd type="none" w="med" len="med"/>
              <a:tailEnd type="none" w="med" len="med"/>
            </a:ln>
          </p:spPr>
        </p:sp>
        <p:sp>
          <p:nvSpPr>
            <p:cNvPr id="226437" name="直接连接符 226436"/>
            <p:cNvSpPr/>
            <p:nvPr/>
          </p:nvSpPr>
          <p:spPr>
            <a:xfrm>
              <a:off x="2704" y="3187"/>
              <a:ext cx="158" cy="2"/>
            </a:xfrm>
            <a:prstGeom prst="line">
              <a:avLst/>
            </a:prstGeom>
            <a:ln w="38100" cap="flat" cmpd="sng">
              <a:solidFill>
                <a:schemeClr val="tx1"/>
              </a:solidFill>
              <a:prstDash val="solid"/>
              <a:headEnd type="none" w="med" len="med"/>
              <a:tailEnd type="none" w="med" len="med"/>
            </a:ln>
          </p:spPr>
        </p:sp>
        <p:sp>
          <p:nvSpPr>
            <p:cNvPr id="226438" name="椭圆 226437"/>
            <p:cNvSpPr/>
            <p:nvPr/>
          </p:nvSpPr>
          <p:spPr>
            <a:xfrm>
              <a:off x="3494" y="2125"/>
              <a:ext cx="84" cy="84"/>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439" name="椭圆 226438"/>
            <p:cNvSpPr/>
            <p:nvPr/>
          </p:nvSpPr>
          <p:spPr>
            <a:xfrm>
              <a:off x="2756" y="1315"/>
              <a:ext cx="84" cy="84"/>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440" name="椭圆 226439"/>
            <p:cNvSpPr/>
            <p:nvPr/>
          </p:nvSpPr>
          <p:spPr>
            <a:xfrm>
              <a:off x="1892" y="2143"/>
              <a:ext cx="84" cy="84"/>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441" name="椭圆 226440"/>
            <p:cNvSpPr/>
            <p:nvPr/>
          </p:nvSpPr>
          <p:spPr>
            <a:xfrm>
              <a:off x="2747" y="1729"/>
              <a:ext cx="84" cy="84"/>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442" name="椭圆 226441"/>
            <p:cNvSpPr/>
            <p:nvPr/>
          </p:nvSpPr>
          <p:spPr>
            <a:xfrm>
              <a:off x="2747" y="2954"/>
              <a:ext cx="84" cy="84"/>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6443" name="文本框 226442"/>
            <p:cNvSpPr txBox="1"/>
            <p:nvPr/>
          </p:nvSpPr>
          <p:spPr>
            <a:xfrm>
              <a:off x="3506" y="2391"/>
              <a:ext cx="570" cy="288"/>
            </a:xfrm>
            <a:prstGeom prst="rect">
              <a:avLst/>
            </a:prstGeom>
            <a:noFill/>
            <a:ln w="9525">
              <a:noFill/>
            </a:ln>
          </p:spPr>
          <p:txBody>
            <a:bodyPr>
              <a:spAutoFit/>
            </a:bodyPr>
            <a:p>
              <a:r>
                <a:rPr lang="en-US" altLang="zh-CN" b="1">
                  <a:solidFill>
                    <a:srgbClr val="FF0066"/>
                  </a:solidFill>
                  <a:effectLst>
                    <a:outerShdw blurRad="38100" dist="38100" dir="2700000">
                      <a:srgbClr val="C0C0C0"/>
                    </a:outerShdw>
                  </a:effectLst>
                  <a:latin typeface="Times New Roman" panose="02020603050405020304" pitchFamily="18" charset="0"/>
                </a:rPr>
                <a:t>T</a:t>
              </a:r>
              <a:r>
                <a:rPr lang="en-US" altLang="zh-CN" b="1" baseline="-25000">
                  <a:solidFill>
                    <a:srgbClr val="FF0066"/>
                  </a:solidFill>
                  <a:effectLst>
                    <a:outerShdw blurRad="38100" dist="38100" dir="2700000">
                      <a:srgbClr val="C0C0C0"/>
                    </a:outerShdw>
                  </a:effectLst>
                  <a:latin typeface="Times New Roman" panose="02020603050405020304" pitchFamily="18" charset="0"/>
                </a:rPr>
                <a:t>1</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6444" name="文本框 226443"/>
            <p:cNvSpPr txBox="1"/>
            <p:nvPr/>
          </p:nvSpPr>
          <p:spPr>
            <a:xfrm>
              <a:off x="1544" y="2427"/>
              <a:ext cx="498" cy="288"/>
            </a:xfrm>
            <a:prstGeom prst="rect">
              <a:avLst/>
            </a:prstGeom>
            <a:noFill/>
            <a:ln w="9525">
              <a:noFill/>
            </a:ln>
          </p:spPr>
          <p:txBody>
            <a:bodyPr>
              <a:spAutoFit/>
            </a:bodyPr>
            <a:p>
              <a:r>
                <a:rPr lang="en-US" altLang="zh-CN" b="1">
                  <a:solidFill>
                    <a:srgbClr val="FF0066"/>
                  </a:solidFill>
                  <a:effectLst>
                    <a:outerShdw blurRad="38100" dist="38100" dir="2700000">
                      <a:srgbClr val="C0C0C0"/>
                    </a:outerShdw>
                  </a:effectLst>
                  <a:latin typeface="Times New Roman" panose="02020603050405020304" pitchFamily="18" charset="0"/>
                </a:rPr>
                <a:t>T</a:t>
              </a:r>
              <a:r>
                <a:rPr lang="en-US" altLang="zh-CN" b="1" baseline="-25000">
                  <a:solidFill>
                    <a:srgbClr val="FF0066"/>
                  </a:solidFill>
                  <a:effectLst>
                    <a:outerShdw blurRad="38100" dist="38100" dir="2700000">
                      <a:srgbClr val="C0C0C0"/>
                    </a:outerShdw>
                  </a:effectLst>
                  <a:latin typeface="Times New Roman" panose="02020603050405020304" pitchFamily="18" charset="0"/>
                </a:rPr>
                <a:t>3</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6445" name="文本框 226444"/>
            <p:cNvSpPr txBox="1"/>
            <p:nvPr/>
          </p:nvSpPr>
          <p:spPr>
            <a:xfrm>
              <a:off x="3506" y="1508"/>
              <a:ext cx="498" cy="289"/>
            </a:xfrm>
            <a:prstGeom prst="rect">
              <a:avLst/>
            </a:prstGeom>
            <a:noFill/>
            <a:ln w="9525">
              <a:noFill/>
            </a:ln>
          </p:spPr>
          <p:txBody>
            <a:bodyPr>
              <a:spAutoFit/>
            </a:bodyPr>
            <a:p>
              <a:r>
                <a:rPr lang="en-US" altLang="zh-CN" b="1">
                  <a:solidFill>
                    <a:srgbClr val="996600"/>
                  </a:solidFill>
                  <a:effectLst>
                    <a:outerShdw blurRad="38100" dist="38100" dir="2700000">
                      <a:srgbClr val="C0C0C0"/>
                    </a:outerShdw>
                  </a:effectLst>
                  <a:latin typeface="Times New Roman" panose="02020603050405020304" pitchFamily="18" charset="0"/>
                </a:rPr>
                <a:t>T</a:t>
              </a:r>
              <a:r>
                <a:rPr lang="en-US" altLang="zh-CN" b="1" baseline="-25000">
                  <a:solidFill>
                    <a:srgbClr val="996600"/>
                  </a:solidFill>
                  <a:effectLst>
                    <a:outerShdw blurRad="38100" dist="38100" dir="2700000">
                      <a:srgbClr val="C0C0C0"/>
                    </a:outerShdw>
                  </a:effectLst>
                  <a:latin typeface="Times New Roman" panose="02020603050405020304" pitchFamily="18" charset="0"/>
                </a:rPr>
                <a:t>2</a:t>
              </a:r>
              <a:endParaRPr lang="en-US" altLang="zh-CN" b="1" baseline="-25000">
                <a:solidFill>
                  <a:srgbClr val="996600"/>
                </a:solidFill>
                <a:effectLst>
                  <a:outerShdw blurRad="38100" dist="38100" dir="2700000">
                    <a:srgbClr val="C0C0C0"/>
                  </a:outerShdw>
                </a:effectLst>
                <a:latin typeface="Times New Roman" panose="02020603050405020304" pitchFamily="18" charset="0"/>
              </a:endParaRPr>
            </a:p>
          </p:txBody>
        </p:sp>
        <p:sp>
          <p:nvSpPr>
            <p:cNvPr id="226446" name="文本框 226445"/>
            <p:cNvSpPr txBox="1"/>
            <p:nvPr/>
          </p:nvSpPr>
          <p:spPr>
            <a:xfrm>
              <a:off x="1526" y="1544"/>
              <a:ext cx="534" cy="289"/>
            </a:xfrm>
            <a:prstGeom prst="rect">
              <a:avLst/>
            </a:prstGeom>
            <a:noFill/>
            <a:ln w="9525">
              <a:noFill/>
            </a:ln>
          </p:spPr>
          <p:txBody>
            <a:bodyPr>
              <a:spAutoFit/>
            </a:bodyPr>
            <a:p>
              <a:r>
                <a:rPr lang="en-US" altLang="zh-CN" b="1">
                  <a:solidFill>
                    <a:srgbClr val="996600"/>
                  </a:solidFill>
                  <a:effectLst>
                    <a:outerShdw blurRad="38100" dist="38100" dir="2700000">
                      <a:srgbClr val="C0C0C0"/>
                    </a:outerShdw>
                  </a:effectLst>
                  <a:latin typeface="Times New Roman" panose="02020603050405020304" pitchFamily="18" charset="0"/>
                </a:rPr>
                <a:t>T</a:t>
              </a:r>
              <a:r>
                <a:rPr lang="en-US" altLang="zh-CN" b="1" baseline="-25000">
                  <a:solidFill>
                    <a:srgbClr val="996600"/>
                  </a:solidFill>
                  <a:effectLst>
                    <a:outerShdw blurRad="38100" dist="38100" dir="2700000">
                      <a:srgbClr val="C0C0C0"/>
                    </a:outerShdw>
                  </a:effectLst>
                  <a:latin typeface="Times New Roman" panose="02020603050405020304" pitchFamily="18" charset="0"/>
                </a:rPr>
                <a:t>4</a:t>
              </a:r>
              <a:endParaRPr lang="en-US" altLang="zh-CN" b="1" baseline="-25000">
                <a:solidFill>
                  <a:srgbClr val="996600"/>
                </a:solidFill>
                <a:effectLst>
                  <a:outerShdw blurRad="38100" dist="38100" dir="2700000">
                    <a:srgbClr val="C0C0C0"/>
                  </a:outerShdw>
                </a:effectLst>
                <a:latin typeface="Times New Roman" panose="02020603050405020304" pitchFamily="18" charset="0"/>
              </a:endParaRPr>
            </a:p>
          </p:txBody>
        </p:sp>
        <p:sp>
          <p:nvSpPr>
            <p:cNvPr id="226447" name="文本框 226446"/>
            <p:cNvSpPr txBox="1"/>
            <p:nvPr/>
          </p:nvSpPr>
          <p:spPr>
            <a:xfrm>
              <a:off x="2786" y="914"/>
              <a:ext cx="732" cy="288"/>
            </a:xfrm>
            <a:prstGeom prst="rect">
              <a:avLst/>
            </a:prstGeom>
            <a:noFill/>
            <a:ln w="9525">
              <a:noFill/>
            </a:ln>
          </p:spPr>
          <p:txBody>
            <a:bodyPr>
              <a:spAutoFit/>
            </a:bodyPr>
            <a:p>
              <a:r>
                <a:rPr lang="en-US" altLang="zh-CN" b="1" i="1">
                  <a:latin typeface="Times New Roman" panose="02020603050405020304" pitchFamily="18" charset="0"/>
                </a:rPr>
                <a:t>V</a:t>
              </a:r>
              <a:r>
                <a:rPr lang="en-US" altLang="zh-CN" b="1" baseline="-25000">
                  <a:latin typeface="Times New Roman" panose="02020603050405020304" pitchFamily="18" charset="0"/>
                </a:rPr>
                <a:t>DD</a:t>
              </a:r>
              <a:endParaRPr lang="en-US" altLang="zh-CN" b="1" baseline="-25000">
                <a:latin typeface="Times New Roman" panose="02020603050405020304" pitchFamily="18" charset="0"/>
              </a:endParaRPr>
            </a:p>
          </p:txBody>
        </p:sp>
        <p:sp>
          <p:nvSpPr>
            <p:cNvPr id="226448" name="文本框 226447"/>
            <p:cNvSpPr txBox="1"/>
            <p:nvPr/>
          </p:nvSpPr>
          <p:spPr>
            <a:xfrm>
              <a:off x="2732" y="1328"/>
              <a:ext cx="732" cy="288"/>
            </a:xfrm>
            <a:prstGeom prst="rect">
              <a:avLst/>
            </a:prstGeom>
            <a:noFill/>
            <a:ln w="9525">
              <a:noFill/>
            </a:ln>
          </p:spPr>
          <p:txBody>
            <a:bodyPr>
              <a:spAutoFit/>
            </a:bodyPr>
            <a:p>
              <a:r>
                <a:rPr lang="en-US" altLang="zh-CN" b="1" i="1">
                  <a:latin typeface="Times New Roman" panose="02020603050405020304" pitchFamily="18" charset="0"/>
                </a:rPr>
                <a:t>V</a:t>
              </a:r>
              <a:r>
                <a:rPr lang="en-US" altLang="zh-CN" b="1" baseline="-25000">
                  <a:latin typeface="Times New Roman" panose="02020603050405020304" pitchFamily="18" charset="0"/>
                </a:rPr>
                <a:t>GG</a:t>
              </a:r>
              <a:endParaRPr lang="en-US" altLang="zh-CN" b="1" baseline="-25000">
                <a:latin typeface="Times New Roman" panose="02020603050405020304" pitchFamily="18" charset="0"/>
              </a:endParaRPr>
            </a:p>
          </p:txBody>
        </p:sp>
      </p:grpSp>
      <p:sp>
        <p:nvSpPr>
          <p:cNvPr id="226449" name="文本框 226448"/>
          <p:cNvSpPr txBox="1"/>
          <p:nvPr/>
        </p:nvSpPr>
        <p:spPr>
          <a:xfrm>
            <a:off x="5651500" y="3338513"/>
            <a:ext cx="361950" cy="519112"/>
          </a:xfrm>
          <a:prstGeom prst="rect">
            <a:avLst/>
          </a:prstGeom>
          <a:noFill/>
          <a:ln w="9525">
            <a:noFill/>
          </a:ln>
        </p:spPr>
        <p:txBody>
          <a:bodyPr wrap="none" anchor="t" anchorCtr="0">
            <a:spAutoFit/>
          </a:bodyPr>
          <a:p>
            <a:r>
              <a:rPr lang="en-US" altLang="zh-CN" sz="2800" b="1">
                <a:solidFill>
                  <a:srgbClr val="FF0066"/>
                </a:solidFill>
                <a:latin typeface="Times New Roman" panose="02020603050405020304" pitchFamily="18" charset="0"/>
              </a:rPr>
              <a:t>1</a:t>
            </a:r>
            <a:endParaRPr lang="en-US" altLang="zh-CN" sz="2800" b="1">
              <a:solidFill>
                <a:srgbClr val="FF0066"/>
              </a:solidFill>
              <a:latin typeface="Times New Roman" panose="02020603050405020304" pitchFamily="18" charset="0"/>
            </a:endParaRPr>
          </a:p>
        </p:txBody>
      </p:sp>
      <p:sp>
        <p:nvSpPr>
          <p:cNvPr id="226450" name="文本框 226449"/>
          <p:cNvSpPr txBox="1"/>
          <p:nvPr/>
        </p:nvSpPr>
        <p:spPr>
          <a:xfrm>
            <a:off x="2012950" y="4478338"/>
            <a:ext cx="993775" cy="519112"/>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导通</a:t>
            </a:r>
            <a:endParaRPr lang="zh-CN" altLang="en-US" sz="2800" b="1">
              <a:solidFill>
                <a:srgbClr val="FF0066"/>
              </a:solidFill>
              <a:latin typeface="Times New Roman" panose="02020603050405020304" pitchFamily="18" charset="0"/>
            </a:endParaRPr>
          </a:p>
        </p:txBody>
      </p:sp>
      <p:sp>
        <p:nvSpPr>
          <p:cNvPr id="226451" name="文本框 226450"/>
          <p:cNvSpPr txBox="1"/>
          <p:nvPr/>
        </p:nvSpPr>
        <p:spPr>
          <a:xfrm>
            <a:off x="2546350" y="3395663"/>
            <a:ext cx="361950" cy="519112"/>
          </a:xfrm>
          <a:prstGeom prst="rect">
            <a:avLst/>
          </a:prstGeom>
          <a:noFill/>
          <a:ln w="9525">
            <a:noFill/>
          </a:ln>
        </p:spPr>
        <p:txBody>
          <a:bodyPr wrap="none" anchor="t" anchorCtr="0">
            <a:spAutoFit/>
          </a:bodyPr>
          <a:p>
            <a:r>
              <a:rPr lang="en-US" altLang="zh-CN" sz="2800" b="1">
                <a:solidFill>
                  <a:srgbClr val="0033CC"/>
                </a:solidFill>
                <a:latin typeface="Times New Roman" panose="02020603050405020304" pitchFamily="18" charset="0"/>
              </a:rPr>
              <a:t>0</a:t>
            </a:r>
            <a:endParaRPr lang="en-US" altLang="zh-CN" sz="2800" b="1">
              <a:solidFill>
                <a:srgbClr val="0033CC"/>
              </a:solidFill>
              <a:latin typeface="Times New Roman" panose="02020603050405020304" pitchFamily="18" charset="0"/>
            </a:endParaRPr>
          </a:p>
        </p:txBody>
      </p:sp>
      <p:sp>
        <p:nvSpPr>
          <p:cNvPr id="226452" name="文本框 226451"/>
          <p:cNvSpPr txBox="1"/>
          <p:nvPr/>
        </p:nvSpPr>
        <p:spPr>
          <a:xfrm>
            <a:off x="5613400" y="4440238"/>
            <a:ext cx="993775" cy="519112"/>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截止</a:t>
            </a:r>
            <a:endParaRPr lang="zh-CN" altLang="en-US" sz="2800" b="1">
              <a:solidFill>
                <a:srgbClr val="0033CC"/>
              </a:solidFill>
              <a:latin typeface="Times New Roman" panose="02020603050405020304" pitchFamily="18" charset="0"/>
            </a:endParaRPr>
          </a:p>
        </p:txBody>
      </p:sp>
      <p:grpSp>
        <p:nvGrpSpPr>
          <p:cNvPr id="226453" name="组合 226452"/>
          <p:cNvGrpSpPr/>
          <p:nvPr/>
        </p:nvGrpSpPr>
        <p:grpSpPr>
          <a:xfrm>
            <a:off x="2032000" y="3376613"/>
            <a:ext cx="4518025" cy="1639887"/>
            <a:chOff x="614" y="2082"/>
            <a:chExt cx="2846" cy="1033"/>
          </a:xfrm>
        </p:grpSpPr>
        <p:sp>
          <p:nvSpPr>
            <p:cNvPr id="226454" name="文本框 226453" descr="羊皮纸"/>
            <p:cNvSpPr txBox="1"/>
            <p:nvPr/>
          </p:nvSpPr>
          <p:spPr>
            <a:xfrm>
              <a:off x="2918" y="2082"/>
              <a:ext cx="228" cy="327"/>
            </a:xfrm>
            <a:prstGeom prst="rect">
              <a:avLst/>
            </a:prstGeom>
            <a:blipFill rotWithShape="0">
              <a:blip r:embed="rId1"/>
            </a:blipFill>
            <a:ln w="9525">
              <a:noFill/>
            </a:ln>
          </p:spPr>
          <p:txBody>
            <a:bodyPr wrap="none" anchor="t" anchorCtr="0">
              <a:spAutoFit/>
            </a:bodyPr>
            <a:p>
              <a:r>
                <a:rPr lang="en-US" altLang="zh-CN" sz="2800" b="1">
                  <a:solidFill>
                    <a:srgbClr val="0033CC"/>
                  </a:solidFill>
                  <a:latin typeface="Times New Roman" panose="02020603050405020304" pitchFamily="18" charset="0"/>
                </a:rPr>
                <a:t>0</a:t>
              </a:r>
              <a:endParaRPr lang="en-US" altLang="zh-CN" sz="2800" b="1">
                <a:solidFill>
                  <a:srgbClr val="0033CC"/>
                </a:solidFill>
                <a:latin typeface="Times New Roman" panose="02020603050405020304" pitchFamily="18" charset="0"/>
              </a:endParaRPr>
            </a:p>
          </p:txBody>
        </p:sp>
        <p:sp>
          <p:nvSpPr>
            <p:cNvPr id="226455" name="文本框 226454" descr="羊皮纸"/>
            <p:cNvSpPr txBox="1"/>
            <p:nvPr/>
          </p:nvSpPr>
          <p:spPr>
            <a:xfrm>
              <a:off x="614" y="2788"/>
              <a:ext cx="590" cy="327"/>
            </a:xfrm>
            <a:prstGeom prst="rect">
              <a:avLst/>
            </a:prstGeom>
            <a:blipFill rotWithShape="0">
              <a:blip r:embed="rId1"/>
            </a:blipFill>
            <a:ln w="9525">
              <a:noFill/>
            </a:ln>
          </p:spPr>
          <p:txBody>
            <a:bodyPr>
              <a:spAutoFit/>
            </a:bodyPr>
            <a:p>
              <a:r>
                <a:rPr lang="zh-CN" altLang="en-US" sz="2800" b="1" dirty="0">
                  <a:solidFill>
                    <a:srgbClr val="0033CC"/>
                  </a:solidFill>
                  <a:latin typeface="Times New Roman" panose="02020603050405020304" pitchFamily="18" charset="0"/>
                </a:rPr>
                <a:t>截止</a:t>
              </a:r>
              <a:endParaRPr lang="zh-CN" altLang="en-US" sz="2800" b="1">
                <a:solidFill>
                  <a:srgbClr val="0033CC"/>
                </a:solidFill>
                <a:latin typeface="Times New Roman" panose="02020603050405020304" pitchFamily="18" charset="0"/>
              </a:endParaRPr>
            </a:p>
          </p:txBody>
        </p:sp>
        <p:sp>
          <p:nvSpPr>
            <p:cNvPr id="226456" name="文本框 226455" descr="羊皮纸"/>
            <p:cNvSpPr txBox="1"/>
            <p:nvPr/>
          </p:nvSpPr>
          <p:spPr>
            <a:xfrm>
              <a:off x="950" y="2118"/>
              <a:ext cx="228" cy="327"/>
            </a:xfrm>
            <a:prstGeom prst="rect">
              <a:avLst/>
            </a:prstGeom>
            <a:blipFill rotWithShape="0">
              <a:blip r:embed="rId1"/>
            </a:blipFill>
            <a:ln w="9525">
              <a:noFill/>
            </a:ln>
          </p:spPr>
          <p:txBody>
            <a:bodyPr wrap="none" anchor="t" anchorCtr="0">
              <a:spAutoFit/>
            </a:bodyPr>
            <a:p>
              <a:r>
                <a:rPr lang="en-US" altLang="zh-CN" sz="2800" b="1">
                  <a:solidFill>
                    <a:srgbClr val="FF0066"/>
                  </a:solidFill>
                  <a:latin typeface="Times New Roman" panose="02020603050405020304" pitchFamily="18" charset="0"/>
                </a:rPr>
                <a:t>1</a:t>
              </a:r>
              <a:endParaRPr lang="en-US" altLang="zh-CN" sz="2800" b="1">
                <a:solidFill>
                  <a:srgbClr val="FF0066"/>
                </a:solidFill>
                <a:latin typeface="Times New Roman" panose="02020603050405020304" pitchFamily="18" charset="0"/>
              </a:endParaRPr>
            </a:p>
          </p:txBody>
        </p:sp>
        <p:sp>
          <p:nvSpPr>
            <p:cNvPr id="226457" name="文本框 226456" descr="羊皮纸"/>
            <p:cNvSpPr txBox="1"/>
            <p:nvPr/>
          </p:nvSpPr>
          <p:spPr>
            <a:xfrm>
              <a:off x="2834" y="2764"/>
              <a:ext cx="626" cy="327"/>
            </a:xfrm>
            <a:prstGeom prst="rect">
              <a:avLst/>
            </a:prstGeom>
            <a:blipFill rotWithShape="0">
              <a:blip r:embed="rId1"/>
            </a:blipFill>
            <a:ln w="9525">
              <a:noFill/>
            </a:ln>
          </p:spPr>
          <p:txBody>
            <a:bodyPr>
              <a:spAutoFit/>
            </a:bodyPr>
            <a:p>
              <a:r>
                <a:rPr lang="zh-CN" altLang="en-US" sz="2800" b="1" dirty="0">
                  <a:solidFill>
                    <a:srgbClr val="FF0066"/>
                  </a:solidFill>
                  <a:latin typeface="Times New Roman" panose="02020603050405020304" pitchFamily="18" charset="0"/>
                </a:rPr>
                <a:t>导通</a:t>
              </a:r>
              <a:endParaRPr lang="zh-CN" altLang="en-US" sz="2800" b="1">
                <a:solidFill>
                  <a:srgbClr val="FF0066"/>
                </a:solidFill>
                <a:latin typeface="Times New Roman" panose="02020603050405020304" pitchFamily="18" charset="0"/>
              </a:endParaRPr>
            </a:p>
          </p:txBody>
        </p:sp>
      </p:grpSp>
      <p:sp>
        <p:nvSpPr>
          <p:cNvPr id="226458" name="文本框 226457"/>
          <p:cNvSpPr txBox="1"/>
          <p:nvPr/>
        </p:nvSpPr>
        <p:spPr>
          <a:xfrm>
            <a:off x="1136650" y="5754688"/>
            <a:ext cx="1255713" cy="519112"/>
          </a:xfrm>
          <a:prstGeom prst="rect">
            <a:avLst/>
          </a:prstGeom>
          <a:noFill/>
          <a:ln w="9525">
            <a:noFill/>
          </a:ln>
        </p:spPr>
        <p:txBody>
          <a:bodyPr wrap="none" anchor="t" anchorCtr="0">
            <a:spAutoFit/>
          </a:bodyPr>
          <a:p>
            <a:r>
              <a:rPr lang="zh-CN" altLang="en-US" sz="2800" b="1" dirty="0">
                <a:solidFill>
                  <a:srgbClr val="FF0066"/>
                </a:solidFill>
                <a:latin typeface="Times New Roman" panose="02020603050405020304" pitchFamily="18" charset="0"/>
              </a:rPr>
              <a:t>特点：</a:t>
            </a:r>
            <a:endParaRPr lang="zh-CN" altLang="en-US" sz="2800" b="1">
              <a:solidFill>
                <a:srgbClr val="FF0066"/>
              </a:solidFill>
              <a:latin typeface="Times New Roman" panose="02020603050405020304" pitchFamily="18" charset="0"/>
            </a:endParaRPr>
          </a:p>
        </p:txBody>
      </p:sp>
      <p:sp>
        <p:nvSpPr>
          <p:cNvPr id="226459" name="文本框 226458"/>
          <p:cNvSpPr txBox="1"/>
          <p:nvPr/>
        </p:nvSpPr>
        <p:spPr>
          <a:xfrm>
            <a:off x="2279650" y="5749925"/>
            <a:ext cx="2851150" cy="519113"/>
          </a:xfrm>
          <a:prstGeom prst="rect">
            <a:avLst/>
          </a:prstGeom>
          <a:noFill/>
          <a:ln w="9525">
            <a:noFill/>
          </a:ln>
        </p:spPr>
        <p:txBody>
          <a:bodyPr>
            <a:spAutoFit/>
          </a:bodyPr>
          <a:p>
            <a:r>
              <a:rPr lang="zh-CN" altLang="en-US" sz="2800" b="1">
                <a:solidFill>
                  <a:srgbClr val="0033CC"/>
                </a:solidFill>
                <a:latin typeface="Times New Roman" panose="02020603050405020304" pitchFamily="18" charset="0"/>
              </a:rPr>
              <a:t>断电后</a:t>
            </a:r>
            <a:r>
              <a:rPr lang="zh-CN" altLang="en-US" sz="2800" b="1" dirty="0">
                <a:solidFill>
                  <a:srgbClr val="0033CC"/>
                </a:solidFill>
                <a:latin typeface="Times New Roman" panose="02020603050405020304" pitchFamily="18" charset="0"/>
              </a:rPr>
              <a:t>数据丢失</a:t>
            </a:r>
            <a:endParaRPr lang="zh-CN" altLang="en-US" sz="2800" b="1">
              <a:solidFill>
                <a:srgbClr val="0033CC"/>
              </a:solidFill>
              <a:latin typeface="Times New Roman" panose="02020603050405020304" pitchFamily="18" charset="0"/>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6306"/>
                                        </p:tgtEl>
                                        <p:attrNameLst>
                                          <p:attrName>style.visibility</p:attrName>
                                        </p:attrNameLst>
                                      </p:cBhvr>
                                      <p:to>
                                        <p:strVal val="visible"/>
                                      </p:to>
                                    </p:set>
                                    <p:animEffect transition="in" filter="wipe(left)">
                                      <p:cBhvr>
                                        <p:cTn id="7" dur="500"/>
                                        <p:tgtEl>
                                          <p:spTgt spid="22630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6399"/>
                                        </p:tgtEl>
                                        <p:attrNameLst>
                                          <p:attrName>style.visibility</p:attrName>
                                        </p:attrNameLst>
                                      </p:cBhvr>
                                      <p:to>
                                        <p:strVal val="visible"/>
                                      </p:to>
                                    </p:set>
                                    <p:animEffect transition="in" filter="wipe(left)">
                                      <p:cBhvr>
                                        <p:cTn id="11" dur="500"/>
                                        <p:tgtEl>
                                          <p:spTgt spid="226399"/>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nodeType="clickEffect">
                                  <p:stCondLst>
                                    <p:cond delay="0"/>
                                  </p:stCondLst>
                                  <p:childTnLst>
                                    <p:set>
                                      <p:cBhvr>
                                        <p:cTn id="15" dur="1" fill="hold">
                                          <p:stCondLst>
                                            <p:cond delay="0"/>
                                          </p:stCondLst>
                                        </p:cTn>
                                        <p:tgtEl>
                                          <p:spTgt spid="226402"/>
                                        </p:tgtEl>
                                        <p:attrNameLst>
                                          <p:attrName>style.visibility</p:attrName>
                                        </p:attrNameLst>
                                      </p:cBhvr>
                                      <p:to>
                                        <p:strVal val="visible"/>
                                      </p:to>
                                    </p:set>
                                    <p:anim calcmode="lin" valueType="num">
                                      <p:cBhvr>
                                        <p:cTn id="16" dur="500" fill="hold"/>
                                        <p:tgtEl>
                                          <p:spTgt spid="226402"/>
                                        </p:tgtEl>
                                        <p:attrNameLst>
                                          <p:attrName>ppt_w</p:attrName>
                                        </p:attrNameLst>
                                      </p:cBhvr>
                                      <p:tavLst>
                                        <p:tav tm="0">
                                          <p:val>
                                            <p:fltVal val="0.000000"/>
                                          </p:val>
                                        </p:tav>
                                        <p:tav tm="100000">
                                          <p:val>
                                            <p:strVal val="#ppt_w"/>
                                          </p:val>
                                        </p:tav>
                                      </p:tavLst>
                                    </p:anim>
                                    <p:anim calcmode="lin" valueType="num">
                                      <p:cBhvr>
                                        <p:cTn id="17" dur="500" fill="hold"/>
                                        <p:tgtEl>
                                          <p:spTgt spid="226402"/>
                                        </p:tgtEl>
                                        <p:attrNameLst>
                                          <p:attrName>ppt_h</p:attrName>
                                        </p:attrNameLst>
                                      </p:cBhvr>
                                      <p:tavLst>
                                        <p:tav tm="0">
                                          <p:val>
                                            <p:fltVal val="0.00000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226449"/>
                                        </p:tgtEl>
                                        <p:attrNameLst>
                                          <p:attrName>style.visibility</p:attrName>
                                        </p:attrNameLst>
                                      </p:cBhvr>
                                      <p:to>
                                        <p:strVal val="visible"/>
                                      </p:to>
                                    </p:set>
                                    <p:anim calcmode="lin" valueType="num">
                                      <p:cBhvr additive="base">
                                        <p:cTn id="22" dur="500" fill="hold"/>
                                        <p:tgtEl>
                                          <p:spTgt spid="226449"/>
                                        </p:tgtEl>
                                        <p:attrNameLst>
                                          <p:attrName>ppt_x</p:attrName>
                                        </p:attrNameLst>
                                      </p:cBhvr>
                                      <p:tavLst>
                                        <p:tav tm="0">
                                          <p:val>
                                            <p:strVal val="1+#ppt_w/2"/>
                                          </p:val>
                                        </p:tav>
                                        <p:tav tm="100000">
                                          <p:val>
                                            <p:strVal val="#ppt_x"/>
                                          </p:val>
                                        </p:tav>
                                      </p:tavLst>
                                    </p:anim>
                                    <p:anim calcmode="lin" valueType="num">
                                      <p:cBhvr additive="base">
                                        <p:cTn id="23" dur="500" fill="hold"/>
                                        <p:tgtEl>
                                          <p:spTgt spid="226449"/>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226450">
                                            <p:txEl>
                                              <p:charRg st="0" end="3"/>
                                            </p:txEl>
                                          </p:spTgt>
                                        </p:tgtEl>
                                        <p:attrNameLst>
                                          <p:attrName>style.visibility</p:attrName>
                                        </p:attrNameLst>
                                      </p:cBhvr>
                                      <p:to>
                                        <p:strVal val="visible"/>
                                      </p:to>
                                    </p:set>
                                    <p:animEffect transition="in" filter="wipe(left)">
                                      <p:cBhvr>
                                        <p:cTn id="27" dur="500"/>
                                        <p:tgtEl>
                                          <p:spTgt spid="226450">
                                            <p:txEl>
                                              <p:charRg st="0" end="3"/>
                                            </p:txEl>
                                          </p:spTgt>
                                        </p:tgtEl>
                                      </p:cBhvr>
                                    </p:animEffect>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226451">
                                            <p:txEl>
                                              <p:charRg st="0" end="2"/>
                                            </p:txEl>
                                          </p:spTgt>
                                        </p:tgtEl>
                                        <p:attrNameLst>
                                          <p:attrName>style.visibility</p:attrName>
                                        </p:attrNameLst>
                                      </p:cBhvr>
                                      <p:to>
                                        <p:strVal val="visible"/>
                                      </p:to>
                                    </p:set>
                                    <p:animEffect transition="in" filter="wipe(left)">
                                      <p:cBhvr>
                                        <p:cTn id="31" dur="500"/>
                                        <p:tgtEl>
                                          <p:spTgt spid="226451">
                                            <p:txEl>
                                              <p:charRg st="0" end="2"/>
                                            </p:txEl>
                                          </p:spTgt>
                                        </p:tgtEl>
                                      </p:cBhvr>
                                    </p:animEffect>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226452">
                                            <p:txEl>
                                              <p:charRg st="0" end="3"/>
                                            </p:txEl>
                                          </p:spTgt>
                                        </p:tgtEl>
                                        <p:attrNameLst>
                                          <p:attrName>style.visibility</p:attrName>
                                        </p:attrNameLst>
                                      </p:cBhvr>
                                      <p:to>
                                        <p:strVal val="visible"/>
                                      </p:to>
                                    </p:set>
                                    <p:animEffect transition="in" filter="wipe(left)">
                                      <p:cBhvr>
                                        <p:cTn id="35" dur="500"/>
                                        <p:tgtEl>
                                          <p:spTgt spid="226452">
                                            <p:txEl>
                                              <p:charRg st="0"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nodeType="clickEffect">
                                  <p:stCondLst>
                                    <p:cond delay="0"/>
                                  </p:stCondLst>
                                  <p:childTnLst>
                                    <p:set>
                                      <p:cBhvr>
                                        <p:cTn id="39" dur="1" fill="hold">
                                          <p:stCondLst>
                                            <p:cond delay="0"/>
                                          </p:stCondLst>
                                        </p:cTn>
                                        <p:tgtEl>
                                          <p:spTgt spid="226453"/>
                                        </p:tgtEl>
                                        <p:attrNameLst>
                                          <p:attrName>style.visibility</p:attrName>
                                        </p:attrNameLst>
                                      </p:cBhvr>
                                      <p:to>
                                        <p:strVal val="visible"/>
                                      </p:to>
                                    </p:set>
                                    <p:anim calcmode="lin" valueType="num">
                                      <p:cBhvr>
                                        <p:cTn id="40" dur="500" fill="hold"/>
                                        <p:tgtEl>
                                          <p:spTgt spid="226453"/>
                                        </p:tgtEl>
                                        <p:attrNameLst>
                                          <p:attrName>ppt_w</p:attrName>
                                        </p:attrNameLst>
                                      </p:cBhvr>
                                      <p:tavLst>
                                        <p:tav tm="0">
                                          <p:val>
                                            <p:fltVal val="0.000000"/>
                                          </p:val>
                                        </p:tav>
                                        <p:tav tm="100000">
                                          <p:val>
                                            <p:strVal val="#ppt_w"/>
                                          </p:val>
                                        </p:tav>
                                      </p:tavLst>
                                    </p:anim>
                                    <p:anim calcmode="lin" valueType="num">
                                      <p:cBhvr>
                                        <p:cTn id="41" dur="500" fill="hold"/>
                                        <p:tgtEl>
                                          <p:spTgt spid="226453"/>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26458">
                                            <p:txEl>
                                              <p:charRg st="0" end="4"/>
                                            </p:txEl>
                                          </p:spTgt>
                                        </p:tgtEl>
                                        <p:attrNameLst>
                                          <p:attrName>style.visibility</p:attrName>
                                        </p:attrNameLst>
                                      </p:cBhvr>
                                      <p:to>
                                        <p:strVal val="visible"/>
                                      </p:to>
                                    </p:set>
                                    <p:animEffect transition="in" filter="wipe(left)">
                                      <p:cBhvr>
                                        <p:cTn id="46" dur="500"/>
                                        <p:tgtEl>
                                          <p:spTgt spid="226458">
                                            <p:txEl>
                                              <p:charRg st="0" end="4"/>
                                            </p:txEl>
                                          </p:spTgt>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226459">
                                            <p:txEl>
                                              <p:charRg st="0" end="8"/>
                                            </p:txEl>
                                          </p:spTgt>
                                        </p:tgtEl>
                                        <p:attrNameLst>
                                          <p:attrName>style.visibility</p:attrName>
                                        </p:attrNameLst>
                                      </p:cBhvr>
                                      <p:to>
                                        <p:strVal val="visible"/>
                                      </p:to>
                                    </p:set>
                                    <p:animEffect transition="in" filter="wipe(left)">
                                      <p:cBhvr>
                                        <p:cTn id="50" dur="500"/>
                                        <p:tgtEl>
                                          <p:spTgt spid="226459">
                                            <p:txEl>
                                              <p:charRg st="0"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bldLvl="0" animBg="1"/>
      <p:bldP spid="226449" grpId="0"/>
      <p:bldP spid="226450" grpId="0" advAuto="1000" build="p"/>
      <p:bldP spid="226451" grpId="0" advAuto="1000" build="p"/>
      <p:bldP spid="226452" grpId="0" advAuto="1000" build="p"/>
      <p:bldP spid="226458" grpId="0" build="p"/>
      <p:bldP spid="226459" grpId="0" advAuto="100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7330" name="矩形 227329"/>
          <p:cNvSpPr/>
          <p:nvPr/>
        </p:nvSpPr>
        <p:spPr>
          <a:xfrm>
            <a:off x="2057400" y="2205038"/>
            <a:ext cx="2228850" cy="2209800"/>
          </a:xfrm>
          <a:prstGeom prst="rect">
            <a:avLst/>
          </a:prstGeom>
          <a:solidFill>
            <a:srgbClr val="DDFFEE"/>
          </a:solidFill>
          <a:ln w="9525" cap="flat" cmpd="sng">
            <a:solidFill>
              <a:srgbClr val="FF0066"/>
            </a:solidFill>
            <a:prstDash val="dash"/>
            <a:miter/>
            <a:headEnd type="none" w="med" len="med"/>
            <a:tailEnd type="none" w="med" len="med"/>
          </a:ln>
        </p:spPr>
        <p:txBody>
          <a:bodyPr wrap="none" anchor="ctr" anchorCtr="0"/>
          <a:p>
            <a:pPr algn="ctr"/>
            <a:endParaRPr dirty="0">
              <a:solidFill>
                <a:srgbClr val="FF0066"/>
              </a:solidFill>
              <a:latin typeface="Times New Roman" panose="02020603050405020304" pitchFamily="18" charset="0"/>
            </a:endParaRPr>
          </a:p>
        </p:txBody>
      </p:sp>
      <p:sp>
        <p:nvSpPr>
          <p:cNvPr id="227331" name="文本框 227330"/>
          <p:cNvSpPr txBox="1"/>
          <p:nvPr/>
        </p:nvSpPr>
        <p:spPr>
          <a:xfrm>
            <a:off x="917575" y="539115"/>
            <a:ext cx="4957445" cy="583565"/>
          </a:xfrm>
          <a:prstGeom prst="rect">
            <a:avLst/>
          </a:prstGeom>
          <a:noFill/>
          <a:ln w="9525">
            <a:noFill/>
          </a:ln>
        </p:spPr>
        <p:txBody>
          <a:bodyPr wrap="square">
            <a:spAutoFit/>
          </a:bodyPr>
          <a:p>
            <a:r>
              <a:rPr lang="en-US" altLang="zh-CN" sz="3200" b="1">
                <a:solidFill>
                  <a:schemeClr val="bg1"/>
                </a:solidFill>
                <a:latin typeface="Times New Roman" panose="02020603050405020304" pitchFamily="18" charset="0"/>
              </a:rPr>
              <a:t>(2). </a:t>
            </a:r>
            <a:r>
              <a:rPr lang="zh-CN" altLang="en-US" sz="3200" b="1" dirty="0">
                <a:solidFill>
                  <a:schemeClr val="bg1"/>
                </a:solidFill>
                <a:latin typeface="Times New Roman" panose="02020603050405020304" pitchFamily="18" charset="0"/>
              </a:rPr>
              <a:t>六管 </a:t>
            </a:r>
            <a:r>
              <a:rPr lang="en-US" altLang="zh-CN" sz="3200" b="1">
                <a:solidFill>
                  <a:schemeClr val="bg1"/>
                </a:solidFill>
                <a:latin typeface="Times New Roman" panose="02020603050405020304" pitchFamily="18" charset="0"/>
              </a:rPr>
              <a:t>CMOS </a:t>
            </a:r>
            <a:r>
              <a:rPr lang="zh-CN" altLang="en-US" sz="3200" b="1" dirty="0">
                <a:solidFill>
                  <a:schemeClr val="bg1"/>
                </a:solidFill>
                <a:latin typeface="Times New Roman" panose="02020603050405020304" pitchFamily="18" charset="0"/>
              </a:rPr>
              <a:t>存储单元</a:t>
            </a:r>
            <a:endParaRPr lang="zh-CN" altLang="en-US" sz="3200" b="1" dirty="0">
              <a:solidFill>
                <a:schemeClr val="bg1"/>
              </a:solidFill>
              <a:latin typeface="Times New Roman" panose="02020603050405020304" pitchFamily="18" charset="0"/>
            </a:endParaRPr>
          </a:p>
        </p:txBody>
      </p:sp>
      <p:grpSp>
        <p:nvGrpSpPr>
          <p:cNvPr id="227332" name="组合 227331"/>
          <p:cNvGrpSpPr/>
          <p:nvPr/>
        </p:nvGrpSpPr>
        <p:grpSpPr>
          <a:xfrm>
            <a:off x="850900" y="1541463"/>
            <a:ext cx="4948238" cy="4321175"/>
            <a:chOff x="1076" y="746"/>
            <a:chExt cx="3117" cy="2722"/>
          </a:xfrm>
        </p:grpSpPr>
        <p:sp>
          <p:nvSpPr>
            <p:cNvPr id="227333" name="直接连接符 227332"/>
            <p:cNvSpPr/>
            <p:nvPr/>
          </p:nvSpPr>
          <p:spPr>
            <a:xfrm>
              <a:off x="1998" y="2430"/>
              <a:ext cx="1080" cy="0"/>
            </a:xfrm>
            <a:prstGeom prst="line">
              <a:avLst/>
            </a:prstGeom>
            <a:ln w="28575" cap="flat" cmpd="sng">
              <a:solidFill>
                <a:schemeClr val="tx1"/>
              </a:solidFill>
              <a:prstDash val="solid"/>
              <a:headEnd type="none" w="med" len="med"/>
              <a:tailEnd type="none" w="med" len="med"/>
            </a:ln>
          </p:spPr>
        </p:sp>
        <p:sp>
          <p:nvSpPr>
            <p:cNvPr id="227334" name="直接连接符 227333"/>
            <p:cNvSpPr/>
            <p:nvPr/>
          </p:nvSpPr>
          <p:spPr>
            <a:xfrm>
              <a:off x="2004" y="1344"/>
              <a:ext cx="1080" cy="0"/>
            </a:xfrm>
            <a:prstGeom prst="line">
              <a:avLst/>
            </a:prstGeom>
            <a:ln w="28575" cap="flat" cmpd="sng">
              <a:solidFill>
                <a:schemeClr val="tx1"/>
              </a:solidFill>
              <a:prstDash val="solid"/>
              <a:headEnd type="none" w="med" len="med"/>
              <a:tailEnd type="none" w="med" len="med"/>
            </a:ln>
          </p:spPr>
        </p:sp>
        <p:grpSp>
          <p:nvGrpSpPr>
            <p:cNvPr id="227335" name="组合 227334"/>
            <p:cNvGrpSpPr/>
            <p:nvPr/>
          </p:nvGrpSpPr>
          <p:grpSpPr>
            <a:xfrm>
              <a:off x="2544" y="1163"/>
              <a:ext cx="56" cy="180"/>
              <a:chOff x="1434" y="1691"/>
              <a:chExt cx="56" cy="180"/>
            </a:xfrm>
          </p:grpSpPr>
          <p:sp>
            <p:nvSpPr>
              <p:cNvPr id="227336" name="直接连接符 227335"/>
              <p:cNvSpPr/>
              <p:nvPr/>
            </p:nvSpPr>
            <p:spPr>
              <a:xfrm>
                <a:off x="1463" y="1749"/>
                <a:ext cx="0" cy="122"/>
              </a:xfrm>
              <a:prstGeom prst="line">
                <a:avLst/>
              </a:prstGeom>
              <a:ln w="28575" cap="flat" cmpd="sng">
                <a:solidFill>
                  <a:schemeClr val="tx1"/>
                </a:solidFill>
                <a:prstDash val="solid"/>
                <a:headEnd type="none" w="med" len="med"/>
                <a:tailEnd type="none" w="med" len="med"/>
              </a:ln>
            </p:spPr>
          </p:sp>
          <p:sp>
            <p:nvSpPr>
              <p:cNvPr id="227337" name="椭圆 227336"/>
              <p:cNvSpPr/>
              <p:nvPr/>
            </p:nvSpPr>
            <p:spPr>
              <a:xfrm>
                <a:off x="1434" y="1691"/>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grpSp>
        <p:sp>
          <p:nvSpPr>
            <p:cNvPr id="227338" name="直接连接符 227337"/>
            <p:cNvSpPr/>
            <p:nvPr/>
          </p:nvSpPr>
          <p:spPr>
            <a:xfrm>
              <a:off x="2567" y="2445"/>
              <a:ext cx="0" cy="122"/>
            </a:xfrm>
            <a:prstGeom prst="line">
              <a:avLst/>
            </a:prstGeom>
            <a:ln w="28575" cap="flat" cmpd="sng">
              <a:solidFill>
                <a:schemeClr val="tx1"/>
              </a:solidFill>
              <a:prstDash val="solid"/>
              <a:headEnd type="none" w="med" len="med"/>
              <a:tailEnd type="none" w="med" len="med"/>
            </a:ln>
          </p:spPr>
        </p:sp>
        <p:sp>
          <p:nvSpPr>
            <p:cNvPr id="227339" name="椭圆 227338"/>
            <p:cNvSpPr/>
            <p:nvPr/>
          </p:nvSpPr>
          <p:spPr>
            <a:xfrm>
              <a:off x="3888" y="3005"/>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27340" name="直接连接符 227339"/>
            <p:cNvSpPr/>
            <p:nvPr/>
          </p:nvSpPr>
          <p:spPr>
            <a:xfrm>
              <a:off x="2508" y="2562"/>
              <a:ext cx="124" cy="1"/>
            </a:xfrm>
            <a:prstGeom prst="line">
              <a:avLst/>
            </a:prstGeom>
            <a:ln w="38100" cap="flat" cmpd="sng">
              <a:solidFill>
                <a:schemeClr val="tx1"/>
              </a:solidFill>
              <a:prstDash val="solid"/>
              <a:headEnd type="none" w="med" len="med"/>
              <a:tailEnd type="none" w="med" len="med"/>
            </a:ln>
          </p:spPr>
        </p:sp>
        <p:sp>
          <p:nvSpPr>
            <p:cNvPr id="227341" name="直接连接符 227340"/>
            <p:cNvSpPr/>
            <p:nvPr/>
          </p:nvSpPr>
          <p:spPr>
            <a:xfrm>
              <a:off x="1727" y="903"/>
              <a:ext cx="0" cy="839"/>
            </a:xfrm>
            <a:prstGeom prst="line">
              <a:avLst/>
            </a:prstGeom>
            <a:ln w="28575" cap="flat" cmpd="sng">
              <a:solidFill>
                <a:schemeClr val="tx1"/>
              </a:solidFill>
              <a:prstDash val="solid"/>
              <a:headEnd type="none" w="med" len="med"/>
              <a:tailEnd type="none" w="med" len="med"/>
            </a:ln>
          </p:spPr>
        </p:sp>
        <p:sp>
          <p:nvSpPr>
            <p:cNvPr id="227342" name="椭圆 227341"/>
            <p:cNvSpPr/>
            <p:nvPr/>
          </p:nvSpPr>
          <p:spPr>
            <a:xfrm>
              <a:off x="2550" y="1313"/>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7343" name="椭圆 227342"/>
            <p:cNvSpPr/>
            <p:nvPr/>
          </p:nvSpPr>
          <p:spPr>
            <a:xfrm>
              <a:off x="2544" y="2405"/>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7344" name="直接连接符 227343"/>
            <p:cNvSpPr/>
            <p:nvPr/>
          </p:nvSpPr>
          <p:spPr>
            <a:xfrm>
              <a:off x="3347" y="939"/>
              <a:ext cx="0" cy="791"/>
            </a:xfrm>
            <a:prstGeom prst="line">
              <a:avLst/>
            </a:prstGeom>
            <a:ln w="28575" cap="flat" cmpd="sng">
              <a:solidFill>
                <a:schemeClr val="tx1"/>
              </a:solidFill>
              <a:prstDash val="solid"/>
              <a:headEnd type="none" w="med" len="med"/>
              <a:tailEnd type="none" w="med" len="med"/>
            </a:ln>
          </p:spPr>
        </p:sp>
        <p:sp>
          <p:nvSpPr>
            <p:cNvPr id="227345" name="直接连接符 227344"/>
            <p:cNvSpPr/>
            <p:nvPr/>
          </p:nvSpPr>
          <p:spPr>
            <a:xfrm>
              <a:off x="1506" y="912"/>
              <a:ext cx="2213" cy="0"/>
            </a:xfrm>
            <a:prstGeom prst="line">
              <a:avLst/>
            </a:prstGeom>
            <a:ln w="28575" cap="flat" cmpd="sng">
              <a:solidFill>
                <a:schemeClr val="tx1"/>
              </a:solidFill>
              <a:prstDash val="solid"/>
              <a:headEnd type="none" w="med" len="med"/>
              <a:tailEnd type="none" w="med" len="med"/>
            </a:ln>
          </p:spPr>
        </p:sp>
        <p:sp>
          <p:nvSpPr>
            <p:cNvPr id="227346" name="直接连接符 227345"/>
            <p:cNvSpPr/>
            <p:nvPr/>
          </p:nvSpPr>
          <p:spPr>
            <a:xfrm flipV="1">
              <a:off x="1392" y="3180"/>
              <a:ext cx="2544" cy="0"/>
            </a:xfrm>
            <a:prstGeom prst="line">
              <a:avLst/>
            </a:prstGeom>
            <a:ln w="28575" cap="flat" cmpd="sng">
              <a:solidFill>
                <a:schemeClr val="tx1"/>
              </a:solidFill>
              <a:prstDash val="solid"/>
              <a:headEnd type="none" w="med" len="med"/>
              <a:tailEnd type="none" w="med" len="med"/>
            </a:ln>
          </p:spPr>
        </p:sp>
        <p:sp>
          <p:nvSpPr>
            <p:cNvPr id="227347" name="椭圆 227346"/>
            <p:cNvSpPr/>
            <p:nvPr/>
          </p:nvSpPr>
          <p:spPr>
            <a:xfrm>
              <a:off x="1698" y="887"/>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7348" name="椭圆 227347"/>
            <p:cNvSpPr/>
            <p:nvPr/>
          </p:nvSpPr>
          <p:spPr>
            <a:xfrm>
              <a:off x="3318" y="887"/>
              <a:ext cx="57"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7349" name="直接连接符 227348"/>
            <p:cNvSpPr/>
            <p:nvPr/>
          </p:nvSpPr>
          <p:spPr>
            <a:xfrm>
              <a:off x="1536" y="2844"/>
              <a:ext cx="1992" cy="0"/>
            </a:xfrm>
            <a:prstGeom prst="line">
              <a:avLst/>
            </a:prstGeom>
            <a:ln w="28575" cap="flat" cmpd="sng">
              <a:solidFill>
                <a:schemeClr val="tx1"/>
              </a:solidFill>
              <a:prstDash val="solid"/>
              <a:headEnd type="none" w="med" len="med"/>
              <a:tailEnd type="none" w="med" len="med"/>
            </a:ln>
          </p:spPr>
        </p:sp>
        <p:sp>
          <p:nvSpPr>
            <p:cNvPr id="227350" name="直接连接符 227349"/>
            <p:cNvSpPr/>
            <p:nvPr/>
          </p:nvSpPr>
          <p:spPr>
            <a:xfrm>
              <a:off x="3672" y="3036"/>
              <a:ext cx="216" cy="0"/>
            </a:xfrm>
            <a:prstGeom prst="line">
              <a:avLst/>
            </a:prstGeom>
            <a:ln w="28575" cap="flat" cmpd="sng">
              <a:solidFill>
                <a:schemeClr val="tx1"/>
              </a:solidFill>
              <a:prstDash val="solid"/>
              <a:headEnd type="none" w="med" len="med"/>
              <a:tailEnd type="none" w="med" len="med"/>
            </a:ln>
          </p:spPr>
        </p:sp>
        <p:sp>
          <p:nvSpPr>
            <p:cNvPr id="227351" name="椭圆 227350"/>
            <p:cNvSpPr/>
            <p:nvPr/>
          </p:nvSpPr>
          <p:spPr>
            <a:xfrm>
              <a:off x="3888" y="3149"/>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27352" name="文本框 227351"/>
            <p:cNvSpPr txBox="1"/>
            <p:nvPr/>
          </p:nvSpPr>
          <p:spPr>
            <a:xfrm>
              <a:off x="3068" y="2180"/>
              <a:ext cx="380" cy="288"/>
            </a:xfrm>
            <a:prstGeom prst="rect">
              <a:avLst/>
            </a:prstGeom>
            <a:noFill/>
            <a:ln w="9525">
              <a:noFill/>
            </a:ln>
          </p:spPr>
          <p:txBody>
            <a:bodyPr>
              <a:spAutoFit/>
            </a:bodyPr>
            <a:p>
              <a:r>
                <a:rPr lang="en-US" altLang="zh-CN" b="1">
                  <a:solidFill>
                    <a:srgbClr val="FF0066"/>
                  </a:solidFill>
                  <a:effectLst>
                    <a:outerShdw blurRad="38100" dist="38100" dir="2700000">
                      <a:srgbClr val="C0C0C0"/>
                    </a:outerShdw>
                  </a:effectLst>
                  <a:latin typeface="Times New Roman" panose="02020603050405020304" pitchFamily="18" charset="0"/>
                </a:rPr>
                <a:t>T</a:t>
              </a:r>
              <a:r>
                <a:rPr lang="en-US" altLang="zh-CN" b="1" baseline="-25000">
                  <a:solidFill>
                    <a:srgbClr val="FF0066"/>
                  </a:solidFill>
                  <a:effectLst>
                    <a:outerShdw blurRad="38100" dist="38100" dir="2700000">
                      <a:srgbClr val="C0C0C0"/>
                    </a:outerShdw>
                  </a:effectLst>
                  <a:latin typeface="Times New Roman" panose="02020603050405020304" pitchFamily="18" charset="0"/>
                </a:rPr>
                <a:t>1</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7353" name="文本框 227352"/>
            <p:cNvSpPr txBox="1"/>
            <p:nvPr/>
          </p:nvSpPr>
          <p:spPr>
            <a:xfrm>
              <a:off x="1724" y="2186"/>
              <a:ext cx="332" cy="288"/>
            </a:xfrm>
            <a:prstGeom prst="rect">
              <a:avLst/>
            </a:prstGeom>
            <a:noFill/>
            <a:ln w="9525">
              <a:noFill/>
            </a:ln>
          </p:spPr>
          <p:txBody>
            <a:bodyPr>
              <a:spAutoFit/>
            </a:bodyPr>
            <a:p>
              <a:r>
                <a:rPr lang="en-US" altLang="zh-CN" b="1">
                  <a:solidFill>
                    <a:srgbClr val="FF0066"/>
                  </a:solidFill>
                  <a:effectLst>
                    <a:outerShdw blurRad="38100" dist="38100" dir="2700000">
                      <a:srgbClr val="C0C0C0"/>
                    </a:outerShdw>
                  </a:effectLst>
                  <a:latin typeface="Times New Roman" panose="02020603050405020304" pitchFamily="18" charset="0"/>
                </a:rPr>
                <a:t>T</a:t>
              </a:r>
              <a:r>
                <a:rPr lang="en-US" altLang="zh-CN" b="1" baseline="-25000">
                  <a:solidFill>
                    <a:srgbClr val="FF0066"/>
                  </a:solidFill>
                  <a:effectLst>
                    <a:outerShdw blurRad="38100" dist="38100" dir="2700000">
                      <a:srgbClr val="C0C0C0"/>
                    </a:outerShdw>
                  </a:effectLst>
                  <a:latin typeface="Times New Roman" panose="02020603050405020304" pitchFamily="18" charset="0"/>
                </a:rPr>
                <a:t>3</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7354" name="文本框 227353"/>
            <p:cNvSpPr txBox="1"/>
            <p:nvPr/>
          </p:nvSpPr>
          <p:spPr>
            <a:xfrm>
              <a:off x="3074" y="1244"/>
              <a:ext cx="332" cy="288"/>
            </a:xfrm>
            <a:prstGeom prst="rect">
              <a:avLst/>
            </a:prstGeom>
            <a:noFill/>
            <a:ln w="9525">
              <a:noFill/>
            </a:ln>
          </p:spPr>
          <p:txBody>
            <a:bodyPr>
              <a:spAutoFit/>
            </a:bodyPr>
            <a:p>
              <a:r>
                <a:rPr lang="en-US" altLang="zh-CN" b="1">
                  <a:solidFill>
                    <a:srgbClr val="FF0066"/>
                  </a:solidFill>
                  <a:effectLst>
                    <a:outerShdw blurRad="38100" dist="38100" dir="2700000">
                      <a:srgbClr val="C0C0C0"/>
                    </a:outerShdw>
                  </a:effectLst>
                  <a:latin typeface="Times New Roman" panose="02020603050405020304" pitchFamily="18" charset="0"/>
                </a:rPr>
                <a:t>T</a:t>
              </a:r>
              <a:r>
                <a:rPr lang="en-US" altLang="zh-CN" b="1" baseline="-25000">
                  <a:solidFill>
                    <a:srgbClr val="FF0066"/>
                  </a:solidFill>
                  <a:effectLst>
                    <a:outerShdw blurRad="38100" dist="38100" dir="2700000">
                      <a:srgbClr val="C0C0C0"/>
                    </a:outerShdw>
                  </a:effectLst>
                  <a:latin typeface="Times New Roman" panose="02020603050405020304" pitchFamily="18" charset="0"/>
                </a:rPr>
                <a:t>2</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7355" name="文本框 227354"/>
            <p:cNvSpPr txBox="1"/>
            <p:nvPr/>
          </p:nvSpPr>
          <p:spPr>
            <a:xfrm>
              <a:off x="1700" y="1286"/>
              <a:ext cx="356" cy="288"/>
            </a:xfrm>
            <a:prstGeom prst="rect">
              <a:avLst/>
            </a:prstGeom>
            <a:noFill/>
            <a:ln w="9525">
              <a:noFill/>
            </a:ln>
          </p:spPr>
          <p:txBody>
            <a:bodyPr>
              <a:spAutoFit/>
            </a:bodyPr>
            <a:p>
              <a:r>
                <a:rPr lang="en-US" altLang="zh-CN" b="1">
                  <a:solidFill>
                    <a:srgbClr val="FF0066"/>
                  </a:solidFill>
                  <a:effectLst>
                    <a:outerShdw blurRad="38100" dist="38100" dir="2700000">
                      <a:srgbClr val="C0C0C0"/>
                    </a:outerShdw>
                  </a:effectLst>
                  <a:latin typeface="Times New Roman" panose="02020603050405020304" pitchFamily="18" charset="0"/>
                </a:rPr>
                <a:t>T</a:t>
              </a:r>
              <a:r>
                <a:rPr lang="en-US" altLang="zh-CN" b="1" baseline="-25000">
                  <a:solidFill>
                    <a:srgbClr val="FF0066"/>
                  </a:solidFill>
                  <a:effectLst>
                    <a:outerShdw blurRad="38100" dist="38100" dir="2700000">
                      <a:srgbClr val="C0C0C0"/>
                    </a:outerShdw>
                  </a:effectLst>
                  <a:latin typeface="Times New Roman" panose="02020603050405020304" pitchFamily="18" charset="0"/>
                </a:rPr>
                <a:t>4</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7356" name="文本框 227355"/>
            <p:cNvSpPr txBox="1"/>
            <p:nvPr/>
          </p:nvSpPr>
          <p:spPr>
            <a:xfrm>
              <a:off x="3398" y="1940"/>
              <a:ext cx="308" cy="288"/>
            </a:xfrm>
            <a:prstGeom prst="rect">
              <a:avLst/>
            </a:prstGeom>
            <a:noFill/>
            <a:ln w="9525">
              <a:noFill/>
            </a:ln>
          </p:spPr>
          <p:txBody>
            <a:bodyPr wrap="none" anchor="t" anchorCtr="0">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5</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7357" name="文本框 227356"/>
            <p:cNvSpPr txBox="1"/>
            <p:nvPr/>
          </p:nvSpPr>
          <p:spPr>
            <a:xfrm>
              <a:off x="1424" y="1958"/>
              <a:ext cx="308" cy="288"/>
            </a:xfrm>
            <a:prstGeom prst="rect">
              <a:avLst/>
            </a:prstGeom>
            <a:noFill/>
            <a:ln w="9525">
              <a:noFill/>
            </a:ln>
          </p:spPr>
          <p:txBody>
            <a:bodyPr wrap="none" anchor="t" anchorCtr="0">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6</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7358" name="文本框 227357"/>
            <p:cNvSpPr txBox="1"/>
            <p:nvPr/>
          </p:nvSpPr>
          <p:spPr>
            <a:xfrm>
              <a:off x="3734" y="2474"/>
              <a:ext cx="308" cy="288"/>
            </a:xfrm>
            <a:prstGeom prst="rect">
              <a:avLst/>
            </a:prstGeom>
            <a:noFill/>
            <a:ln w="9525">
              <a:noFill/>
            </a:ln>
          </p:spPr>
          <p:txBody>
            <a:bodyPr wrap="none" anchor="t" anchorCtr="0">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7</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7359" name="文本框 227358"/>
            <p:cNvSpPr txBox="1"/>
            <p:nvPr/>
          </p:nvSpPr>
          <p:spPr>
            <a:xfrm>
              <a:off x="1076" y="2504"/>
              <a:ext cx="308" cy="288"/>
            </a:xfrm>
            <a:prstGeom prst="rect">
              <a:avLst/>
            </a:prstGeom>
            <a:noFill/>
            <a:ln w="9525">
              <a:noFill/>
            </a:ln>
          </p:spPr>
          <p:txBody>
            <a:bodyPr wrap="none" anchor="t" anchorCtr="0">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8</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7360" name="文本框 227359"/>
            <p:cNvSpPr txBox="1"/>
            <p:nvPr/>
          </p:nvSpPr>
          <p:spPr>
            <a:xfrm>
              <a:off x="2570" y="1046"/>
              <a:ext cx="488" cy="288"/>
            </a:xfrm>
            <a:prstGeom prst="rect">
              <a:avLst/>
            </a:prstGeom>
            <a:noFill/>
            <a:ln w="9525">
              <a:noFill/>
            </a:ln>
          </p:spPr>
          <p:txBody>
            <a:bodyPr>
              <a:spAutoFit/>
            </a:bodyPr>
            <a:p>
              <a:r>
                <a:rPr lang="en-US" altLang="zh-CN" b="1" i="1">
                  <a:latin typeface="Times New Roman" panose="02020603050405020304" pitchFamily="18" charset="0"/>
                </a:rPr>
                <a:t>V</a:t>
              </a:r>
              <a:r>
                <a:rPr lang="en-US" altLang="zh-CN" b="1" baseline="-25000">
                  <a:latin typeface="Times New Roman" panose="02020603050405020304" pitchFamily="18" charset="0"/>
                </a:rPr>
                <a:t>DD</a:t>
              </a:r>
              <a:endParaRPr lang="en-US" altLang="zh-CN" b="1" baseline="-25000">
                <a:latin typeface="Times New Roman" panose="02020603050405020304" pitchFamily="18" charset="0"/>
              </a:endParaRPr>
            </a:p>
          </p:txBody>
        </p:sp>
        <p:sp>
          <p:nvSpPr>
            <p:cNvPr id="227361" name="文本框 227360"/>
            <p:cNvSpPr txBox="1"/>
            <p:nvPr/>
          </p:nvSpPr>
          <p:spPr>
            <a:xfrm>
              <a:off x="3926" y="2726"/>
              <a:ext cx="255" cy="288"/>
            </a:xfrm>
            <a:prstGeom prst="rect">
              <a:avLst/>
            </a:prstGeom>
            <a:noFill/>
            <a:ln w="9525">
              <a:noFill/>
            </a:ln>
          </p:spPr>
          <p:txBody>
            <a:bodyPr wrap="none" anchor="t" anchorCtr="0">
              <a:spAutoFit/>
            </a:bodyPr>
            <a:p>
              <a:r>
                <a:rPr lang="en-US" altLang="zh-CN" b="1" i="1">
                  <a:solidFill>
                    <a:srgbClr val="0033CC"/>
                  </a:solidFill>
                  <a:latin typeface="Times New Roman" panose="02020603050405020304" pitchFamily="18" charset="0"/>
                </a:rPr>
                <a:t>D</a:t>
              </a:r>
              <a:endParaRPr lang="en-US" altLang="zh-CN" b="1" i="1">
                <a:solidFill>
                  <a:srgbClr val="0033CC"/>
                </a:solidFill>
                <a:latin typeface="Times New Roman" panose="02020603050405020304" pitchFamily="18" charset="0"/>
              </a:endParaRPr>
            </a:p>
          </p:txBody>
        </p:sp>
        <p:sp>
          <p:nvSpPr>
            <p:cNvPr id="227362" name="文本框 227361"/>
            <p:cNvSpPr txBox="1"/>
            <p:nvPr/>
          </p:nvSpPr>
          <p:spPr>
            <a:xfrm>
              <a:off x="3938" y="3086"/>
              <a:ext cx="255" cy="288"/>
            </a:xfrm>
            <a:prstGeom prst="rect">
              <a:avLst/>
            </a:prstGeom>
            <a:noFill/>
            <a:ln w="9525">
              <a:noFill/>
            </a:ln>
          </p:spPr>
          <p:txBody>
            <a:bodyPr wrap="none" anchor="t" anchorCtr="0">
              <a:spAutoFit/>
            </a:bodyPr>
            <a:p>
              <a:r>
                <a:rPr lang="en-US" altLang="zh-CN" b="1" i="1">
                  <a:solidFill>
                    <a:srgbClr val="0033CC"/>
                  </a:solidFill>
                  <a:latin typeface="Times New Roman" panose="02020603050405020304" pitchFamily="18" charset="0"/>
                </a:rPr>
                <a:t>D</a:t>
              </a:r>
              <a:endParaRPr lang="en-US" altLang="zh-CN" b="1" i="1">
                <a:solidFill>
                  <a:srgbClr val="0033CC"/>
                </a:solidFill>
                <a:latin typeface="Times New Roman" panose="02020603050405020304" pitchFamily="18" charset="0"/>
              </a:endParaRPr>
            </a:p>
          </p:txBody>
        </p:sp>
        <p:sp>
          <p:nvSpPr>
            <p:cNvPr id="227363" name="直接连接符 227362"/>
            <p:cNvSpPr/>
            <p:nvPr/>
          </p:nvSpPr>
          <p:spPr>
            <a:xfrm>
              <a:off x="3996" y="3120"/>
              <a:ext cx="144" cy="0"/>
            </a:xfrm>
            <a:prstGeom prst="line">
              <a:avLst/>
            </a:prstGeom>
            <a:ln w="28575" cap="flat" cmpd="sng">
              <a:solidFill>
                <a:srgbClr val="0033CC"/>
              </a:solidFill>
              <a:prstDash val="solid"/>
              <a:headEnd type="none" w="med" len="med"/>
              <a:tailEnd type="none" w="med" len="med"/>
            </a:ln>
          </p:spPr>
        </p:sp>
        <p:sp>
          <p:nvSpPr>
            <p:cNvPr id="227364" name="文本框 227363"/>
            <p:cNvSpPr txBox="1"/>
            <p:nvPr/>
          </p:nvSpPr>
          <p:spPr>
            <a:xfrm>
              <a:off x="1202" y="746"/>
              <a:ext cx="368" cy="288"/>
            </a:xfrm>
            <a:prstGeom prst="rect">
              <a:avLst/>
            </a:prstGeom>
            <a:noFill/>
            <a:ln w="9525">
              <a:noFill/>
            </a:ln>
          </p:spPr>
          <p:txBody>
            <a:bodyPr>
              <a:spAutoFit/>
            </a:bodyPr>
            <a:p>
              <a:r>
                <a:rPr lang="en-US" altLang="zh-CN" b="1" i="1">
                  <a:solidFill>
                    <a:srgbClr val="FF0066"/>
                  </a:solidFill>
                  <a:effectLst>
                    <a:outerShdw blurRad="38100" dist="38100" dir="2700000">
                      <a:srgbClr val="C0C0C0"/>
                    </a:outerShdw>
                  </a:effectLst>
                  <a:latin typeface="Times New Roman" panose="02020603050405020304" pitchFamily="18" charset="0"/>
                </a:rPr>
                <a:t>X</a:t>
              </a:r>
              <a:r>
                <a:rPr lang="en-US" altLang="zh-CN" b="1" baseline="-25000">
                  <a:solidFill>
                    <a:srgbClr val="FF0066"/>
                  </a:solidFill>
                  <a:effectLst>
                    <a:outerShdw blurRad="38100" dist="38100" dir="2700000">
                      <a:srgbClr val="C0C0C0"/>
                    </a:outerShdw>
                  </a:effectLst>
                  <a:latin typeface="Times New Roman" panose="02020603050405020304" pitchFamily="18" charset="0"/>
                </a:rPr>
                <a:t>i</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7365" name="直接连接符 227364"/>
            <p:cNvSpPr/>
            <p:nvPr/>
          </p:nvSpPr>
          <p:spPr>
            <a:xfrm flipH="1" flipV="1">
              <a:off x="2523" y="2855"/>
              <a:ext cx="0" cy="476"/>
            </a:xfrm>
            <a:prstGeom prst="line">
              <a:avLst/>
            </a:prstGeom>
            <a:ln w="28575" cap="flat" cmpd="sng">
              <a:solidFill>
                <a:schemeClr val="tx1"/>
              </a:solidFill>
              <a:prstDash val="solid"/>
              <a:headEnd type="none" w="med" len="med"/>
              <a:tailEnd type="none" w="med" len="med"/>
            </a:ln>
          </p:spPr>
        </p:sp>
        <p:sp>
          <p:nvSpPr>
            <p:cNvPr id="227366" name="椭圆 227365"/>
            <p:cNvSpPr/>
            <p:nvPr/>
          </p:nvSpPr>
          <p:spPr>
            <a:xfrm flipH="1" flipV="1">
              <a:off x="2496" y="3303"/>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27367" name="椭圆 227366"/>
            <p:cNvSpPr/>
            <p:nvPr/>
          </p:nvSpPr>
          <p:spPr>
            <a:xfrm flipH="1" flipV="1">
              <a:off x="2496" y="2817"/>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7368" name="矩形 227367"/>
            <p:cNvSpPr/>
            <p:nvPr/>
          </p:nvSpPr>
          <p:spPr>
            <a:xfrm>
              <a:off x="2548" y="3180"/>
              <a:ext cx="449" cy="288"/>
            </a:xfrm>
            <a:prstGeom prst="rect">
              <a:avLst/>
            </a:prstGeom>
            <a:noFill/>
            <a:ln w="9525">
              <a:noFill/>
            </a:ln>
          </p:spPr>
          <p:txBody>
            <a:bodyPr>
              <a:spAutoFit/>
            </a:bodyPr>
            <a:p>
              <a:r>
                <a:rPr lang="en-US" altLang="zh-CN" b="1" i="1">
                  <a:solidFill>
                    <a:srgbClr val="FF0066"/>
                  </a:solidFill>
                  <a:effectLst>
                    <a:outerShdw blurRad="38100" dist="38100" dir="2700000">
                      <a:srgbClr val="C0C0C0"/>
                    </a:outerShdw>
                  </a:effectLst>
                  <a:latin typeface="Times New Roman" panose="02020603050405020304" pitchFamily="18" charset="0"/>
                </a:rPr>
                <a:t>Y</a:t>
              </a:r>
              <a:r>
                <a:rPr lang="en-US" altLang="zh-CN" b="1" baseline="-25000">
                  <a:solidFill>
                    <a:srgbClr val="FF0066"/>
                  </a:solidFill>
                  <a:effectLst>
                    <a:outerShdw blurRad="38100" dist="38100" dir="2700000">
                      <a:srgbClr val="C0C0C0"/>
                    </a:outerShdw>
                  </a:effectLst>
                  <a:latin typeface="Times New Roman" panose="02020603050405020304" pitchFamily="18" charset="0"/>
                </a:rPr>
                <a:t>i</a:t>
              </a:r>
              <a:endParaRPr lang="en-US" altLang="zh-CN"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7369" name="任意多边形 227368"/>
            <p:cNvSpPr/>
            <p:nvPr/>
          </p:nvSpPr>
          <p:spPr>
            <a:xfrm>
              <a:off x="1392" y="1698"/>
              <a:ext cx="108" cy="106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370" name="任意多边形 227369"/>
            <p:cNvSpPr/>
            <p:nvPr/>
          </p:nvSpPr>
          <p:spPr>
            <a:xfrm flipV="1">
              <a:off x="1392" y="2916"/>
              <a:ext cx="96" cy="26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371" name="直接连接符 227370"/>
            <p:cNvSpPr/>
            <p:nvPr/>
          </p:nvSpPr>
          <p:spPr>
            <a:xfrm>
              <a:off x="1494" y="2730"/>
              <a:ext cx="0" cy="68"/>
            </a:xfrm>
            <a:prstGeom prst="line">
              <a:avLst/>
            </a:prstGeom>
            <a:ln w="38100" cap="flat" cmpd="sng">
              <a:solidFill>
                <a:schemeClr val="tx1"/>
              </a:solidFill>
              <a:prstDash val="solid"/>
              <a:headEnd type="none" w="med" len="med"/>
              <a:tailEnd type="none" w="med" len="med"/>
            </a:ln>
          </p:spPr>
        </p:sp>
        <p:sp>
          <p:nvSpPr>
            <p:cNvPr id="227372" name="直接连接符 227371"/>
            <p:cNvSpPr/>
            <p:nvPr/>
          </p:nvSpPr>
          <p:spPr>
            <a:xfrm>
              <a:off x="1548" y="2760"/>
              <a:ext cx="0" cy="159"/>
            </a:xfrm>
            <a:prstGeom prst="line">
              <a:avLst/>
            </a:prstGeom>
            <a:ln w="38100" cap="flat" cmpd="sng">
              <a:solidFill>
                <a:schemeClr val="tx1"/>
              </a:solidFill>
              <a:prstDash val="solid"/>
              <a:headEnd type="none" w="med" len="med"/>
              <a:tailEnd type="none" w="med" len="med"/>
            </a:ln>
          </p:spPr>
        </p:sp>
        <p:sp>
          <p:nvSpPr>
            <p:cNvPr id="227373" name="椭圆 227372"/>
            <p:cNvSpPr/>
            <p:nvPr/>
          </p:nvSpPr>
          <p:spPr>
            <a:xfrm>
              <a:off x="1362" y="1859"/>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7374" name="直接连接符 227373"/>
            <p:cNvSpPr/>
            <p:nvPr/>
          </p:nvSpPr>
          <p:spPr>
            <a:xfrm>
              <a:off x="1494" y="2892"/>
              <a:ext cx="0" cy="68"/>
            </a:xfrm>
            <a:prstGeom prst="line">
              <a:avLst/>
            </a:prstGeom>
            <a:ln w="38100" cap="flat" cmpd="sng">
              <a:solidFill>
                <a:schemeClr val="tx1"/>
              </a:solidFill>
              <a:prstDash val="solid"/>
              <a:headEnd type="none" w="med" len="med"/>
              <a:tailEnd type="none" w="med" len="med"/>
            </a:ln>
          </p:spPr>
        </p:sp>
        <p:sp>
          <p:nvSpPr>
            <p:cNvPr id="227375" name="直接连接符 227374"/>
            <p:cNvSpPr/>
            <p:nvPr/>
          </p:nvSpPr>
          <p:spPr>
            <a:xfrm>
              <a:off x="1494" y="2814"/>
              <a:ext cx="0" cy="68"/>
            </a:xfrm>
            <a:prstGeom prst="line">
              <a:avLst/>
            </a:prstGeom>
            <a:ln w="38100" cap="flat" cmpd="sng">
              <a:solidFill>
                <a:schemeClr val="tx1"/>
              </a:solidFill>
              <a:prstDash val="solid"/>
              <a:headEnd type="none" w="med" len="med"/>
              <a:tailEnd type="none" w="med" len="med"/>
            </a:ln>
          </p:spPr>
        </p:sp>
        <p:sp>
          <p:nvSpPr>
            <p:cNvPr id="227376" name="直接连接符 227375"/>
            <p:cNvSpPr/>
            <p:nvPr/>
          </p:nvSpPr>
          <p:spPr>
            <a:xfrm>
              <a:off x="1284" y="2838"/>
              <a:ext cx="216" cy="0"/>
            </a:xfrm>
            <a:prstGeom prst="line">
              <a:avLst/>
            </a:prstGeom>
            <a:ln w="28575" cap="flat" cmpd="sng">
              <a:solidFill>
                <a:schemeClr val="tx1"/>
              </a:solidFill>
              <a:prstDash val="solid"/>
              <a:headEnd type="none" w="med" len="med"/>
              <a:tailEnd type="stealth" w="sm" len="med"/>
            </a:ln>
          </p:spPr>
        </p:sp>
        <p:sp>
          <p:nvSpPr>
            <p:cNvPr id="227377" name="任意多边形 227376"/>
            <p:cNvSpPr/>
            <p:nvPr/>
          </p:nvSpPr>
          <p:spPr>
            <a:xfrm flipH="1">
              <a:off x="3576" y="1692"/>
              <a:ext cx="108" cy="106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378" name="任意多边形 227377"/>
            <p:cNvSpPr/>
            <p:nvPr/>
          </p:nvSpPr>
          <p:spPr>
            <a:xfrm flipH="1" flipV="1">
              <a:off x="3588" y="2922"/>
              <a:ext cx="84" cy="12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379" name="直接连接符 227378"/>
            <p:cNvSpPr/>
            <p:nvPr/>
          </p:nvSpPr>
          <p:spPr>
            <a:xfrm flipH="1">
              <a:off x="3582" y="2724"/>
              <a:ext cx="0" cy="68"/>
            </a:xfrm>
            <a:prstGeom prst="line">
              <a:avLst/>
            </a:prstGeom>
            <a:ln w="38100" cap="flat" cmpd="sng">
              <a:solidFill>
                <a:schemeClr val="tx1"/>
              </a:solidFill>
              <a:prstDash val="solid"/>
              <a:headEnd type="none" w="med" len="med"/>
              <a:tailEnd type="none" w="med" len="med"/>
            </a:ln>
          </p:spPr>
        </p:sp>
        <p:sp>
          <p:nvSpPr>
            <p:cNvPr id="227380" name="直接连接符 227379"/>
            <p:cNvSpPr/>
            <p:nvPr/>
          </p:nvSpPr>
          <p:spPr>
            <a:xfrm flipH="1">
              <a:off x="3528" y="2754"/>
              <a:ext cx="0" cy="159"/>
            </a:xfrm>
            <a:prstGeom prst="line">
              <a:avLst/>
            </a:prstGeom>
            <a:ln w="38100" cap="flat" cmpd="sng">
              <a:solidFill>
                <a:schemeClr val="tx1"/>
              </a:solidFill>
              <a:prstDash val="solid"/>
              <a:headEnd type="none" w="med" len="med"/>
              <a:tailEnd type="none" w="med" len="med"/>
            </a:ln>
          </p:spPr>
        </p:sp>
        <p:sp>
          <p:nvSpPr>
            <p:cNvPr id="227381" name="椭圆 227380"/>
            <p:cNvSpPr/>
            <p:nvPr/>
          </p:nvSpPr>
          <p:spPr>
            <a:xfrm flipH="1">
              <a:off x="3652" y="1865"/>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7382" name="直接连接符 227381"/>
            <p:cNvSpPr/>
            <p:nvPr/>
          </p:nvSpPr>
          <p:spPr>
            <a:xfrm flipH="1">
              <a:off x="3582" y="2898"/>
              <a:ext cx="0" cy="68"/>
            </a:xfrm>
            <a:prstGeom prst="line">
              <a:avLst/>
            </a:prstGeom>
            <a:ln w="38100" cap="flat" cmpd="sng">
              <a:solidFill>
                <a:schemeClr val="tx1"/>
              </a:solidFill>
              <a:prstDash val="solid"/>
              <a:headEnd type="none" w="med" len="med"/>
              <a:tailEnd type="none" w="med" len="med"/>
            </a:ln>
          </p:spPr>
        </p:sp>
        <p:sp>
          <p:nvSpPr>
            <p:cNvPr id="227383" name="直接连接符 227382"/>
            <p:cNvSpPr/>
            <p:nvPr/>
          </p:nvSpPr>
          <p:spPr>
            <a:xfrm flipH="1">
              <a:off x="3582" y="2808"/>
              <a:ext cx="0" cy="68"/>
            </a:xfrm>
            <a:prstGeom prst="line">
              <a:avLst/>
            </a:prstGeom>
            <a:ln w="38100" cap="flat" cmpd="sng">
              <a:solidFill>
                <a:schemeClr val="tx1"/>
              </a:solidFill>
              <a:prstDash val="solid"/>
              <a:headEnd type="none" w="med" len="med"/>
              <a:tailEnd type="none" w="med" len="med"/>
            </a:ln>
          </p:spPr>
        </p:sp>
        <p:sp>
          <p:nvSpPr>
            <p:cNvPr id="227384" name="直接连接符 227383"/>
            <p:cNvSpPr/>
            <p:nvPr/>
          </p:nvSpPr>
          <p:spPr>
            <a:xfrm flipH="1">
              <a:off x="3576" y="2832"/>
              <a:ext cx="216" cy="0"/>
            </a:xfrm>
            <a:prstGeom prst="line">
              <a:avLst/>
            </a:prstGeom>
            <a:ln w="28575" cap="flat" cmpd="sng">
              <a:solidFill>
                <a:schemeClr val="tx1"/>
              </a:solidFill>
              <a:prstDash val="solid"/>
              <a:headEnd type="none" w="med" len="med"/>
              <a:tailEnd type="stealth" w="sm" len="med"/>
            </a:ln>
          </p:spPr>
        </p:sp>
        <p:sp>
          <p:nvSpPr>
            <p:cNvPr id="227385" name="直接连接符 227384"/>
            <p:cNvSpPr/>
            <p:nvPr/>
          </p:nvSpPr>
          <p:spPr>
            <a:xfrm rot="-5400000">
              <a:off x="3254" y="1892"/>
              <a:ext cx="216" cy="0"/>
            </a:xfrm>
            <a:prstGeom prst="line">
              <a:avLst/>
            </a:prstGeom>
            <a:ln w="28575" cap="flat" cmpd="sng">
              <a:solidFill>
                <a:schemeClr val="tx1"/>
              </a:solidFill>
              <a:prstDash val="solid"/>
              <a:headEnd type="none" w="med" len="med"/>
              <a:tailEnd type="stealth" w="sm" len="med"/>
            </a:ln>
          </p:spPr>
        </p:sp>
        <p:sp>
          <p:nvSpPr>
            <p:cNvPr id="227386" name="任意多边形 227385"/>
            <p:cNvSpPr/>
            <p:nvPr/>
          </p:nvSpPr>
          <p:spPr>
            <a:xfrm>
              <a:off x="2004" y="1350"/>
              <a:ext cx="102" cy="18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387" name="任意多边形 227386"/>
            <p:cNvSpPr/>
            <p:nvPr/>
          </p:nvSpPr>
          <p:spPr>
            <a:xfrm flipV="1">
              <a:off x="2004" y="1692"/>
              <a:ext cx="108" cy="19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388" name="任意多边形 227387"/>
            <p:cNvSpPr/>
            <p:nvPr/>
          </p:nvSpPr>
          <p:spPr>
            <a:xfrm>
              <a:off x="1998" y="1890"/>
              <a:ext cx="114" cy="192"/>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389" name="任意多边形 227388"/>
            <p:cNvSpPr/>
            <p:nvPr/>
          </p:nvSpPr>
          <p:spPr>
            <a:xfrm flipV="1">
              <a:off x="2004" y="2244"/>
              <a:ext cx="108" cy="18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390" name="椭圆 227389"/>
            <p:cNvSpPr/>
            <p:nvPr/>
          </p:nvSpPr>
          <p:spPr>
            <a:xfrm>
              <a:off x="1968" y="1859"/>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7391" name="直接连接符 227390"/>
            <p:cNvSpPr/>
            <p:nvPr/>
          </p:nvSpPr>
          <p:spPr>
            <a:xfrm>
              <a:off x="2100" y="2052"/>
              <a:ext cx="0" cy="68"/>
            </a:xfrm>
            <a:prstGeom prst="line">
              <a:avLst/>
            </a:prstGeom>
            <a:ln w="38100" cap="flat" cmpd="sng">
              <a:solidFill>
                <a:schemeClr val="tx1"/>
              </a:solidFill>
              <a:prstDash val="solid"/>
              <a:headEnd type="none" w="med" len="med"/>
              <a:tailEnd type="none" w="med" len="med"/>
            </a:ln>
          </p:spPr>
        </p:sp>
        <p:sp>
          <p:nvSpPr>
            <p:cNvPr id="227392" name="直接连接符 227391"/>
            <p:cNvSpPr/>
            <p:nvPr/>
          </p:nvSpPr>
          <p:spPr>
            <a:xfrm>
              <a:off x="2100" y="2214"/>
              <a:ext cx="0" cy="68"/>
            </a:xfrm>
            <a:prstGeom prst="line">
              <a:avLst/>
            </a:prstGeom>
            <a:ln w="38100" cap="flat" cmpd="sng">
              <a:solidFill>
                <a:schemeClr val="tx1"/>
              </a:solidFill>
              <a:prstDash val="solid"/>
              <a:headEnd type="none" w="med" len="med"/>
              <a:tailEnd type="none" w="med" len="med"/>
            </a:ln>
          </p:spPr>
        </p:sp>
        <p:sp>
          <p:nvSpPr>
            <p:cNvPr id="227393" name="直接连接符 227392"/>
            <p:cNvSpPr/>
            <p:nvPr/>
          </p:nvSpPr>
          <p:spPr>
            <a:xfrm>
              <a:off x="2100" y="2136"/>
              <a:ext cx="0" cy="68"/>
            </a:xfrm>
            <a:prstGeom prst="line">
              <a:avLst/>
            </a:prstGeom>
            <a:ln w="38100" cap="flat" cmpd="sng">
              <a:solidFill>
                <a:schemeClr val="tx1"/>
              </a:solidFill>
              <a:prstDash val="solid"/>
              <a:headEnd type="none" w="med" len="med"/>
              <a:tailEnd type="none" w="med" len="med"/>
            </a:ln>
          </p:spPr>
        </p:sp>
        <p:sp>
          <p:nvSpPr>
            <p:cNvPr id="227394" name="直接连接符 227393"/>
            <p:cNvSpPr/>
            <p:nvPr/>
          </p:nvSpPr>
          <p:spPr>
            <a:xfrm>
              <a:off x="1890" y="2160"/>
              <a:ext cx="216" cy="0"/>
            </a:xfrm>
            <a:prstGeom prst="line">
              <a:avLst/>
            </a:prstGeom>
            <a:ln w="28575" cap="flat" cmpd="sng">
              <a:solidFill>
                <a:schemeClr val="tx1"/>
              </a:solidFill>
              <a:prstDash val="solid"/>
              <a:headEnd type="none" w="med" len="med"/>
              <a:tailEnd type="stealth" w="sm" len="med"/>
            </a:ln>
          </p:spPr>
        </p:sp>
        <p:sp>
          <p:nvSpPr>
            <p:cNvPr id="227395" name="直接连接符 227394"/>
            <p:cNvSpPr/>
            <p:nvPr/>
          </p:nvSpPr>
          <p:spPr>
            <a:xfrm>
              <a:off x="2124" y="1506"/>
              <a:ext cx="0" cy="68"/>
            </a:xfrm>
            <a:prstGeom prst="line">
              <a:avLst/>
            </a:prstGeom>
            <a:ln w="38100" cap="flat" cmpd="sng">
              <a:solidFill>
                <a:schemeClr val="tx1"/>
              </a:solidFill>
              <a:prstDash val="solid"/>
              <a:headEnd type="none" w="med" len="med"/>
              <a:tailEnd type="none" w="med" len="med"/>
            </a:ln>
          </p:spPr>
        </p:sp>
        <p:sp>
          <p:nvSpPr>
            <p:cNvPr id="227396" name="直接连接符 227395"/>
            <p:cNvSpPr/>
            <p:nvPr/>
          </p:nvSpPr>
          <p:spPr>
            <a:xfrm>
              <a:off x="2124" y="1668"/>
              <a:ext cx="0" cy="68"/>
            </a:xfrm>
            <a:prstGeom prst="line">
              <a:avLst/>
            </a:prstGeom>
            <a:ln w="38100" cap="flat" cmpd="sng">
              <a:solidFill>
                <a:schemeClr val="tx1"/>
              </a:solidFill>
              <a:prstDash val="solid"/>
              <a:headEnd type="none" w="med" len="med"/>
              <a:tailEnd type="none" w="med" len="med"/>
            </a:ln>
          </p:spPr>
        </p:sp>
        <p:sp>
          <p:nvSpPr>
            <p:cNvPr id="227397" name="直接连接符 227396"/>
            <p:cNvSpPr/>
            <p:nvPr/>
          </p:nvSpPr>
          <p:spPr>
            <a:xfrm>
              <a:off x="2124" y="1590"/>
              <a:ext cx="0" cy="68"/>
            </a:xfrm>
            <a:prstGeom prst="line">
              <a:avLst/>
            </a:prstGeom>
            <a:ln w="38100" cap="flat" cmpd="sng">
              <a:solidFill>
                <a:schemeClr val="tx1"/>
              </a:solidFill>
              <a:prstDash val="solid"/>
              <a:headEnd type="none" w="med" len="med"/>
              <a:tailEnd type="none" w="med" len="med"/>
            </a:ln>
          </p:spPr>
        </p:sp>
        <p:sp>
          <p:nvSpPr>
            <p:cNvPr id="227398" name="直接连接符 227397"/>
            <p:cNvSpPr/>
            <p:nvPr/>
          </p:nvSpPr>
          <p:spPr>
            <a:xfrm>
              <a:off x="1914" y="1614"/>
              <a:ext cx="216" cy="0"/>
            </a:xfrm>
            <a:prstGeom prst="line">
              <a:avLst/>
            </a:prstGeom>
            <a:ln w="28575" cap="flat" cmpd="sng">
              <a:solidFill>
                <a:schemeClr val="tx1"/>
              </a:solidFill>
              <a:prstDash val="solid"/>
              <a:headEnd type="stealth" w="sm" len="med"/>
              <a:tailEnd type="none" w="med" len="med"/>
            </a:ln>
          </p:spPr>
        </p:sp>
        <p:sp>
          <p:nvSpPr>
            <p:cNvPr id="227399" name="直接连接符 227398"/>
            <p:cNvSpPr/>
            <p:nvPr/>
          </p:nvSpPr>
          <p:spPr>
            <a:xfrm>
              <a:off x="2148" y="2256"/>
              <a:ext cx="149" cy="0"/>
            </a:xfrm>
            <a:prstGeom prst="line">
              <a:avLst/>
            </a:prstGeom>
            <a:ln w="28575" cap="flat" cmpd="sng">
              <a:solidFill>
                <a:schemeClr val="tx1"/>
              </a:solidFill>
              <a:prstDash val="solid"/>
              <a:headEnd type="none" w="med" len="med"/>
              <a:tailEnd type="none" w="med" len="med"/>
            </a:ln>
          </p:spPr>
        </p:sp>
        <p:sp>
          <p:nvSpPr>
            <p:cNvPr id="227400" name="直接连接符 227399"/>
            <p:cNvSpPr/>
            <p:nvPr/>
          </p:nvSpPr>
          <p:spPr>
            <a:xfrm>
              <a:off x="2157" y="2100"/>
              <a:ext cx="0" cy="159"/>
            </a:xfrm>
            <a:prstGeom prst="line">
              <a:avLst/>
            </a:prstGeom>
            <a:ln w="38100" cap="flat" cmpd="sng">
              <a:solidFill>
                <a:schemeClr val="tx1"/>
              </a:solidFill>
              <a:prstDash val="solid"/>
              <a:headEnd type="none" w="med" len="med"/>
              <a:tailEnd type="none" w="med" len="med"/>
            </a:ln>
          </p:spPr>
        </p:sp>
        <p:sp>
          <p:nvSpPr>
            <p:cNvPr id="227401" name="直接连接符 227400"/>
            <p:cNvSpPr/>
            <p:nvPr/>
          </p:nvSpPr>
          <p:spPr>
            <a:xfrm flipH="1">
              <a:off x="2295" y="1545"/>
              <a:ext cx="0" cy="725"/>
            </a:xfrm>
            <a:prstGeom prst="line">
              <a:avLst/>
            </a:prstGeom>
            <a:ln w="28575" cap="flat" cmpd="sng">
              <a:solidFill>
                <a:schemeClr val="tx1"/>
              </a:solidFill>
              <a:prstDash val="solid"/>
              <a:headEnd type="none" w="med" len="med"/>
              <a:tailEnd type="none" w="med" len="med"/>
            </a:ln>
          </p:spPr>
        </p:sp>
        <p:sp>
          <p:nvSpPr>
            <p:cNvPr id="227402" name="直接连接符 227401"/>
            <p:cNvSpPr/>
            <p:nvPr/>
          </p:nvSpPr>
          <p:spPr>
            <a:xfrm>
              <a:off x="2183" y="1542"/>
              <a:ext cx="0" cy="159"/>
            </a:xfrm>
            <a:prstGeom prst="line">
              <a:avLst/>
            </a:prstGeom>
            <a:ln w="38100" cap="flat" cmpd="sng">
              <a:solidFill>
                <a:schemeClr val="tx1"/>
              </a:solidFill>
              <a:prstDash val="solid"/>
              <a:headEnd type="none" w="med" len="med"/>
              <a:tailEnd type="none" w="med" len="med"/>
            </a:ln>
          </p:spPr>
        </p:sp>
        <p:sp>
          <p:nvSpPr>
            <p:cNvPr id="227403" name="直接连接符 227402"/>
            <p:cNvSpPr/>
            <p:nvPr/>
          </p:nvSpPr>
          <p:spPr>
            <a:xfrm>
              <a:off x="2172" y="1542"/>
              <a:ext cx="146" cy="0"/>
            </a:xfrm>
            <a:prstGeom prst="line">
              <a:avLst/>
            </a:prstGeom>
            <a:ln w="28575" cap="flat" cmpd="sng">
              <a:solidFill>
                <a:schemeClr val="tx1"/>
              </a:solidFill>
              <a:prstDash val="solid"/>
              <a:headEnd type="none" w="med" len="med"/>
              <a:tailEnd type="none" w="med" len="med"/>
            </a:ln>
          </p:spPr>
        </p:sp>
        <p:sp>
          <p:nvSpPr>
            <p:cNvPr id="227404" name="任意多边形 227403"/>
            <p:cNvSpPr/>
            <p:nvPr/>
          </p:nvSpPr>
          <p:spPr>
            <a:xfrm flipH="1">
              <a:off x="2972" y="1356"/>
              <a:ext cx="102" cy="18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405" name="任意多边形 227404"/>
            <p:cNvSpPr/>
            <p:nvPr/>
          </p:nvSpPr>
          <p:spPr>
            <a:xfrm flipH="1" flipV="1">
              <a:off x="2966" y="1698"/>
              <a:ext cx="108" cy="19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406" name="任意多边形 227405"/>
            <p:cNvSpPr/>
            <p:nvPr/>
          </p:nvSpPr>
          <p:spPr>
            <a:xfrm flipH="1">
              <a:off x="2966" y="1896"/>
              <a:ext cx="114" cy="192"/>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407" name="任意多边形 227406"/>
            <p:cNvSpPr/>
            <p:nvPr/>
          </p:nvSpPr>
          <p:spPr>
            <a:xfrm flipH="1" flipV="1">
              <a:off x="2966" y="2262"/>
              <a:ext cx="114" cy="17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408" name="椭圆 227407"/>
            <p:cNvSpPr/>
            <p:nvPr/>
          </p:nvSpPr>
          <p:spPr>
            <a:xfrm flipH="1">
              <a:off x="3048" y="1871"/>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7409" name="直接连接符 227408"/>
            <p:cNvSpPr/>
            <p:nvPr/>
          </p:nvSpPr>
          <p:spPr>
            <a:xfrm flipH="1">
              <a:off x="2978" y="2058"/>
              <a:ext cx="0" cy="68"/>
            </a:xfrm>
            <a:prstGeom prst="line">
              <a:avLst/>
            </a:prstGeom>
            <a:ln w="38100" cap="flat" cmpd="sng">
              <a:solidFill>
                <a:schemeClr val="tx1"/>
              </a:solidFill>
              <a:prstDash val="solid"/>
              <a:headEnd type="none" w="med" len="med"/>
              <a:tailEnd type="none" w="med" len="med"/>
            </a:ln>
          </p:spPr>
        </p:sp>
        <p:sp>
          <p:nvSpPr>
            <p:cNvPr id="227410" name="直接连接符 227409"/>
            <p:cNvSpPr/>
            <p:nvPr/>
          </p:nvSpPr>
          <p:spPr>
            <a:xfrm flipH="1">
              <a:off x="2978" y="2238"/>
              <a:ext cx="0" cy="68"/>
            </a:xfrm>
            <a:prstGeom prst="line">
              <a:avLst/>
            </a:prstGeom>
            <a:ln w="38100" cap="flat" cmpd="sng">
              <a:solidFill>
                <a:schemeClr val="tx1"/>
              </a:solidFill>
              <a:prstDash val="solid"/>
              <a:headEnd type="none" w="med" len="med"/>
              <a:tailEnd type="none" w="med" len="med"/>
            </a:ln>
          </p:spPr>
        </p:sp>
        <p:sp>
          <p:nvSpPr>
            <p:cNvPr id="227411" name="直接连接符 227410"/>
            <p:cNvSpPr/>
            <p:nvPr/>
          </p:nvSpPr>
          <p:spPr>
            <a:xfrm flipH="1">
              <a:off x="2978" y="2142"/>
              <a:ext cx="0" cy="68"/>
            </a:xfrm>
            <a:prstGeom prst="line">
              <a:avLst/>
            </a:prstGeom>
            <a:ln w="38100" cap="flat" cmpd="sng">
              <a:solidFill>
                <a:schemeClr val="tx1"/>
              </a:solidFill>
              <a:prstDash val="solid"/>
              <a:headEnd type="none" w="med" len="med"/>
              <a:tailEnd type="none" w="med" len="med"/>
            </a:ln>
          </p:spPr>
        </p:sp>
        <p:sp>
          <p:nvSpPr>
            <p:cNvPr id="227412" name="直接连接符 227411"/>
            <p:cNvSpPr/>
            <p:nvPr/>
          </p:nvSpPr>
          <p:spPr>
            <a:xfrm flipH="1">
              <a:off x="2972" y="2166"/>
              <a:ext cx="216" cy="0"/>
            </a:xfrm>
            <a:prstGeom prst="line">
              <a:avLst/>
            </a:prstGeom>
            <a:ln w="28575" cap="flat" cmpd="sng">
              <a:solidFill>
                <a:schemeClr val="tx1"/>
              </a:solidFill>
              <a:prstDash val="solid"/>
              <a:headEnd type="none" w="med" len="med"/>
              <a:tailEnd type="stealth" w="med" len="med"/>
            </a:ln>
          </p:spPr>
        </p:sp>
        <p:sp>
          <p:nvSpPr>
            <p:cNvPr id="227413" name="直接连接符 227412"/>
            <p:cNvSpPr/>
            <p:nvPr/>
          </p:nvSpPr>
          <p:spPr>
            <a:xfrm flipH="1">
              <a:off x="2954" y="1512"/>
              <a:ext cx="0" cy="68"/>
            </a:xfrm>
            <a:prstGeom prst="line">
              <a:avLst/>
            </a:prstGeom>
            <a:ln w="38100" cap="flat" cmpd="sng">
              <a:solidFill>
                <a:schemeClr val="tx1"/>
              </a:solidFill>
              <a:prstDash val="solid"/>
              <a:headEnd type="none" w="med" len="med"/>
              <a:tailEnd type="none" w="med" len="med"/>
            </a:ln>
          </p:spPr>
        </p:sp>
        <p:sp>
          <p:nvSpPr>
            <p:cNvPr id="227414" name="直接连接符 227413"/>
            <p:cNvSpPr/>
            <p:nvPr/>
          </p:nvSpPr>
          <p:spPr>
            <a:xfrm flipH="1">
              <a:off x="2954" y="1674"/>
              <a:ext cx="0" cy="68"/>
            </a:xfrm>
            <a:prstGeom prst="line">
              <a:avLst/>
            </a:prstGeom>
            <a:ln w="38100" cap="flat" cmpd="sng">
              <a:solidFill>
                <a:schemeClr val="tx1"/>
              </a:solidFill>
              <a:prstDash val="solid"/>
              <a:headEnd type="none" w="med" len="med"/>
              <a:tailEnd type="none" w="med" len="med"/>
            </a:ln>
          </p:spPr>
        </p:sp>
        <p:sp>
          <p:nvSpPr>
            <p:cNvPr id="227415" name="直接连接符 227414"/>
            <p:cNvSpPr/>
            <p:nvPr/>
          </p:nvSpPr>
          <p:spPr>
            <a:xfrm flipH="1">
              <a:off x="2954" y="1596"/>
              <a:ext cx="0" cy="68"/>
            </a:xfrm>
            <a:prstGeom prst="line">
              <a:avLst/>
            </a:prstGeom>
            <a:ln w="38100" cap="flat" cmpd="sng">
              <a:solidFill>
                <a:schemeClr val="tx1"/>
              </a:solidFill>
              <a:prstDash val="solid"/>
              <a:headEnd type="none" w="med" len="med"/>
              <a:tailEnd type="none" w="med" len="med"/>
            </a:ln>
          </p:spPr>
        </p:sp>
        <p:sp>
          <p:nvSpPr>
            <p:cNvPr id="227416" name="直接连接符 227415"/>
            <p:cNvSpPr/>
            <p:nvPr/>
          </p:nvSpPr>
          <p:spPr>
            <a:xfrm flipH="1">
              <a:off x="2948" y="1620"/>
              <a:ext cx="216" cy="0"/>
            </a:xfrm>
            <a:prstGeom prst="line">
              <a:avLst/>
            </a:prstGeom>
            <a:ln w="28575" cap="flat" cmpd="sng">
              <a:solidFill>
                <a:schemeClr val="tx1"/>
              </a:solidFill>
              <a:prstDash val="solid"/>
              <a:headEnd type="stealth" w="sm" len="med"/>
              <a:tailEnd type="none" w="med" len="med"/>
            </a:ln>
          </p:spPr>
        </p:sp>
        <p:sp>
          <p:nvSpPr>
            <p:cNvPr id="227417" name="直接连接符 227416"/>
            <p:cNvSpPr/>
            <p:nvPr/>
          </p:nvSpPr>
          <p:spPr>
            <a:xfrm flipH="1">
              <a:off x="2799" y="2262"/>
              <a:ext cx="131" cy="0"/>
            </a:xfrm>
            <a:prstGeom prst="line">
              <a:avLst/>
            </a:prstGeom>
            <a:ln w="28575" cap="flat" cmpd="sng">
              <a:solidFill>
                <a:schemeClr val="tx1"/>
              </a:solidFill>
              <a:prstDash val="solid"/>
              <a:headEnd type="none" w="med" len="med"/>
              <a:tailEnd type="none" w="med" len="med"/>
            </a:ln>
          </p:spPr>
        </p:sp>
        <p:sp>
          <p:nvSpPr>
            <p:cNvPr id="227418" name="直接连接符 227417"/>
            <p:cNvSpPr/>
            <p:nvPr/>
          </p:nvSpPr>
          <p:spPr>
            <a:xfrm flipH="1">
              <a:off x="2921" y="2112"/>
              <a:ext cx="0" cy="159"/>
            </a:xfrm>
            <a:prstGeom prst="line">
              <a:avLst/>
            </a:prstGeom>
            <a:ln w="38100" cap="flat" cmpd="sng">
              <a:solidFill>
                <a:schemeClr val="tx1"/>
              </a:solidFill>
              <a:prstDash val="solid"/>
              <a:headEnd type="none" w="med" len="med"/>
              <a:tailEnd type="none" w="med" len="med"/>
            </a:ln>
          </p:spPr>
        </p:sp>
        <p:sp>
          <p:nvSpPr>
            <p:cNvPr id="227419" name="直接连接符 227418"/>
            <p:cNvSpPr/>
            <p:nvPr/>
          </p:nvSpPr>
          <p:spPr>
            <a:xfrm>
              <a:off x="2788" y="1551"/>
              <a:ext cx="0" cy="725"/>
            </a:xfrm>
            <a:prstGeom prst="line">
              <a:avLst/>
            </a:prstGeom>
            <a:ln w="28575" cap="flat" cmpd="sng">
              <a:solidFill>
                <a:schemeClr val="tx1"/>
              </a:solidFill>
              <a:prstDash val="solid"/>
              <a:headEnd type="none" w="med" len="med"/>
              <a:tailEnd type="none" w="med" len="med"/>
            </a:ln>
          </p:spPr>
        </p:sp>
        <p:sp>
          <p:nvSpPr>
            <p:cNvPr id="227420" name="直接连接符 227419"/>
            <p:cNvSpPr/>
            <p:nvPr/>
          </p:nvSpPr>
          <p:spPr>
            <a:xfrm flipH="1">
              <a:off x="2899" y="1554"/>
              <a:ext cx="0" cy="159"/>
            </a:xfrm>
            <a:prstGeom prst="line">
              <a:avLst/>
            </a:prstGeom>
            <a:ln w="38100" cap="flat" cmpd="sng">
              <a:solidFill>
                <a:schemeClr val="tx1"/>
              </a:solidFill>
              <a:prstDash val="solid"/>
              <a:headEnd type="none" w="med" len="med"/>
              <a:tailEnd type="none" w="med" len="med"/>
            </a:ln>
          </p:spPr>
        </p:sp>
        <p:sp>
          <p:nvSpPr>
            <p:cNvPr id="227421" name="直接连接符 227420"/>
            <p:cNvSpPr/>
            <p:nvPr/>
          </p:nvSpPr>
          <p:spPr>
            <a:xfrm flipH="1">
              <a:off x="2778" y="1548"/>
              <a:ext cx="128" cy="0"/>
            </a:xfrm>
            <a:prstGeom prst="line">
              <a:avLst/>
            </a:prstGeom>
            <a:ln w="28575" cap="flat" cmpd="sng">
              <a:solidFill>
                <a:schemeClr val="tx1"/>
              </a:solidFill>
              <a:prstDash val="solid"/>
              <a:headEnd type="none" w="med" len="med"/>
              <a:tailEnd type="none" w="med" len="med"/>
            </a:ln>
          </p:spPr>
        </p:sp>
        <p:sp>
          <p:nvSpPr>
            <p:cNvPr id="227422" name="任意多边形 227421"/>
            <p:cNvSpPr/>
            <p:nvPr/>
          </p:nvSpPr>
          <p:spPr>
            <a:xfrm rot="-5400000">
              <a:off x="1463" y="1721"/>
              <a:ext cx="102" cy="24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423" name="任意多边形 227422"/>
            <p:cNvSpPr/>
            <p:nvPr/>
          </p:nvSpPr>
          <p:spPr>
            <a:xfrm rot="-5400000" flipV="1">
              <a:off x="2042" y="1550"/>
              <a:ext cx="96" cy="58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424" name="直接连接符 227423"/>
            <p:cNvSpPr/>
            <p:nvPr/>
          </p:nvSpPr>
          <p:spPr>
            <a:xfrm rot="-5400000">
              <a:off x="1632" y="1756"/>
              <a:ext cx="0" cy="68"/>
            </a:xfrm>
            <a:prstGeom prst="line">
              <a:avLst/>
            </a:prstGeom>
            <a:ln w="38100" cap="flat" cmpd="sng">
              <a:solidFill>
                <a:schemeClr val="tx1"/>
              </a:solidFill>
              <a:prstDash val="solid"/>
              <a:headEnd type="none" w="med" len="med"/>
              <a:tailEnd type="none" w="med" len="med"/>
            </a:ln>
          </p:spPr>
        </p:sp>
        <p:sp>
          <p:nvSpPr>
            <p:cNvPr id="227425" name="直接连接符 227424"/>
            <p:cNvSpPr/>
            <p:nvPr/>
          </p:nvSpPr>
          <p:spPr>
            <a:xfrm rot="-5400000">
              <a:off x="1794" y="1756"/>
              <a:ext cx="0" cy="68"/>
            </a:xfrm>
            <a:prstGeom prst="line">
              <a:avLst/>
            </a:prstGeom>
            <a:ln w="38100" cap="flat" cmpd="sng">
              <a:solidFill>
                <a:schemeClr val="tx1"/>
              </a:solidFill>
              <a:prstDash val="solid"/>
              <a:headEnd type="none" w="med" len="med"/>
              <a:tailEnd type="none" w="med" len="med"/>
            </a:ln>
          </p:spPr>
        </p:sp>
        <p:sp>
          <p:nvSpPr>
            <p:cNvPr id="227426" name="直接连接符 227425"/>
            <p:cNvSpPr/>
            <p:nvPr/>
          </p:nvSpPr>
          <p:spPr>
            <a:xfrm rot="-5400000">
              <a:off x="1716" y="1756"/>
              <a:ext cx="0" cy="68"/>
            </a:xfrm>
            <a:prstGeom prst="line">
              <a:avLst/>
            </a:prstGeom>
            <a:ln w="38100" cap="flat" cmpd="sng">
              <a:solidFill>
                <a:schemeClr val="tx1"/>
              </a:solidFill>
              <a:prstDash val="solid"/>
              <a:headEnd type="none" w="med" len="med"/>
              <a:tailEnd type="none" w="med" len="med"/>
            </a:ln>
          </p:spPr>
        </p:sp>
        <p:sp>
          <p:nvSpPr>
            <p:cNvPr id="227427" name="直接连接符 227426"/>
            <p:cNvSpPr/>
            <p:nvPr/>
          </p:nvSpPr>
          <p:spPr>
            <a:xfrm>
              <a:off x="1650" y="1728"/>
              <a:ext cx="136" cy="0"/>
            </a:xfrm>
            <a:prstGeom prst="line">
              <a:avLst/>
            </a:prstGeom>
            <a:ln w="38100" cap="flat" cmpd="sng">
              <a:solidFill>
                <a:schemeClr val="tx1"/>
              </a:solidFill>
              <a:prstDash val="solid"/>
              <a:headEnd type="none" w="med" len="med"/>
              <a:tailEnd type="none" w="med" len="med"/>
            </a:ln>
          </p:spPr>
        </p:sp>
        <p:sp>
          <p:nvSpPr>
            <p:cNvPr id="227428" name="任意多边形 227427"/>
            <p:cNvSpPr/>
            <p:nvPr/>
          </p:nvSpPr>
          <p:spPr>
            <a:xfrm rot="5400000" flipH="1">
              <a:off x="3515" y="1727"/>
              <a:ext cx="102" cy="24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429" name="任意多边形 227428"/>
            <p:cNvSpPr/>
            <p:nvPr/>
          </p:nvSpPr>
          <p:spPr>
            <a:xfrm rot="5400000" flipH="1" flipV="1">
              <a:off x="2948" y="1574"/>
              <a:ext cx="90" cy="55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430" name="直接连接符 227429"/>
            <p:cNvSpPr/>
            <p:nvPr/>
          </p:nvSpPr>
          <p:spPr>
            <a:xfrm rot="5400000" flipH="1">
              <a:off x="3448" y="1762"/>
              <a:ext cx="0" cy="68"/>
            </a:xfrm>
            <a:prstGeom prst="line">
              <a:avLst/>
            </a:prstGeom>
            <a:ln w="38100" cap="flat" cmpd="sng">
              <a:solidFill>
                <a:schemeClr val="tx1"/>
              </a:solidFill>
              <a:prstDash val="solid"/>
              <a:headEnd type="none" w="med" len="med"/>
              <a:tailEnd type="none" w="med" len="med"/>
            </a:ln>
          </p:spPr>
        </p:sp>
        <p:sp>
          <p:nvSpPr>
            <p:cNvPr id="227431" name="直接连接符 227430"/>
            <p:cNvSpPr/>
            <p:nvPr/>
          </p:nvSpPr>
          <p:spPr>
            <a:xfrm rot="5400000" flipH="1">
              <a:off x="3274" y="1762"/>
              <a:ext cx="0" cy="68"/>
            </a:xfrm>
            <a:prstGeom prst="line">
              <a:avLst/>
            </a:prstGeom>
            <a:ln w="38100" cap="flat" cmpd="sng">
              <a:solidFill>
                <a:schemeClr val="tx1"/>
              </a:solidFill>
              <a:prstDash val="solid"/>
              <a:headEnd type="none" w="med" len="med"/>
              <a:tailEnd type="none" w="med" len="med"/>
            </a:ln>
          </p:spPr>
        </p:sp>
        <p:sp>
          <p:nvSpPr>
            <p:cNvPr id="227432" name="直接连接符 227431"/>
            <p:cNvSpPr/>
            <p:nvPr/>
          </p:nvSpPr>
          <p:spPr>
            <a:xfrm rot="5400000" flipH="1">
              <a:off x="3364" y="1762"/>
              <a:ext cx="0" cy="68"/>
            </a:xfrm>
            <a:prstGeom prst="line">
              <a:avLst/>
            </a:prstGeom>
            <a:ln w="38100" cap="flat" cmpd="sng">
              <a:solidFill>
                <a:schemeClr val="tx1"/>
              </a:solidFill>
              <a:prstDash val="solid"/>
              <a:headEnd type="none" w="med" len="med"/>
              <a:tailEnd type="none" w="med" len="med"/>
            </a:ln>
          </p:spPr>
        </p:sp>
        <p:sp>
          <p:nvSpPr>
            <p:cNvPr id="227433" name="直接连接符 227432"/>
            <p:cNvSpPr/>
            <p:nvPr/>
          </p:nvSpPr>
          <p:spPr>
            <a:xfrm flipH="1">
              <a:off x="3294" y="1734"/>
              <a:ext cx="136" cy="0"/>
            </a:xfrm>
            <a:prstGeom prst="line">
              <a:avLst/>
            </a:prstGeom>
            <a:ln w="38100" cap="flat" cmpd="sng">
              <a:solidFill>
                <a:schemeClr val="tx1"/>
              </a:solidFill>
              <a:prstDash val="solid"/>
              <a:headEnd type="none" w="med" len="med"/>
              <a:tailEnd type="none" w="med" len="med"/>
            </a:ln>
          </p:spPr>
        </p:sp>
        <p:sp>
          <p:nvSpPr>
            <p:cNvPr id="227434" name="直接连接符 227433"/>
            <p:cNvSpPr/>
            <p:nvPr/>
          </p:nvSpPr>
          <p:spPr>
            <a:xfrm rot="-5400000">
              <a:off x="1610" y="1886"/>
              <a:ext cx="216" cy="0"/>
            </a:xfrm>
            <a:prstGeom prst="line">
              <a:avLst/>
            </a:prstGeom>
            <a:ln w="28575" cap="flat" cmpd="sng">
              <a:solidFill>
                <a:schemeClr val="tx1"/>
              </a:solidFill>
              <a:prstDash val="solid"/>
              <a:headEnd type="none" w="med" len="med"/>
              <a:tailEnd type="stealth" w="sm" len="med"/>
            </a:ln>
          </p:spPr>
        </p:sp>
        <p:sp>
          <p:nvSpPr>
            <p:cNvPr id="227435" name="任意多边形 227434"/>
            <p:cNvSpPr/>
            <p:nvPr/>
          </p:nvSpPr>
          <p:spPr>
            <a:xfrm>
              <a:off x="2370" y="1548"/>
              <a:ext cx="432" cy="342"/>
            </a:xfrm>
            <a:custGeom>
              <a:avLst/>
              <a:gdLst/>
              <a:ahLst/>
              <a:cxnLst/>
              <a:pathLst>
                <a:path w="438" h="174">
                  <a:moveTo>
                    <a:pt x="0" y="174"/>
                  </a:moveTo>
                  <a:lnTo>
                    <a:pt x="276" y="0"/>
                  </a:lnTo>
                  <a:lnTo>
                    <a:pt x="438"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436" name="任意多边形 227435"/>
            <p:cNvSpPr/>
            <p:nvPr/>
          </p:nvSpPr>
          <p:spPr>
            <a:xfrm>
              <a:off x="2286" y="1542"/>
              <a:ext cx="426" cy="360"/>
            </a:xfrm>
            <a:custGeom>
              <a:avLst/>
              <a:gdLst/>
              <a:ahLst/>
              <a:cxnLst/>
              <a:pathLst>
                <a:path w="426" h="288">
                  <a:moveTo>
                    <a:pt x="426" y="288"/>
                  </a:moveTo>
                  <a:lnTo>
                    <a:pt x="132" y="0"/>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7437" name="椭圆 227436"/>
            <p:cNvSpPr/>
            <p:nvPr/>
          </p:nvSpPr>
          <p:spPr>
            <a:xfrm>
              <a:off x="2262" y="1517"/>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7438" name="椭圆 227437"/>
            <p:cNvSpPr/>
            <p:nvPr/>
          </p:nvSpPr>
          <p:spPr>
            <a:xfrm>
              <a:off x="2766" y="1517"/>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grpSp>
      <p:sp>
        <p:nvSpPr>
          <p:cNvPr id="227439" name="文本框 227438"/>
          <p:cNvSpPr txBox="1"/>
          <p:nvPr/>
        </p:nvSpPr>
        <p:spPr>
          <a:xfrm flipH="1">
            <a:off x="2981325" y="3522663"/>
            <a:ext cx="661988" cy="457200"/>
          </a:xfrm>
          <a:prstGeom prst="rect">
            <a:avLst/>
          </a:prstGeom>
          <a:noFill/>
          <a:ln w="9525">
            <a:noFill/>
          </a:ln>
        </p:spPr>
        <p:txBody>
          <a:bodyPr>
            <a:spAutoFit/>
          </a:bodyPr>
          <a:p>
            <a:r>
              <a:rPr lang="en-US" altLang="zh-CN" b="1">
                <a:solidFill>
                  <a:srgbClr val="FF0066"/>
                </a:solidFill>
                <a:latin typeface="Times New Roman" panose="02020603050405020304" pitchFamily="18" charset="0"/>
              </a:rPr>
              <a:t>N</a:t>
            </a:r>
            <a:endParaRPr lang="en-US" altLang="zh-CN" b="1">
              <a:solidFill>
                <a:srgbClr val="FF0066"/>
              </a:solidFill>
              <a:latin typeface="Times New Roman" panose="02020603050405020304" pitchFamily="18" charset="0"/>
            </a:endParaRPr>
          </a:p>
        </p:txBody>
      </p:sp>
      <p:sp>
        <p:nvSpPr>
          <p:cNvPr id="227440" name="文本框 227439"/>
          <p:cNvSpPr txBox="1"/>
          <p:nvPr/>
        </p:nvSpPr>
        <p:spPr>
          <a:xfrm flipH="1">
            <a:off x="3000375" y="2513013"/>
            <a:ext cx="661988" cy="457200"/>
          </a:xfrm>
          <a:prstGeom prst="rect">
            <a:avLst/>
          </a:prstGeom>
          <a:noFill/>
          <a:ln w="9525">
            <a:noFill/>
          </a:ln>
        </p:spPr>
        <p:txBody>
          <a:bodyPr>
            <a:spAutoFit/>
          </a:bodyPr>
          <a:p>
            <a:r>
              <a:rPr lang="en-US" altLang="zh-CN" b="1">
                <a:solidFill>
                  <a:srgbClr val="FF0066"/>
                </a:solidFill>
                <a:latin typeface="Times New Roman" panose="02020603050405020304" pitchFamily="18" charset="0"/>
              </a:rPr>
              <a:t>P</a:t>
            </a:r>
            <a:endParaRPr lang="en-US" altLang="zh-CN" b="1">
              <a:solidFill>
                <a:srgbClr val="FF0066"/>
              </a:solidFill>
              <a:latin typeface="Times New Roman" panose="02020603050405020304" pitchFamily="18" charset="0"/>
            </a:endParaRPr>
          </a:p>
        </p:txBody>
      </p:sp>
      <p:sp>
        <p:nvSpPr>
          <p:cNvPr id="227441" name="文本框 227440"/>
          <p:cNvSpPr txBox="1"/>
          <p:nvPr/>
        </p:nvSpPr>
        <p:spPr>
          <a:xfrm>
            <a:off x="5470525" y="1354138"/>
            <a:ext cx="1255713" cy="519112"/>
          </a:xfrm>
          <a:prstGeom prst="rect">
            <a:avLst/>
          </a:prstGeom>
          <a:noFill/>
          <a:ln w="9525">
            <a:noFill/>
          </a:ln>
        </p:spPr>
        <p:txBody>
          <a:bodyPr wrap="none" anchor="t" anchorCtr="0">
            <a:spAutoFit/>
          </a:bodyPr>
          <a:p>
            <a:r>
              <a:rPr lang="zh-CN" altLang="en-US" sz="2800" b="1" dirty="0">
                <a:solidFill>
                  <a:srgbClr val="FF0066"/>
                </a:solidFill>
                <a:latin typeface="Times New Roman" panose="02020603050405020304" pitchFamily="18" charset="0"/>
              </a:rPr>
              <a:t>特点：</a:t>
            </a:r>
            <a:endParaRPr lang="zh-CN" altLang="en-US" sz="2800" b="1">
              <a:solidFill>
                <a:srgbClr val="FF0066"/>
              </a:solidFill>
              <a:latin typeface="Times New Roman" panose="02020603050405020304" pitchFamily="18" charset="0"/>
            </a:endParaRPr>
          </a:p>
        </p:txBody>
      </p:sp>
      <p:sp>
        <p:nvSpPr>
          <p:cNvPr id="227442" name="文本框 227441"/>
          <p:cNvSpPr txBox="1"/>
          <p:nvPr/>
        </p:nvSpPr>
        <p:spPr>
          <a:xfrm>
            <a:off x="5470525" y="1920875"/>
            <a:ext cx="3517900" cy="1971675"/>
          </a:xfrm>
          <a:prstGeom prst="rect">
            <a:avLst/>
          </a:prstGeom>
          <a:noFill/>
          <a:ln w="9525">
            <a:noFill/>
          </a:ln>
        </p:spPr>
        <p:txBody>
          <a:bodyPr>
            <a:spAutoFit/>
          </a:bodyPr>
          <a:p>
            <a:pPr>
              <a:lnSpc>
                <a:spcPct val="110000"/>
              </a:lnSpc>
            </a:pPr>
            <a:r>
              <a:rPr lang="en-US" altLang="zh-CN" sz="2800" b="1">
                <a:solidFill>
                  <a:srgbClr val="0033CC"/>
                </a:solidFill>
                <a:latin typeface="Times New Roman" panose="02020603050405020304" pitchFamily="18" charset="0"/>
              </a:rPr>
              <a:t>      PMOS </a:t>
            </a:r>
            <a:r>
              <a:rPr lang="zh-CN" altLang="en-US" sz="2800" b="1" dirty="0">
                <a:solidFill>
                  <a:srgbClr val="0033CC"/>
                </a:solidFill>
                <a:latin typeface="Times New Roman" panose="02020603050405020304" pitchFamily="18" charset="0"/>
              </a:rPr>
              <a:t>作 </a:t>
            </a:r>
            <a:r>
              <a:rPr lang="en-US" altLang="zh-CN" sz="2800" b="1">
                <a:solidFill>
                  <a:srgbClr val="0033CC"/>
                </a:solidFill>
                <a:latin typeface="Times New Roman" panose="02020603050405020304" pitchFamily="18" charset="0"/>
              </a:rPr>
              <a:t>NMOS</a:t>
            </a:r>
            <a:r>
              <a:rPr lang="zh-CN" altLang="en-US" sz="2800" b="1" dirty="0">
                <a:solidFill>
                  <a:srgbClr val="0033CC"/>
                </a:solidFill>
                <a:latin typeface="Times New Roman" panose="02020603050405020304" pitchFamily="18" charset="0"/>
              </a:rPr>
              <a:t>负载，功耗极小，可在交流电源断电后</a:t>
            </a:r>
            <a:r>
              <a:rPr lang="en-US" altLang="zh-CN" sz="2800" b="1">
                <a:solidFill>
                  <a:srgbClr val="0033CC"/>
                </a:solidFill>
                <a:latin typeface="Times New Roman" panose="02020603050405020304" pitchFamily="18" charset="0"/>
              </a:rPr>
              <a:t>,</a:t>
            </a:r>
            <a:r>
              <a:rPr lang="zh-CN" altLang="en-US" sz="2800" b="1" dirty="0">
                <a:solidFill>
                  <a:srgbClr val="0033CC"/>
                </a:solidFill>
                <a:latin typeface="Times New Roman" panose="02020603050405020304" pitchFamily="18" charset="0"/>
              </a:rPr>
              <a:t>靠电池保持存储数据</a:t>
            </a:r>
            <a:r>
              <a:rPr lang="en-US" altLang="zh-CN" sz="2800" b="1">
                <a:solidFill>
                  <a:srgbClr val="0033CC"/>
                </a:solidFill>
                <a:latin typeface="Times New Roman" panose="02020603050405020304" pitchFamily="18" charset="0"/>
              </a:rPr>
              <a:t>.</a:t>
            </a:r>
            <a:endParaRPr lang="en-US" altLang="zh-CN" sz="2800" b="1">
              <a:solidFill>
                <a:srgbClr val="0033CC"/>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7332"/>
                                        </p:tgtEl>
                                        <p:attrNameLst>
                                          <p:attrName>style.visibility</p:attrName>
                                        </p:attrNameLst>
                                      </p:cBhvr>
                                      <p:to>
                                        <p:strVal val="visible"/>
                                      </p:to>
                                    </p:set>
                                    <p:animEffect transition="in" filter="wipe(left)">
                                      <p:cBhvr>
                                        <p:cTn id="7" dur="500"/>
                                        <p:tgtEl>
                                          <p:spTgt spid="2273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7330"/>
                                        </p:tgtEl>
                                        <p:attrNameLst>
                                          <p:attrName>style.visibility</p:attrName>
                                        </p:attrNameLst>
                                      </p:cBhvr>
                                      <p:to>
                                        <p:strVal val="visible"/>
                                      </p:to>
                                    </p:set>
                                    <p:animEffect transition="in" filter="wipe(left)">
                                      <p:cBhvr>
                                        <p:cTn id="12" dur="500"/>
                                        <p:tgtEl>
                                          <p:spTgt spid="22733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27439"/>
                                        </p:tgtEl>
                                        <p:attrNameLst>
                                          <p:attrName>style.visibility</p:attrName>
                                        </p:attrNameLst>
                                      </p:cBhvr>
                                      <p:to>
                                        <p:strVal val="visible"/>
                                      </p:to>
                                    </p:set>
                                    <p:anim calcmode="lin" valueType="num">
                                      <p:cBhvr additive="base">
                                        <p:cTn id="17" dur="500" fill="hold"/>
                                        <p:tgtEl>
                                          <p:spTgt spid="227439"/>
                                        </p:tgtEl>
                                        <p:attrNameLst>
                                          <p:attrName>ppt_x</p:attrName>
                                        </p:attrNameLst>
                                      </p:cBhvr>
                                      <p:tavLst>
                                        <p:tav tm="0">
                                          <p:val>
                                            <p:strVal val="0-#ppt_w/2"/>
                                          </p:val>
                                        </p:tav>
                                        <p:tav tm="100000">
                                          <p:val>
                                            <p:strVal val="#ppt_x"/>
                                          </p:val>
                                        </p:tav>
                                      </p:tavLst>
                                    </p:anim>
                                    <p:anim calcmode="lin" valueType="num">
                                      <p:cBhvr additive="base">
                                        <p:cTn id="18" dur="500" fill="hold"/>
                                        <p:tgtEl>
                                          <p:spTgt spid="22743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227440"/>
                                        </p:tgtEl>
                                        <p:attrNameLst>
                                          <p:attrName>style.visibility</p:attrName>
                                        </p:attrNameLst>
                                      </p:cBhvr>
                                      <p:to>
                                        <p:strVal val="visible"/>
                                      </p:to>
                                    </p:set>
                                    <p:anim calcmode="lin" valueType="num">
                                      <p:cBhvr additive="base">
                                        <p:cTn id="23" dur="500" fill="hold"/>
                                        <p:tgtEl>
                                          <p:spTgt spid="227440"/>
                                        </p:tgtEl>
                                        <p:attrNameLst>
                                          <p:attrName>ppt_x</p:attrName>
                                        </p:attrNameLst>
                                      </p:cBhvr>
                                      <p:tavLst>
                                        <p:tav tm="0">
                                          <p:val>
                                            <p:strVal val="0-#ppt_w/2"/>
                                          </p:val>
                                        </p:tav>
                                        <p:tav tm="100000">
                                          <p:val>
                                            <p:strVal val="#ppt_x"/>
                                          </p:val>
                                        </p:tav>
                                      </p:tavLst>
                                    </p:anim>
                                    <p:anim calcmode="lin" valueType="num">
                                      <p:cBhvr additive="base">
                                        <p:cTn id="24" dur="500" fill="hold"/>
                                        <p:tgtEl>
                                          <p:spTgt spid="22744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27441">
                                            <p:txEl>
                                              <p:charRg st="0" end="4"/>
                                            </p:txEl>
                                          </p:spTgt>
                                        </p:tgtEl>
                                        <p:attrNameLst>
                                          <p:attrName>style.visibility</p:attrName>
                                        </p:attrNameLst>
                                      </p:cBhvr>
                                      <p:to>
                                        <p:strVal val="visible"/>
                                      </p:to>
                                    </p:set>
                                    <p:animEffect transition="in" filter="wipe(left)">
                                      <p:cBhvr>
                                        <p:cTn id="29" dur="500"/>
                                        <p:tgtEl>
                                          <p:spTgt spid="227441">
                                            <p:txEl>
                                              <p:charRg st="0"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27442">
                                            <p:txEl>
                                              <p:charRg st="0" end="46"/>
                                            </p:txEl>
                                          </p:spTgt>
                                        </p:tgtEl>
                                        <p:attrNameLst>
                                          <p:attrName>style.visibility</p:attrName>
                                        </p:attrNameLst>
                                      </p:cBhvr>
                                      <p:to>
                                        <p:strVal val="visible"/>
                                      </p:to>
                                    </p:set>
                                    <p:animEffect transition="in" filter="wipe(left)">
                                      <p:cBhvr>
                                        <p:cTn id="34" dur="500"/>
                                        <p:tgtEl>
                                          <p:spTgt spid="227442">
                                            <p:txEl>
                                              <p:charRg st="0" end="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bldLvl="0" animBg="1"/>
      <p:bldP spid="227439" grpId="0"/>
      <p:bldP spid="227440" grpId="0"/>
      <p:bldP spid="227441" grpId="0" build="p"/>
      <p:bldP spid="22744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266" name="Rectangle 2"/>
          <p:cNvSpPr/>
          <p:nvPr/>
        </p:nvSpPr>
        <p:spPr>
          <a:xfrm>
            <a:off x="1889125" y="2276475"/>
            <a:ext cx="128588" cy="331788"/>
          </a:xfrm>
          <a:prstGeom prst="rect">
            <a:avLst/>
          </a:prstGeom>
          <a:noFill/>
          <a:ln w="9525">
            <a:noFill/>
          </a:ln>
        </p:spPr>
        <p:txBody>
          <a:bodyPr wrap="none" lIns="0" tIns="0" rIns="0" bIns="0">
            <a:spAutoFit/>
          </a:bodyPr>
          <a:p>
            <a:pPr>
              <a:lnSpc>
                <a:spcPct val="125000"/>
              </a:lnSpc>
              <a:buNone/>
            </a:pPr>
            <a:r>
              <a:rPr lang="en-US" altLang="zh-CN" sz="2000" dirty="0">
                <a:solidFill>
                  <a:srgbClr val="000000"/>
                </a:solidFill>
                <a:latin typeface="新宋体" panose="02010609030101010101" charset="-122"/>
                <a:ea typeface="新宋体" panose="02010609030101010101" charset="-122"/>
              </a:rPr>
              <a:t> </a:t>
            </a:r>
            <a:endParaRPr lang="en-US" altLang="zh-CN" sz="2000" dirty="0">
              <a:solidFill>
                <a:srgbClr val="000000"/>
              </a:solidFill>
              <a:latin typeface="新宋体" panose="02010609030101010101" charset="-122"/>
              <a:ea typeface="新宋体" panose="02010609030101010101" charset="-122"/>
            </a:endParaRPr>
          </a:p>
        </p:txBody>
      </p:sp>
      <p:sp>
        <p:nvSpPr>
          <p:cNvPr id="11267" name="Rectangle 4"/>
          <p:cNvSpPr/>
          <p:nvPr/>
        </p:nvSpPr>
        <p:spPr>
          <a:xfrm>
            <a:off x="2924175" y="2614613"/>
            <a:ext cx="128588" cy="331787"/>
          </a:xfrm>
          <a:prstGeom prst="rect">
            <a:avLst/>
          </a:prstGeom>
          <a:noFill/>
          <a:ln w="9525">
            <a:noFill/>
          </a:ln>
        </p:spPr>
        <p:txBody>
          <a:bodyPr wrap="none" lIns="0" tIns="0" rIns="0" bIns="0">
            <a:spAutoFit/>
          </a:bodyPr>
          <a:p>
            <a:pPr>
              <a:lnSpc>
                <a:spcPct val="125000"/>
              </a:lnSpc>
              <a:buNone/>
            </a:pPr>
            <a:r>
              <a:rPr lang="en-US" altLang="zh-CN" sz="2000" dirty="0">
                <a:solidFill>
                  <a:srgbClr val="000000"/>
                </a:solidFill>
                <a:latin typeface="新宋体" panose="02010609030101010101" charset="-122"/>
                <a:ea typeface="新宋体" panose="02010609030101010101" charset="-122"/>
              </a:rPr>
              <a:t> </a:t>
            </a:r>
            <a:endParaRPr lang="en-US" altLang="zh-CN" sz="2000" dirty="0">
              <a:solidFill>
                <a:srgbClr val="000000"/>
              </a:solidFill>
              <a:latin typeface="新宋体" panose="02010609030101010101" charset="-122"/>
              <a:ea typeface="新宋体" panose="02010609030101010101" charset="-122"/>
            </a:endParaRPr>
          </a:p>
        </p:txBody>
      </p:sp>
      <p:sp>
        <p:nvSpPr>
          <p:cNvPr id="11268" name="Line 5"/>
          <p:cNvSpPr/>
          <p:nvPr/>
        </p:nvSpPr>
        <p:spPr>
          <a:xfrm>
            <a:off x="5634038" y="4992688"/>
            <a:ext cx="3175" cy="636587"/>
          </a:xfrm>
          <a:prstGeom prst="line">
            <a:avLst/>
          </a:prstGeom>
          <a:ln w="7938" cap="flat" cmpd="sng">
            <a:solidFill>
              <a:srgbClr val="000000"/>
            </a:solidFill>
            <a:prstDash val="solid"/>
            <a:headEnd type="none" w="med" len="med"/>
            <a:tailEnd type="none" w="med" len="med"/>
          </a:ln>
        </p:spPr>
      </p:sp>
      <p:sp>
        <p:nvSpPr>
          <p:cNvPr id="11269" name="Line 6"/>
          <p:cNvSpPr/>
          <p:nvPr/>
        </p:nvSpPr>
        <p:spPr>
          <a:xfrm>
            <a:off x="4003675" y="5649913"/>
            <a:ext cx="2120900" cy="3175"/>
          </a:xfrm>
          <a:prstGeom prst="line">
            <a:avLst/>
          </a:prstGeom>
          <a:ln w="7938" cap="flat" cmpd="sng">
            <a:solidFill>
              <a:srgbClr val="000000"/>
            </a:solidFill>
            <a:prstDash val="solid"/>
            <a:headEnd type="none" w="med" len="med"/>
            <a:tailEnd type="none" w="med" len="med"/>
          </a:ln>
        </p:spPr>
      </p:sp>
      <p:sp>
        <p:nvSpPr>
          <p:cNvPr id="11270" name="Rectangle 7"/>
          <p:cNvSpPr/>
          <p:nvPr/>
        </p:nvSpPr>
        <p:spPr>
          <a:xfrm>
            <a:off x="8539163" y="2798763"/>
            <a:ext cx="712787" cy="552450"/>
          </a:xfrm>
          <a:prstGeom prst="rect">
            <a:avLst/>
          </a:prstGeom>
          <a:solidFill>
            <a:srgbClr val="FFFFFF">
              <a:alpha val="0"/>
            </a:srgbClr>
          </a:solid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271" name="Line 8"/>
          <p:cNvSpPr/>
          <p:nvPr/>
        </p:nvSpPr>
        <p:spPr>
          <a:xfrm flipH="1">
            <a:off x="3794125" y="3511550"/>
            <a:ext cx="5267325" cy="3175"/>
          </a:xfrm>
          <a:prstGeom prst="line">
            <a:avLst/>
          </a:prstGeom>
          <a:ln w="7938" cap="flat" cmpd="sng">
            <a:solidFill>
              <a:srgbClr val="000000"/>
            </a:solidFill>
            <a:prstDash val="solid"/>
            <a:headEnd type="none" w="med" len="med"/>
            <a:tailEnd type="none" w="med" len="med"/>
          </a:ln>
        </p:spPr>
      </p:sp>
      <p:sp>
        <p:nvSpPr>
          <p:cNvPr id="11272" name="Oval 9"/>
          <p:cNvSpPr/>
          <p:nvPr/>
        </p:nvSpPr>
        <p:spPr>
          <a:xfrm>
            <a:off x="6869113" y="2976563"/>
            <a:ext cx="101600" cy="74612"/>
          </a:xfrm>
          <a:prstGeom prst="ellipse">
            <a:avLst/>
          </a:prstGeom>
          <a:solidFill>
            <a:srgbClr val="000000"/>
          </a:solidFill>
          <a:ln w="11113" cap="flat" cmpd="sng">
            <a:solidFill>
              <a:srgbClr val="000000"/>
            </a:solidFill>
            <a:prstDash val="solid"/>
            <a:headEnd type="none" w="med" len="med"/>
            <a:tailEnd type="none" w="med" len="med"/>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273" name="Line 10"/>
          <p:cNvSpPr/>
          <p:nvPr/>
        </p:nvSpPr>
        <p:spPr>
          <a:xfrm flipV="1">
            <a:off x="3821113" y="2733675"/>
            <a:ext cx="1808162" cy="1588"/>
          </a:xfrm>
          <a:prstGeom prst="line">
            <a:avLst/>
          </a:prstGeom>
          <a:ln w="7938" cap="flat" cmpd="sng">
            <a:solidFill>
              <a:srgbClr val="000000"/>
            </a:solidFill>
            <a:prstDash val="solid"/>
            <a:headEnd type="none" w="med" len="med"/>
            <a:tailEnd type="none" w="med" len="med"/>
          </a:ln>
        </p:spPr>
      </p:sp>
      <p:sp>
        <p:nvSpPr>
          <p:cNvPr id="11274" name="Line 11"/>
          <p:cNvSpPr/>
          <p:nvPr/>
        </p:nvSpPr>
        <p:spPr>
          <a:xfrm>
            <a:off x="6927850" y="2608263"/>
            <a:ext cx="4763" cy="3683000"/>
          </a:xfrm>
          <a:prstGeom prst="line">
            <a:avLst/>
          </a:prstGeom>
          <a:ln w="7938" cap="flat" cmpd="sng">
            <a:solidFill>
              <a:srgbClr val="000000"/>
            </a:solidFill>
            <a:prstDash val="solid"/>
            <a:headEnd type="none" w="med" len="med"/>
            <a:tailEnd type="none" w="med" len="med"/>
          </a:ln>
        </p:spPr>
      </p:sp>
      <p:sp>
        <p:nvSpPr>
          <p:cNvPr id="11275" name="Line 12"/>
          <p:cNvSpPr/>
          <p:nvPr/>
        </p:nvSpPr>
        <p:spPr>
          <a:xfrm>
            <a:off x="4822825" y="3017838"/>
            <a:ext cx="3175" cy="1939925"/>
          </a:xfrm>
          <a:prstGeom prst="line">
            <a:avLst/>
          </a:prstGeom>
          <a:ln w="7938" cap="flat" cmpd="sng">
            <a:solidFill>
              <a:srgbClr val="000000"/>
            </a:solidFill>
            <a:prstDash val="solid"/>
            <a:headEnd type="none" w="med" len="med"/>
            <a:tailEnd type="none" w="med" len="med"/>
          </a:ln>
        </p:spPr>
      </p:sp>
      <p:sp>
        <p:nvSpPr>
          <p:cNvPr id="11276" name="Line 13"/>
          <p:cNvSpPr/>
          <p:nvPr/>
        </p:nvSpPr>
        <p:spPr>
          <a:xfrm flipH="1">
            <a:off x="4822825" y="3017838"/>
            <a:ext cx="2093913" cy="3175"/>
          </a:xfrm>
          <a:prstGeom prst="line">
            <a:avLst/>
          </a:prstGeom>
          <a:ln w="7938" cap="flat" cmpd="sng">
            <a:solidFill>
              <a:srgbClr val="000000"/>
            </a:solidFill>
            <a:prstDash val="solid"/>
            <a:headEnd type="none" w="med" len="med"/>
            <a:tailEnd type="none" w="med" len="med"/>
          </a:ln>
        </p:spPr>
      </p:sp>
      <p:sp>
        <p:nvSpPr>
          <p:cNvPr id="11277" name="Line 14"/>
          <p:cNvSpPr/>
          <p:nvPr/>
        </p:nvSpPr>
        <p:spPr>
          <a:xfrm flipH="1">
            <a:off x="4035425" y="4957763"/>
            <a:ext cx="2085975" cy="3175"/>
          </a:xfrm>
          <a:prstGeom prst="line">
            <a:avLst/>
          </a:prstGeom>
          <a:ln w="7938" cap="flat" cmpd="sng">
            <a:solidFill>
              <a:srgbClr val="000000"/>
            </a:solidFill>
            <a:prstDash val="solid"/>
            <a:headEnd type="none" w="med" len="med"/>
            <a:tailEnd type="none" w="med" len="med"/>
          </a:ln>
        </p:spPr>
      </p:sp>
      <p:sp>
        <p:nvSpPr>
          <p:cNvPr id="11278" name="Oval 15"/>
          <p:cNvSpPr/>
          <p:nvPr/>
        </p:nvSpPr>
        <p:spPr>
          <a:xfrm>
            <a:off x="4772025" y="4927600"/>
            <a:ext cx="104775" cy="77788"/>
          </a:xfrm>
          <a:prstGeom prst="ellipse">
            <a:avLst/>
          </a:prstGeom>
          <a:solidFill>
            <a:srgbClr val="000000"/>
          </a:solidFill>
          <a:ln w="11113" cap="flat" cmpd="sng">
            <a:solidFill>
              <a:srgbClr val="000000"/>
            </a:solidFill>
            <a:prstDash val="solid"/>
            <a:headEnd type="none" w="med" len="med"/>
            <a:tailEnd type="none" w="med" len="med"/>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279" name="Rectangle 16"/>
          <p:cNvSpPr/>
          <p:nvPr/>
        </p:nvSpPr>
        <p:spPr>
          <a:xfrm>
            <a:off x="8445500" y="4265613"/>
            <a:ext cx="490538" cy="398462"/>
          </a:xfrm>
          <a:prstGeom prst="rect">
            <a:avLst/>
          </a:prstGeom>
          <a:no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280" name="Rectangle 17"/>
          <p:cNvSpPr/>
          <p:nvPr/>
        </p:nvSpPr>
        <p:spPr>
          <a:xfrm>
            <a:off x="7275513" y="4221163"/>
            <a:ext cx="576262" cy="400050"/>
          </a:xfrm>
          <a:prstGeom prst="rect">
            <a:avLst/>
          </a:prstGeom>
          <a:no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281" name="Rectangle 18"/>
          <p:cNvSpPr/>
          <p:nvPr/>
        </p:nvSpPr>
        <p:spPr>
          <a:xfrm>
            <a:off x="7485063" y="4286250"/>
            <a:ext cx="128587" cy="307975"/>
          </a:xfrm>
          <a:prstGeom prst="rect">
            <a:avLst/>
          </a:prstGeom>
          <a:noFill/>
          <a:ln w="9525">
            <a:noFill/>
          </a:ln>
        </p:spPr>
        <p:txBody>
          <a:bodyPr wrap="none" lIns="0" tIns="0" rIns="0" bIns="0">
            <a:spAutoFit/>
          </a:bodyPr>
          <a:p>
            <a:pPr>
              <a:buNone/>
            </a:pPr>
            <a:r>
              <a:rPr lang="en-US" altLang="zh-CN" sz="2000" dirty="0">
                <a:solidFill>
                  <a:srgbClr val="000000"/>
                </a:solidFill>
                <a:latin typeface="新宋体" panose="02010609030101010101" charset="-122"/>
                <a:ea typeface="新宋体" panose="02010609030101010101" charset="-122"/>
              </a:rPr>
              <a:t>T</a:t>
            </a:r>
            <a:endParaRPr lang="en-US" altLang="zh-CN" sz="2000" dirty="0">
              <a:solidFill>
                <a:srgbClr val="000000"/>
              </a:solidFill>
              <a:latin typeface="新宋体" panose="02010609030101010101" charset="-122"/>
              <a:ea typeface="新宋体" panose="02010609030101010101" charset="-122"/>
            </a:endParaRPr>
          </a:p>
        </p:txBody>
      </p:sp>
      <p:grpSp>
        <p:nvGrpSpPr>
          <p:cNvPr id="11282" name="Group 19"/>
          <p:cNvGrpSpPr/>
          <p:nvPr/>
        </p:nvGrpSpPr>
        <p:grpSpPr>
          <a:xfrm>
            <a:off x="7165975" y="3716338"/>
            <a:ext cx="1871663" cy="1436687"/>
            <a:chOff x="2813" y="2750"/>
            <a:chExt cx="480" cy="484"/>
          </a:xfrm>
        </p:grpSpPr>
        <p:sp>
          <p:nvSpPr>
            <p:cNvPr id="11363" name="Freeform 20"/>
            <p:cNvSpPr/>
            <p:nvPr/>
          </p:nvSpPr>
          <p:spPr>
            <a:xfrm>
              <a:off x="3284" y="2750"/>
              <a:ext cx="9" cy="24"/>
            </a:xfrm>
            <a:custGeom>
              <a:avLst/>
              <a:gdLst>
                <a:gd name="txL" fmla="*/ 0 w 20"/>
                <a:gd name="txT" fmla="*/ 0 h 49"/>
                <a:gd name="txR" fmla="*/ 20 w 20"/>
                <a:gd name="txB" fmla="*/ 49 h 49"/>
              </a:gdLst>
              <a:ahLst/>
              <a:cxnLst>
                <a:cxn ang="0">
                  <a:pos x="9" y="3"/>
                </a:cxn>
                <a:cxn ang="0">
                  <a:pos x="9" y="0"/>
                </a:cxn>
                <a:cxn ang="0">
                  <a:pos x="7" y="0"/>
                </a:cxn>
                <a:cxn ang="0">
                  <a:pos x="0" y="0"/>
                </a:cxn>
                <a:cxn ang="0">
                  <a:pos x="0" y="5"/>
                </a:cxn>
                <a:cxn ang="0">
                  <a:pos x="7" y="5"/>
                </a:cxn>
                <a:cxn ang="0">
                  <a:pos x="7" y="3"/>
                </a:cxn>
                <a:cxn ang="0">
                  <a:pos x="4" y="3"/>
                </a:cxn>
                <a:cxn ang="0">
                  <a:pos x="4" y="24"/>
                </a:cxn>
                <a:cxn ang="0">
                  <a:pos x="9" y="24"/>
                </a:cxn>
                <a:cxn ang="0">
                  <a:pos x="9" y="3"/>
                </a:cxn>
              </a:cxnLst>
              <a:rect l="txL" t="txT" r="txR" b="txB"/>
              <a:pathLst>
                <a:path w="20" h="49">
                  <a:moveTo>
                    <a:pt x="20" y="6"/>
                  </a:moveTo>
                  <a:lnTo>
                    <a:pt x="20" y="0"/>
                  </a:lnTo>
                  <a:lnTo>
                    <a:pt x="15" y="0"/>
                  </a:lnTo>
                  <a:lnTo>
                    <a:pt x="0" y="0"/>
                  </a:lnTo>
                  <a:lnTo>
                    <a:pt x="0" y="11"/>
                  </a:lnTo>
                  <a:lnTo>
                    <a:pt x="15" y="11"/>
                  </a:lnTo>
                  <a:lnTo>
                    <a:pt x="15" y="6"/>
                  </a:lnTo>
                  <a:lnTo>
                    <a:pt x="9" y="6"/>
                  </a:lnTo>
                  <a:lnTo>
                    <a:pt x="9" y="49"/>
                  </a:lnTo>
                  <a:lnTo>
                    <a:pt x="20" y="49"/>
                  </a:lnTo>
                  <a:lnTo>
                    <a:pt x="20" y="6"/>
                  </a:lnTo>
                  <a:close/>
                </a:path>
              </a:pathLst>
            </a:custGeom>
            <a:solidFill>
              <a:srgbClr val="000000">
                <a:alpha val="100000"/>
              </a:srgbClr>
            </a:solidFill>
            <a:ln w="9525">
              <a:noFill/>
            </a:ln>
          </p:spPr>
          <p:txBody>
            <a:bodyPr/>
            <a:p>
              <a:endParaRPr lang="zh-CN" altLang="en-US"/>
            </a:p>
          </p:txBody>
        </p:sp>
        <p:sp>
          <p:nvSpPr>
            <p:cNvPr id="11364" name="Rectangle 21"/>
            <p:cNvSpPr/>
            <p:nvPr/>
          </p:nvSpPr>
          <p:spPr>
            <a:xfrm>
              <a:off x="3288" y="2790"/>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65" name="Rectangle 22"/>
            <p:cNvSpPr/>
            <p:nvPr/>
          </p:nvSpPr>
          <p:spPr>
            <a:xfrm>
              <a:off x="3288" y="2827"/>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66" name="Rectangle 23"/>
            <p:cNvSpPr/>
            <p:nvPr/>
          </p:nvSpPr>
          <p:spPr>
            <a:xfrm>
              <a:off x="3288" y="2865"/>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67" name="Rectangle 24"/>
            <p:cNvSpPr/>
            <p:nvPr/>
          </p:nvSpPr>
          <p:spPr>
            <a:xfrm>
              <a:off x="3288" y="2902"/>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68" name="Rectangle 25"/>
            <p:cNvSpPr/>
            <p:nvPr/>
          </p:nvSpPr>
          <p:spPr>
            <a:xfrm>
              <a:off x="3288" y="2940"/>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69" name="Rectangle 26"/>
            <p:cNvSpPr/>
            <p:nvPr/>
          </p:nvSpPr>
          <p:spPr>
            <a:xfrm>
              <a:off x="3288" y="2977"/>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70" name="Rectangle 27"/>
            <p:cNvSpPr/>
            <p:nvPr/>
          </p:nvSpPr>
          <p:spPr>
            <a:xfrm>
              <a:off x="3288" y="3015"/>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71" name="Rectangle 28"/>
            <p:cNvSpPr/>
            <p:nvPr/>
          </p:nvSpPr>
          <p:spPr>
            <a:xfrm>
              <a:off x="3288" y="3052"/>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72" name="Rectangle 29"/>
            <p:cNvSpPr/>
            <p:nvPr/>
          </p:nvSpPr>
          <p:spPr>
            <a:xfrm>
              <a:off x="3288" y="3090"/>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73" name="Rectangle 30"/>
            <p:cNvSpPr/>
            <p:nvPr/>
          </p:nvSpPr>
          <p:spPr>
            <a:xfrm>
              <a:off x="3288" y="3127"/>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74" name="Rectangle 31"/>
            <p:cNvSpPr/>
            <p:nvPr/>
          </p:nvSpPr>
          <p:spPr>
            <a:xfrm>
              <a:off x="3288" y="3165"/>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75" name="Rectangle 32"/>
            <p:cNvSpPr/>
            <p:nvPr/>
          </p:nvSpPr>
          <p:spPr>
            <a:xfrm>
              <a:off x="3288" y="3202"/>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76" name="Rectangle 33"/>
            <p:cNvSpPr/>
            <p:nvPr/>
          </p:nvSpPr>
          <p:spPr>
            <a:xfrm>
              <a:off x="3261"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77" name="Rectangle 34"/>
            <p:cNvSpPr/>
            <p:nvPr/>
          </p:nvSpPr>
          <p:spPr>
            <a:xfrm>
              <a:off x="3224"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78" name="Rectangle 35"/>
            <p:cNvSpPr/>
            <p:nvPr/>
          </p:nvSpPr>
          <p:spPr>
            <a:xfrm>
              <a:off x="3187"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79" name="Rectangle 36"/>
            <p:cNvSpPr/>
            <p:nvPr/>
          </p:nvSpPr>
          <p:spPr>
            <a:xfrm>
              <a:off x="3150"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80" name="Rectangle 37"/>
            <p:cNvSpPr/>
            <p:nvPr/>
          </p:nvSpPr>
          <p:spPr>
            <a:xfrm>
              <a:off x="3113"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81" name="Rectangle 38"/>
            <p:cNvSpPr/>
            <p:nvPr/>
          </p:nvSpPr>
          <p:spPr>
            <a:xfrm>
              <a:off x="3076"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82" name="Rectangle 39"/>
            <p:cNvSpPr/>
            <p:nvPr/>
          </p:nvSpPr>
          <p:spPr>
            <a:xfrm>
              <a:off x="3039"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83" name="Rectangle 40"/>
            <p:cNvSpPr/>
            <p:nvPr/>
          </p:nvSpPr>
          <p:spPr>
            <a:xfrm>
              <a:off x="3002"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84" name="Rectangle 41"/>
            <p:cNvSpPr/>
            <p:nvPr/>
          </p:nvSpPr>
          <p:spPr>
            <a:xfrm>
              <a:off x="2965"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85" name="Rectangle 42"/>
            <p:cNvSpPr/>
            <p:nvPr/>
          </p:nvSpPr>
          <p:spPr>
            <a:xfrm>
              <a:off x="2928"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86" name="Rectangle 43"/>
            <p:cNvSpPr/>
            <p:nvPr/>
          </p:nvSpPr>
          <p:spPr>
            <a:xfrm>
              <a:off x="2890" y="3228"/>
              <a:ext cx="22"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87" name="Rectangle 44"/>
            <p:cNvSpPr/>
            <p:nvPr/>
          </p:nvSpPr>
          <p:spPr>
            <a:xfrm>
              <a:off x="2853" y="3228"/>
              <a:ext cx="22"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88" name="Rectangle 45"/>
            <p:cNvSpPr/>
            <p:nvPr/>
          </p:nvSpPr>
          <p:spPr>
            <a:xfrm>
              <a:off x="2816" y="3228"/>
              <a:ext cx="22"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89" name="Rectangle 46"/>
            <p:cNvSpPr/>
            <p:nvPr/>
          </p:nvSpPr>
          <p:spPr>
            <a:xfrm>
              <a:off x="2813" y="3194"/>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90" name="Rectangle 47"/>
            <p:cNvSpPr/>
            <p:nvPr/>
          </p:nvSpPr>
          <p:spPr>
            <a:xfrm>
              <a:off x="2813" y="3157"/>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91" name="Rectangle 48"/>
            <p:cNvSpPr/>
            <p:nvPr/>
          </p:nvSpPr>
          <p:spPr>
            <a:xfrm>
              <a:off x="2813" y="3119"/>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92" name="Rectangle 49"/>
            <p:cNvSpPr/>
            <p:nvPr/>
          </p:nvSpPr>
          <p:spPr>
            <a:xfrm>
              <a:off x="2813" y="3082"/>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93" name="Rectangle 50"/>
            <p:cNvSpPr/>
            <p:nvPr/>
          </p:nvSpPr>
          <p:spPr>
            <a:xfrm>
              <a:off x="2813" y="3044"/>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94" name="Rectangle 51"/>
            <p:cNvSpPr/>
            <p:nvPr/>
          </p:nvSpPr>
          <p:spPr>
            <a:xfrm>
              <a:off x="2813" y="3007"/>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95" name="Rectangle 52"/>
            <p:cNvSpPr/>
            <p:nvPr/>
          </p:nvSpPr>
          <p:spPr>
            <a:xfrm>
              <a:off x="2813" y="2969"/>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96" name="Rectangle 53"/>
            <p:cNvSpPr/>
            <p:nvPr/>
          </p:nvSpPr>
          <p:spPr>
            <a:xfrm>
              <a:off x="2813" y="2932"/>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97" name="Rectangle 54"/>
            <p:cNvSpPr/>
            <p:nvPr/>
          </p:nvSpPr>
          <p:spPr>
            <a:xfrm>
              <a:off x="2813" y="2894"/>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98" name="Rectangle 55"/>
            <p:cNvSpPr/>
            <p:nvPr/>
          </p:nvSpPr>
          <p:spPr>
            <a:xfrm>
              <a:off x="2813" y="2857"/>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399" name="Rectangle 56"/>
            <p:cNvSpPr/>
            <p:nvPr/>
          </p:nvSpPr>
          <p:spPr>
            <a:xfrm>
              <a:off x="2813" y="2819"/>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400" name="Rectangle 57"/>
            <p:cNvSpPr/>
            <p:nvPr/>
          </p:nvSpPr>
          <p:spPr>
            <a:xfrm>
              <a:off x="2813" y="2782"/>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401" name="Freeform 58"/>
            <p:cNvSpPr/>
            <p:nvPr/>
          </p:nvSpPr>
          <p:spPr>
            <a:xfrm>
              <a:off x="2813" y="2750"/>
              <a:ext cx="10" cy="16"/>
            </a:xfrm>
            <a:custGeom>
              <a:avLst/>
              <a:gdLst>
                <a:gd name="txL" fmla="*/ 0 w 21"/>
                <a:gd name="txT" fmla="*/ 0 h 32"/>
                <a:gd name="txR" fmla="*/ 21 w 21"/>
                <a:gd name="txB" fmla="*/ 32 h 32"/>
              </a:gdLst>
              <a:ahLst/>
              <a:cxnLst>
                <a:cxn ang="0">
                  <a:pos x="0" y="16"/>
                </a:cxn>
                <a:cxn ang="0">
                  <a:pos x="5" y="16"/>
                </a:cxn>
                <a:cxn ang="0">
                  <a:pos x="5" y="3"/>
                </a:cxn>
                <a:cxn ang="0">
                  <a:pos x="2" y="3"/>
                </a:cxn>
                <a:cxn ang="0">
                  <a:pos x="2" y="5"/>
                </a:cxn>
                <a:cxn ang="0">
                  <a:pos x="10" y="5"/>
                </a:cxn>
                <a:cxn ang="0">
                  <a:pos x="10" y="0"/>
                </a:cxn>
                <a:cxn ang="0">
                  <a:pos x="2" y="0"/>
                </a:cxn>
                <a:cxn ang="0">
                  <a:pos x="0" y="0"/>
                </a:cxn>
                <a:cxn ang="0">
                  <a:pos x="0" y="3"/>
                </a:cxn>
                <a:cxn ang="0">
                  <a:pos x="0" y="16"/>
                </a:cxn>
              </a:cxnLst>
              <a:rect l="txL" t="txT" r="txR" b="txB"/>
              <a:pathLst>
                <a:path w="21" h="32">
                  <a:moveTo>
                    <a:pt x="0" y="32"/>
                  </a:moveTo>
                  <a:lnTo>
                    <a:pt x="10" y="32"/>
                  </a:lnTo>
                  <a:lnTo>
                    <a:pt x="10" y="6"/>
                  </a:lnTo>
                  <a:lnTo>
                    <a:pt x="5" y="6"/>
                  </a:lnTo>
                  <a:lnTo>
                    <a:pt x="5" y="11"/>
                  </a:lnTo>
                  <a:lnTo>
                    <a:pt x="21" y="11"/>
                  </a:lnTo>
                  <a:lnTo>
                    <a:pt x="21" y="0"/>
                  </a:lnTo>
                  <a:lnTo>
                    <a:pt x="5" y="0"/>
                  </a:lnTo>
                  <a:lnTo>
                    <a:pt x="0" y="0"/>
                  </a:lnTo>
                  <a:lnTo>
                    <a:pt x="0" y="6"/>
                  </a:lnTo>
                  <a:lnTo>
                    <a:pt x="0" y="32"/>
                  </a:lnTo>
                  <a:close/>
                </a:path>
              </a:pathLst>
            </a:custGeom>
            <a:solidFill>
              <a:srgbClr val="000000">
                <a:alpha val="100000"/>
              </a:srgbClr>
            </a:solidFill>
            <a:ln w="9525">
              <a:noFill/>
            </a:ln>
          </p:spPr>
          <p:txBody>
            <a:bodyPr/>
            <a:p>
              <a:endParaRPr lang="zh-CN" altLang="en-US"/>
            </a:p>
          </p:txBody>
        </p:sp>
        <p:sp>
          <p:nvSpPr>
            <p:cNvPr id="11402" name="Rectangle 59"/>
            <p:cNvSpPr/>
            <p:nvPr/>
          </p:nvSpPr>
          <p:spPr>
            <a:xfrm>
              <a:off x="2839"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403" name="Rectangle 60"/>
            <p:cNvSpPr/>
            <p:nvPr/>
          </p:nvSpPr>
          <p:spPr>
            <a:xfrm>
              <a:off x="2876" y="2750"/>
              <a:ext cx="22"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404" name="Rectangle 61"/>
            <p:cNvSpPr/>
            <p:nvPr/>
          </p:nvSpPr>
          <p:spPr>
            <a:xfrm>
              <a:off x="2913" y="2750"/>
              <a:ext cx="22"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405" name="Rectangle 62"/>
            <p:cNvSpPr/>
            <p:nvPr/>
          </p:nvSpPr>
          <p:spPr>
            <a:xfrm>
              <a:off x="2950" y="2750"/>
              <a:ext cx="22"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406" name="Rectangle 63"/>
            <p:cNvSpPr/>
            <p:nvPr/>
          </p:nvSpPr>
          <p:spPr>
            <a:xfrm>
              <a:off x="2987" y="2750"/>
              <a:ext cx="22"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407" name="Rectangle 64"/>
            <p:cNvSpPr/>
            <p:nvPr/>
          </p:nvSpPr>
          <p:spPr>
            <a:xfrm>
              <a:off x="3025"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408" name="Rectangle 65"/>
            <p:cNvSpPr/>
            <p:nvPr/>
          </p:nvSpPr>
          <p:spPr>
            <a:xfrm>
              <a:off x="3062"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409" name="Rectangle 66"/>
            <p:cNvSpPr/>
            <p:nvPr/>
          </p:nvSpPr>
          <p:spPr>
            <a:xfrm>
              <a:off x="3099"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410" name="Rectangle 67"/>
            <p:cNvSpPr/>
            <p:nvPr/>
          </p:nvSpPr>
          <p:spPr>
            <a:xfrm>
              <a:off x="3136"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411" name="Rectangle 68"/>
            <p:cNvSpPr/>
            <p:nvPr/>
          </p:nvSpPr>
          <p:spPr>
            <a:xfrm>
              <a:off x="3173"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412" name="Rectangle 69"/>
            <p:cNvSpPr/>
            <p:nvPr/>
          </p:nvSpPr>
          <p:spPr>
            <a:xfrm>
              <a:off x="3210"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1413" name="Rectangle 70"/>
            <p:cNvSpPr/>
            <p:nvPr/>
          </p:nvSpPr>
          <p:spPr>
            <a:xfrm>
              <a:off x="3247"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grpSp>
      <p:sp>
        <p:nvSpPr>
          <p:cNvPr id="11283" name="Oval 71"/>
          <p:cNvSpPr/>
          <p:nvPr/>
        </p:nvSpPr>
        <p:spPr>
          <a:xfrm>
            <a:off x="7570788" y="3470275"/>
            <a:ext cx="101600" cy="76200"/>
          </a:xfrm>
          <a:prstGeom prst="ellipse">
            <a:avLst/>
          </a:prstGeom>
          <a:solidFill>
            <a:srgbClr val="000000"/>
          </a:solidFill>
          <a:ln w="11113" cap="flat" cmpd="sng">
            <a:solidFill>
              <a:srgbClr val="000000"/>
            </a:solidFill>
            <a:prstDash val="solid"/>
            <a:headEnd type="none" w="med" len="med"/>
            <a:tailEnd type="none" w="med" len="med"/>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284" name="Line 72"/>
          <p:cNvSpPr/>
          <p:nvPr/>
        </p:nvSpPr>
        <p:spPr>
          <a:xfrm>
            <a:off x="7613650" y="3502025"/>
            <a:ext cx="4763" cy="365125"/>
          </a:xfrm>
          <a:prstGeom prst="line">
            <a:avLst/>
          </a:prstGeom>
          <a:ln w="7938" cap="flat" cmpd="sng">
            <a:solidFill>
              <a:srgbClr val="000000"/>
            </a:solidFill>
            <a:prstDash val="solid"/>
            <a:headEnd type="none" w="med" len="med"/>
            <a:tailEnd type="none" w="med" len="med"/>
          </a:ln>
        </p:spPr>
      </p:sp>
      <p:sp>
        <p:nvSpPr>
          <p:cNvPr id="11285" name="Line 73"/>
          <p:cNvSpPr/>
          <p:nvPr/>
        </p:nvSpPr>
        <p:spPr>
          <a:xfrm>
            <a:off x="7835900" y="4187825"/>
            <a:ext cx="558800" cy="3175"/>
          </a:xfrm>
          <a:prstGeom prst="line">
            <a:avLst/>
          </a:prstGeom>
          <a:ln w="7938" cap="flat" cmpd="sng">
            <a:solidFill>
              <a:srgbClr val="000000"/>
            </a:solidFill>
            <a:prstDash val="solid"/>
            <a:headEnd type="none" w="med" len="med"/>
            <a:tailEnd type="none" w="med" len="med"/>
          </a:ln>
        </p:spPr>
      </p:sp>
      <p:sp>
        <p:nvSpPr>
          <p:cNvPr id="11286" name="Line 74"/>
          <p:cNvSpPr/>
          <p:nvPr/>
        </p:nvSpPr>
        <p:spPr>
          <a:xfrm>
            <a:off x="8394700" y="4187825"/>
            <a:ext cx="3175" cy="339725"/>
          </a:xfrm>
          <a:prstGeom prst="line">
            <a:avLst/>
          </a:prstGeom>
          <a:ln w="7938" cap="flat" cmpd="sng">
            <a:solidFill>
              <a:srgbClr val="000000"/>
            </a:solidFill>
            <a:prstDash val="solid"/>
            <a:headEnd type="none" w="med" len="med"/>
            <a:tailEnd type="none" w="med" len="med"/>
          </a:ln>
        </p:spPr>
      </p:sp>
      <p:sp>
        <p:nvSpPr>
          <p:cNvPr id="11287" name="Line 75"/>
          <p:cNvSpPr/>
          <p:nvPr/>
        </p:nvSpPr>
        <p:spPr>
          <a:xfrm>
            <a:off x="6932613" y="4187825"/>
            <a:ext cx="498475" cy="3175"/>
          </a:xfrm>
          <a:prstGeom prst="line">
            <a:avLst/>
          </a:prstGeom>
          <a:ln w="7938" cap="flat" cmpd="sng">
            <a:solidFill>
              <a:srgbClr val="000000"/>
            </a:solidFill>
            <a:prstDash val="solid"/>
            <a:headEnd type="none" w="med" len="med"/>
            <a:tailEnd type="none" w="med" len="med"/>
          </a:ln>
        </p:spPr>
      </p:sp>
      <p:sp>
        <p:nvSpPr>
          <p:cNvPr id="11288" name="Line 76"/>
          <p:cNvSpPr/>
          <p:nvPr/>
        </p:nvSpPr>
        <p:spPr>
          <a:xfrm>
            <a:off x="8394700" y="4619625"/>
            <a:ext cx="3175" cy="352425"/>
          </a:xfrm>
          <a:prstGeom prst="line">
            <a:avLst/>
          </a:prstGeom>
          <a:ln w="7938" cap="flat" cmpd="sng">
            <a:solidFill>
              <a:srgbClr val="000000"/>
            </a:solidFill>
            <a:prstDash val="solid"/>
            <a:headEnd type="none" w="med" len="med"/>
            <a:tailEnd type="none" w="med" len="med"/>
          </a:ln>
        </p:spPr>
      </p:sp>
      <p:sp>
        <p:nvSpPr>
          <p:cNvPr id="11289" name="Rectangle 77"/>
          <p:cNvSpPr/>
          <p:nvPr/>
        </p:nvSpPr>
        <p:spPr>
          <a:xfrm>
            <a:off x="8223250" y="4954588"/>
            <a:ext cx="350838" cy="33337"/>
          </a:xfrm>
          <a:prstGeom prst="rect">
            <a:avLst/>
          </a:prstGeom>
          <a:solidFill>
            <a:srgbClr val="000000"/>
          </a:solid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290" name="Line 78"/>
          <p:cNvSpPr/>
          <p:nvPr/>
        </p:nvSpPr>
        <p:spPr>
          <a:xfrm flipV="1">
            <a:off x="8386763" y="3327400"/>
            <a:ext cx="222250" cy="385763"/>
          </a:xfrm>
          <a:prstGeom prst="line">
            <a:avLst/>
          </a:prstGeom>
          <a:ln w="6350" cap="flat" cmpd="sng">
            <a:solidFill>
              <a:srgbClr val="000000"/>
            </a:solidFill>
            <a:prstDash val="solid"/>
            <a:headEnd type="none" w="med" len="med"/>
            <a:tailEnd type="none" w="med" len="med"/>
          </a:ln>
        </p:spPr>
      </p:sp>
      <p:sp>
        <p:nvSpPr>
          <p:cNvPr id="11291" name="Oval 79"/>
          <p:cNvSpPr/>
          <p:nvPr/>
        </p:nvSpPr>
        <p:spPr>
          <a:xfrm>
            <a:off x="6881813" y="4156075"/>
            <a:ext cx="96837" cy="76200"/>
          </a:xfrm>
          <a:prstGeom prst="ellipse">
            <a:avLst/>
          </a:prstGeom>
          <a:solidFill>
            <a:srgbClr val="000000"/>
          </a:solidFill>
          <a:ln w="11113" cap="flat" cmpd="sng">
            <a:solidFill>
              <a:srgbClr val="000000"/>
            </a:solidFill>
            <a:prstDash val="solid"/>
            <a:headEnd type="none" w="med" len="med"/>
            <a:tailEnd type="none" w="med" len="med"/>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292" name="Rectangle 80"/>
          <p:cNvSpPr/>
          <p:nvPr/>
        </p:nvSpPr>
        <p:spPr>
          <a:xfrm>
            <a:off x="7754938" y="3944938"/>
            <a:ext cx="160337" cy="31750"/>
          </a:xfrm>
          <a:prstGeom prst="rect">
            <a:avLst/>
          </a:prstGeom>
          <a:solidFill>
            <a:srgbClr val="000000"/>
          </a:solid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293" name="Line 81"/>
          <p:cNvSpPr/>
          <p:nvPr/>
        </p:nvSpPr>
        <p:spPr>
          <a:xfrm>
            <a:off x="7439025" y="3867150"/>
            <a:ext cx="366713" cy="3175"/>
          </a:xfrm>
          <a:prstGeom prst="line">
            <a:avLst/>
          </a:prstGeom>
          <a:ln w="11113" cap="flat" cmpd="sng">
            <a:solidFill>
              <a:srgbClr val="000000"/>
            </a:solidFill>
            <a:prstDash val="solid"/>
            <a:headEnd type="none" w="med" len="med"/>
            <a:tailEnd type="none" w="med" len="med"/>
          </a:ln>
        </p:spPr>
      </p:sp>
      <p:sp>
        <p:nvSpPr>
          <p:cNvPr id="11294" name="Line 82"/>
          <p:cNvSpPr/>
          <p:nvPr/>
        </p:nvSpPr>
        <p:spPr>
          <a:xfrm flipV="1">
            <a:off x="7419975" y="3962400"/>
            <a:ext cx="3175" cy="220663"/>
          </a:xfrm>
          <a:prstGeom prst="line">
            <a:avLst/>
          </a:prstGeom>
          <a:ln w="7938" cap="flat" cmpd="sng">
            <a:solidFill>
              <a:srgbClr val="000000"/>
            </a:solidFill>
            <a:prstDash val="solid"/>
            <a:headEnd type="none" w="med" len="med"/>
            <a:tailEnd type="none" w="med" len="med"/>
          </a:ln>
        </p:spPr>
      </p:sp>
      <p:sp>
        <p:nvSpPr>
          <p:cNvPr id="11295" name="Rectangle 83"/>
          <p:cNvSpPr/>
          <p:nvPr/>
        </p:nvSpPr>
        <p:spPr>
          <a:xfrm>
            <a:off x="7540625" y="3944938"/>
            <a:ext cx="160338" cy="31750"/>
          </a:xfrm>
          <a:prstGeom prst="rect">
            <a:avLst/>
          </a:prstGeom>
          <a:solidFill>
            <a:srgbClr val="000000"/>
          </a:solid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296" name="Rectangle 84"/>
          <p:cNvSpPr/>
          <p:nvPr/>
        </p:nvSpPr>
        <p:spPr>
          <a:xfrm>
            <a:off x="7329488" y="3944938"/>
            <a:ext cx="163512" cy="31750"/>
          </a:xfrm>
          <a:prstGeom prst="rect">
            <a:avLst/>
          </a:prstGeom>
          <a:solidFill>
            <a:srgbClr val="000000"/>
          </a:solid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297" name="Line 85"/>
          <p:cNvSpPr/>
          <p:nvPr/>
        </p:nvSpPr>
        <p:spPr>
          <a:xfrm flipV="1">
            <a:off x="7626350" y="3962400"/>
            <a:ext cx="3175" cy="225425"/>
          </a:xfrm>
          <a:prstGeom prst="line">
            <a:avLst/>
          </a:prstGeom>
          <a:ln w="7938" cap="flat" cmpd="sng">
            <a:solidFill>
              <a:srgbClr val="000000"/>
            </a:solidFill>
            <a:prstDash val="solid"/>
            <a:headEnd type="none" w="med" len="med"/>
            <a:tailEnd type="none" w="med" len="med"/>
          </a:ln>
        </p:spPr>
      </p:sp>
      <p:sp>
        <p:nvSpPr>
          <p:cNvPr id="11298" name="Line 86"/>
          <p:cNvSpPr/>
          <p:nvPr/>
        </p:nvSpPr>
        <p:spPr>
          <a:xfrm>
            <a:off x="7419975" y="4187825"/>
            <a:ext cx="206375" cy="3175"/>
          </a:xfrm>
          <a:prstGeom prst="line">
            <a:avLst/>
          </a:prstGeom>
          <a:ln w="7938" cap="flat" cmpd="sng">
            <a:solidFill>
              <a:srgbClr val="000000"/>
            </a:solidFill>
            <a:prstDash val="solid"/>
            <a:headEnd type="none" w="med" len="med"/>
            <a:tailEnd type="none" w="med" len="med"/>
          </a:ln>
        </p:spPr>
      </p:sp>
      <p:sp>
        <p:nvSpPr>
          <p:cNvPr id="11299" name="Line 87"/>
          <p:cNvSpPr/>
          <p:nvPr/>
        </p:nvSpPr>
        <p:spPr>
          <a:xfrm flipV="1">
            <a:off x="7832725" y="3962400"/>
            <a:ext cx="3175" cy="225425"/>
          </a:xfrm>
          <a:prstGeom prst="line">
            <a:avLst/>
          </a:prstGeom>
          <a:ln w="7938" cap="flat" cmpd="sng">
            <a:solidFill>
              <a:srgbClr val="000000"/>
            </a:solidFill>
            <a:prstDash val="solid"/>
            <a:headEnd type="none" w="med" len="med"/>
            <a:tailEnd type="none" w="med" len="med"/>
          </a:ln>
        </p:spPr>
      </p:sp>
      <p:sp>
        <p:nvSpPr>
          <p:cNvPr id="11300" name="Oval 88"/>
          <p:cNvSpPr/>
          <p:nvPr/>
        </p:nvSpPr>
        <p:spPr>
          <a:xfrm>
            <a:off x="7372350" y="4146550"/>
            <a:ext cx="101600" cy="77788"/>
          </a:xfrm>
          <a:prstGeom prst="ellipse">
            <a:avLst/>
          </a:prstGeom>
          <a:solidFill>
            <a:srgbClr val="000000"/>
          </a:solidFill>
          <a:ln w="11113" cap="flat" cmpd="sng">
            <a:solidFill>
              <a:srgbClr val="000000"/>
            </a:solidFill>
            <a:prstDash val="solid"/>
            <a:headEnd type="none" w="med" len="med"/>
            <a:tailEnd type="none" w="med" len="med"/>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301" name="Freeform 89"/>
          <p:cNvSpPr/>
          <p:nvPr/>
        </p:nvSpPr>
        <p:spPr>
          <a:xfrm>
            <a:off x="7594600" y="3995738"/>
            <a:ext cx="55563" cy="106362"/>
          </a:xfrm>
          <a:custGeom>
            <a:avLst/>
            <a:gdLst>
              <a:gd name="txL" fmla="*/ 0 w 28"/>
              <a:gd name="txT" fmla="*/ 0 h 71"/>
              <a:gd name="txR" fmla="*/ 28 w 28"/>
              <a:gd name="txB" fmla="*/ 71 h 71"/>
            </a:gdLst>
            <a:ahLst/>
            <a:cxnLst>
              <a:cxn ang="0">
                <a:pos x="27782" y="0"/>
              </a:cxn>
              <a:cxn ang="0">
                <a:pos x="55563" y="106362"/>
              </a:cxn>
              <a:cxn ang="0">
                <a:pos x="0" y="106362"/>
              </a:cxn>
              <a:cxn ang="0">
                <a:pos x="27782" y="0"/>
              </a:cxn>
            </a:cxnLst>
            <a:rect l="txL" t="txT" r="txR" b="txB"/>
            <a:pathLst>
              <a:path w="28" h="71">
                <a:moveTo>
                  <a:pt x="14" y="0"/>
                </a:moveTo>
                <a:lnTo>
                  <a:pt x="28" y="71"/>
                </a:lnTo>
                <a:lnTo>
                  <a:pt x="0" y="71"/>
                </a:lnTo>
                <a:lnTo>
                  <a:pt x="14" y="0"/>
                </a:lnTo>
                <a:close/>
              </a:path>
            </a:pathLst>
          </a:custGeom>
          <a:solidFill>
            <a:srgbClr val="000000">
              <a:alpha val="100000"/>
            </a:srgbClr>
          </a:solidFill>
          <a:ln w="6350" cap="flat" cmpd="sng">
            <a:solidFill>
              <a:srgbClr val="000000">
                <a:alpha val="100000"/>
              </a:srgbClr>
            </a:solidFill>
            <a:prstDash val="solid"/>
            <a:round/>
            <a:headEnd type="none" w="med" len="med"/>
            <a:tailEnd type="none" w="med" len="med"/>
          </a:ln>
        </p:spPr>
        <p:txBody>
          <a:bodyPr/>
          <a:p>
            <a:endParaRPr lang="zh-CN" altLang="en-US"/>
          </a:p>
        </p:txBody>
      </p:sp>
      <p:sp>
        <p:nvSpPr>
          <p:cNvPr id="11302" name="Rectangle 90"/>
          <p:cNvSpPr/>
          <p:nvPr/>
        </p:nvSpPr>
        <p:spPr>
          <a:xfrm>
            <a:off x="7851775" y="4214813"/>
            <a:ext cx="577850" cy="401637"/>
          </a:xfrm>
          <a:prstGeom prst="rect">
            <a:avLst/>
          </a:prstGeom>
          <a:no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303" name="Rectangle 91"/>
          <p:cNvSpPr/>
          <p:nvPr/>
        </p:nvSpPr>
        <p:spPr>
          <a:xfrm>
            <a:off x="8210550" y="4279900"/>
            <a:ext cx="128588" cy="307975"/>
          </a:xfrm>
          <a:prstGeom prst="rect">
            <a:avLst/>
          </a:prstGeom>
          <a:noFill/>
          <a:ln w="9525">
            <a:noFill/>
          </a:ln>
        </p:spPr>
        <p:txBody>
          <a:bodyPr wrap="none" lIns="0" tIns="0" rIns="0" bIns="0">
            <a:spAutoFit/>
          </a:bodyPr>
          <a:p>
            <a:pPr>
              <a:buNone/>
            </a:pPr>
            <a:r>
              <a:rPr lang="en-US" altLang="zh-CN" sz="2000" dirty="0">
                <a:solidFill>
                  <a:srgbClr val="000000"/>
                </a:solidFill>
                <a:latin typeface="新宋体" panose="02010609030101010101" charset="-122"/>
                <a:ea typeface="新宋体" panose="02010609030101010101" charset="-122"/>
              </a:rPr>
              <a:t> </a:t>
            </a:r>
            <a:endParaRPr lang="en-US" altLang="zh-CN" sz="2000" dirty="0">
              <a:solidFill>
                <a:srgbClr val="000000"/>
              </a:solidFill>
              <a:latin typeface="新宋体" panose="02010609030101010101" charset="-122"/>
              <a:ea typeface="新宋体" panose="02010609030101010101" charset="-122"/>
            </a:endParaRPr>
          </a:p>
        </p:txBody>
      </p:sp>
      <p:sp>
        <p:nvSpPr>
          <p:cNvPr id="11304" name="Line 92"/>
          <p:cNvSpPr/>
          <p:nvPr/>
        </p:nvSpPr>
        <p:spPr>
          <a:xfrm>
            <a:off x="5621338" y="2738438"/>
            <a:ext cx="4762" cy="309562"/>
          </a:xfrm>
          <a:prstGeom prst="line">
            <a:avLst/>
          </a:prstGeom>
          <a:ln w="7938" cap="flat" cmpd="sng">
            <a:solidFill>
              <a:srgbClr val="000000"/>
            </a:solidFill>
            <a:prstDash val="solid"/>
            <a:headEnd type="none" w="med" len="med"/>
            <a:tailEnd type="none" w="med" len="med"/>
          </a:ln>
        </p:spPr>
      </p:sp>
      <p:grpSp>
        <p:nvGrpSpPr>
          <p:cNvPr id="11305" name="Group 93"/>
          <p:cNvGrpSpPr/>
          <p:nvPr/>
        </p:nvGrpSpPr>
        <p:grpSpPr>
          <a:xfrm>
            <a:off x="5399088" y="2803525"/>
            <a:ext cx="468312" cy="419100"/>
            <a:chOff x="2360" y="2443"/>
            <a:chExt cx="120" cy="141"/>
          </a:xfrm>
        </p:grpSpPr>
        <p:sp>
          <p:nvSpPr>
            <p:cNvPr id="11361" name="Freeform 94"/>
            <p:cNvSpPr/>
            <p:nvPr/>
          </p:nvSpPr>
          <p:spPr>
            <a:xfrm>
              <a:off x="2365" y="2452"/>
              <a:ext cx="105" cy="123"/>
            </a:xfrm>
            <a:custGeom>
              <a:avLst/>
              <a:gdLst>
                <a:gd name="txL" fmla="*/ 0 w 210"/>
                <a:gd name="txT" fmla="*/ 0 h 244"/>
                <a:gd name="txR" fmla="*/ 210 w 210"/>
                <a:gd name="txB" fmla="*/ 244 h 244"/>
              </a:gdLst>
              <a:ahLst/>
              <a:cxnLst>
                <a:cxn ang="0">
                  <a:pos x="105" y="61"/>
                </a:cxn>
                <a:cxn ang="0">
                  <a:pos x="0" y="123"/>
                </a:cxn>
                <a:cxn ang="0">
                  <a:pos x="0" y="0"/>
                </a:cxn>
                <a:cxn ang="0">
                  <a:pos x="105" y="61"/>
                </a:cxn>
              </a:cxnLst>
              <a:rect l="txL" t="txT" r="txR" b="txB"/>
              <a:pathLst>
                <a:path w="210" h="244">
                  <a:moveTo>
                    <a:pt x="210" y="121"/>
                  </a:moveTo>
                  <a:lnTo>
                    <a:pt x="0" y="244"/>
                  </a:lnTo>
                  <a:lnTo>
                    <a:pt x="0" y="0"/>
                  </a:lnTo>
                  <a:lnTo>
                    <a:pt x="210" y="121"/>
                  </a:lnTo>
                  <a:close/>
                </a:path>
              </a:pathLst>
            </a:custGeom>
            <a:solidFill>
              <a:srgbClr val="FFFFFF">
                <a:alpha val="100000"/>
              </a:srgbClr>
            </a:solidFill>
            <a:ln w="9525">
              <a:noFill/>
            </a:ln>
          </p:spPr>
          <p:txBody>
            <a:bodyPr/>
            <a:p>
              <a:endParaRPr lang="zh-CN" altLang="en-US"/>
            </a:p>
          </p:txBody>
        </p:sp>
        <p:sp>
          <p:nvSpPr>
            <p:cNvPr id="11362" name="Freeform 95"/>
            <p:cNvSpPr>
              <a:spLocks noEditPoints="1"/>
            </p:cNvSpPr>
            <p:nvPr/>
          </p:nvSpPr>
          <p:spPr>
            <a:xfrm>
              <a:off x="2360" y="2443"/>
              <a:ext cx="120" cy="141"/>
            </a:xfrm>
            <a:custGeom>
              <a:avLst/>
              <a:gdLst>
                <a:gd name="txL" fmla="*/ 0 w 242"/>
                <a:gd name="txT" fmla="*/ 0 h 280"/>
                <a:gd name="txR" fmla="*/ 242 w 242"/>
                <a:gd name="txB" fmla="*/ 280 h 280"/>
              </a:gdLst>
              <a:ahLst/>
              <a:cxnLst>
                <a:cxn ang="0">
                  <a:pos x="3" y="127"/>
                </a:cxn>
                <a:cxn ang="0">
                  <a:pos x="5" y="132"/>
                </a:cxn>
                <a:cxn ang="0">
                  <a:pos x="10" y="132"/>
                </a:cxn>
                <a:cxn ang="0">
                  <a:pos x="10" y="9"/>
                </a:cxn>
                <a:cxn ang="0">
                  <a:pos x="5" y="9"/>
                </a:cxn>
                <a:cxn ang="0">
                  <a:pos x="3" y="14"/>
                </a:cxn>
                <a:cxn ang="0">
                  <a:pos x="107" y="75"/>
                </a:cxn>
                <a:cxn ang="0">
                  <a:pos x="110" y="70"/>
                </a:cxn>
                <a:cxn ang="0">
                  <a:pos x="107" y="65"/>
                </a:cxn>
                <a:cxn ang="0">
                  <a:pos x="3" y="127"/>
                </a:cxn>
                <a:cxn ang="0">
                  <a:pos x="112" y="75"/>
                </a:cxn>
                <a:cxn ang="0">
                  <a:pos x="120" y="70"/>
                </a:cxn>
                <a:cxn ang="0">
                  <a:pos x="112" y="65"/>
                </a:cxn>
                <a:cxn ang="0">
                  <a:pos x="8" y="5"/>
                </a:cxn>
                <a:cxn ang="0">
                  <a:pos x="0" y="0"/>
                </a:cxn>
                <a:cxn ang="0">
                  <a:pos x="0" y="9"/>
                </a:cxn>
                <a:cxn ang="0">
                  <a:pos x="0" y="132"/>
                </a:cxn>
                <a:cxn ang="0">
                  <a:pos x="0" y="141"/>
                </a:cxn>
                <a:cxn ang="0">
                  <a:pos x="8" y="136"/>
                </a:cxn>
                <a:cxn ang="0">
                  <a:pos x="112" y="75"/>
                </a:cxn>
              </a:cxnLst>
              <a:rect l="txL" t="txT" r="txR" b="txB"/>
              <a:pathLst>
                <a:path w="242" h="280">
                  <a:moveTo>
                    <a:pt x="6" y="253"/>
                  </a:moveTo>
                  <a:lnTo>
                    <a:pt x="11" y="262"/>
                  </a:lnTo>
                  <a:lnTo>
                    <a:pt x="21" y="262"/>
                  </a:lnTo>
                  <a:lnTo>
                    <a:pt x="21" y="18"/>
                  </a:lnTo>
                  <a:lnTo>
                    <a:pt x="11" y="18"/>
                  </a:lnTo>
                  <a:lnTo>
                    <a:pt x="6" y="27"/>
                  </a:lnTo>
                  <a:lnTo>
                    <a:pt x="215" y="148"/>
                  </a:lnTo>
                  <a:lnTo>
                    <a:pt x="221" y="139"/>
                  </a:lnTo>
                  <a:lnTo>
                    <a:pt x="215" y="130"/>
                  </a:lnTo>
                  <a:lnTo>
                    <a:pt x="6" y="253"/>
                  </a:lnTo>
                  <a:close/>
                  <a:moveTo>
                    <a:pt x="226" y="148"/>
                  </a:moveTo>
                  <a:lnTo>
                    <a:pt x="242" y="139"/>
                  </a:lnTo>
                  <a:lnTo>
                    <a:pt x="226" y="130"/>
                  </a:lnTo>
                  <a:lnTo>
                    <a:pt x="16" y="9"/>
                  </a:lnTo>
                  <a:lnTo>
                    <a:pt x="0" y="0"/>
                  </a:lnTo>
                  <a:lnTo>
                    <a:pt x="0" y="18"/>
                  </a:lnTo>
                  <a:lnTo>
                    <a:pt x="0" y="262"/>
                  </a:lnTo>
                  <a:lnTo>
                    <a:pt x="0" y="280"/>
                  </a:lnTo>
                  <a:lnTo>
                    <a:pt x="16" y="271"/>
                  </a:lnTo>
                  <a:lnTo>
                    <a:pt x="226" y="148"/>
                  </a:lnTo>
                  <a:close/>
                </a:path>
              </a:pathLst>
            </a:custGeom>
            <a:solidFill>
              <a:srgbClr val="000000">
                <a:alpha val="100000"/>
              </a:srgbClr>
            </a:solidFill>
            <a:ln w="9525">
              <a:noFill/>
            </a:ln>
          </p:spPr>
          <p:txBody>
            <a:bodyPr/>
            <a:p>
              <a:endParaRPr lang="zh-CN" altLang="en-US"/>
            </a:p>
          </p:txBody>
        </p:sp>
      </p:grpSp>
      <p:sp>
        <p:nvSpPr>
          <p:cNvPr id="11306" name="Line 96"/>
          <p:cNvSpPr/>
          <p:nvPr/>
        </p:nvSpPr>
        <p:spPr>
          <a:xfrm flipV="1">
            <a:off x="6124575" y="4957763"/>
            <a:ext cx="4763" cy="692150"/>
          </a:xfrm>
          <a:prstGeom prst="line">
            <a:avLst/>
          </a:prstGeom>
          <a:ln w="7938" cap="flat" cmpd="sng">
            <a:solidFill>
              <a:srgbClr val="000000"/>
            </a:solidFill>
            <a:prstDash val="solid"/>
            <a:headEnd type="none" w="med" len="med"/>
            <a:tailEnd type="none" w="med" len="med"/>
          </a:ln>
        </p:spPr>
      </p:sp>
      <p:sp>
        <p:nvSpPr>
          <p:cNvPr id="11307" name="Oval 97"/>
          <p:cNvSpPr/>
          <p:nvPr/>
        </p:nvSpPr>
        <p:spPr>
          <a:xfrm>
            <a:off x="6070600" y="5272088"/>
            <a:ext cx="101600" cy="77787"/>
          </a:xfrm>
          <a:prstGeom prst="ellipse">
            <a:avLst/>
          </a:prstGeom>
          <a:solidFill>
            <a:srgbClr val="000000"/>
          </a:solidFill>
          <a:ln w="7938" cap="flat" cmpd="sng">
            <a:solidFill>
              <a:srgbClr val="000000"/>
            </a:solidFill>
            <a:prstDash val="solid"/>
            <a:headEnd type="none" w="med" len="med"/>
            <a:tailEnd type="none" w="med" len="med"/>
          </a:ln>
        </p:spPr>
        <p:txBody>
          <a:bodyPr/>
          <a:p>
            <a:endParaRPr lang="zh-CN" altLang="en-US" dirty="0">
              <a:solidFill>
                <a:srgbClr val="000000"/>
              </a:solidFill>
              <a:latin typeface="新宋体" panose="02010609030101010101" charset="-122"/>
              <a:ea typeface="新宋体" panose="02010609030101010101" charset="-122"/>
            </a:endParaRPr>
          </a:p>
        </p:txBody>
      </p:sp>
      <p:grpSp>
        <p:nvGrpSpPr>
          <p:cNvPr id="11308" name="Group 98"/>
          <p:cNvGrpSpPr/>
          <p:nvPr/>
        </p:nvGrpSpPr>
        <p:grpSpPr>
          <a:xfrm>
            <a:off x="5372100" y="4756150"/>
            <a:ext cx="471488" cy="415925"/>
            <a:chOff x="2353" y="3100"/>
            <a:chExt cx="121" cy="140"/>
          </a:xfrm>
        </p:grpSpPr>
        <p:sp>
          <p:nvSpPr>
            <p:cNvPr id="11359" name="Freeform 99"/>
            <p:cNvSpPr/>
            <p:nvPr/>
          </p:nvSpPr>
          <p:spPr>
            <a:xfrm>
              <a:off x="2364" y="3109"/>
              <a:ext cx="105" cy="122"/>
            </a:xfrm>
            <a:custGeom>
              <a:avLst/>
              <a:gdLst>
                <a:gd name="txL" fmla="*/ 0 w 210"/>
                <a:gd name="txT" fmla="*/ 0 h 245"/>
                <a:gd name="txR" fmla="*/ 210 w 210"/>
                <a:gd name="txB" fmla="*/ 245 h 245"/>
              </a:gdLst>
              <a:ahLst/>
              <a:cxnLst>
                <a:cxn ang="0">
                  <a:pos x="0" y="61"/>
                </a:cxn>
                <a:cxn ang="0">
                  <a:pos x="105" y="0"/>
                </a:cxn>
                <a:cxn ang="0">
                  <a:pos x="105" y="122"/>
                </a:cxn>
                <a:cxn ang="0">
                  <a:pos x="0" y="61"/>
                </a:cxn>
              </a:cxnLst>
              <a:rect l="txL" t="txT" r="txR" b="txB"/>
              <a:pathLst>
                <a:path w="210" h="245">
                  <a:moveTo>
                    <a:pt x="0" y="122"/>
                  </a:moveTo>
                  <a:lnTo>
                    <a:pt x="210" y="0"/>
                  </a:lnTo>
                  <a:lnTo>
                    <a:pt x="210" y="245"/>
                  </a:lnTo>
                  <a:lnTo>
                    <a:pt x="0" y="122"/>
                  </a:lnTo>
                  <a:close/>
                </a:path>
              </a:pathLst>
            </a:custGeom>
            <a:solidFill>
              <a:srgbClr val="FFFFFF">
                <a:alpha val="100000"/>
              </a:srgbClr>
            </a:solidFill>
            <a:ln w="9525">
              <a:noFill/>
            </a:ln>
          </p:spPr>
          <p:txBody>
            <a:bodyPr/>
            <a:p>
              <a:endParaRPr lang="zh-CN" altLang="en-US"/>
            </a:p>
          </p:txBody>
        </p:sp>
        <p:sp>
          <p:nvSpPr>
            <p:cNvPr id="11360" name="Freeform 100"/>
            <p:cNvSpPr>
              <a:spLocks noEditPoints="1"/>
            </p:cNvSpPr>
            <p:nvPr/>
          </p:nvSpPr>
          <p:spPr>
            <a:xfrm>
              <a:off x="2353" y="3100"/>
              <a:ext cx="121" cy="140"/>
            </a:xfrm>
            <a:custGeom>
              <a:avLst/>
              <a:gdLst>
                <a:gd name="txL" fmla="*/ 0 w 242"/>
                <a:gd name="txT" fmla="*/ 0 h 281"/>
                <a:gd name="txR" fmla="*/ 242 w 242"/>
                <a:gd name="txB" fmla="*/ 281 h 281"/>
              </a:gdLst>
              <a:ahLst/>
              <a:cxnLst>
                <a:cxn ang="0">
                  <a:pos x="118" y="13"/>
                </a:cxn>
                <a:cxn ang="0">
                  <a:pos x="116" y="9"/>
                </a:cxn>
                <a:cxn ang="0">
                  <a:pos x="110" y="9"/>
                </a:cxn>
                <a:cxn ang="0">
                  <a:pos x="110" y="131"/>
                </a:cxn>
                <a:cxn ang="0">
                  <a:pos x="116" y="131"/>
                </a:cxn>
                <a:cxn ang="0">
                  <a:pos x="118" y="127"/>
                </a:cxn>
                <a:cxn ang="0">
                  <a:pos x="13" y="65"/>
                </a:cxn>
                <a:cxn ang="0">
                  <a:pos x="11" y="70"/>
                </a:cxn>
                <a:cxn ang="0">
                  <a:pos x="13" y="74"/>
                </a:cxn>
                <a:cxn ang="0">
                  <a:pos x="118" y="13"/>
                </a:cxn>
                <a:cxn ang="0">
                  <a:pos x="8" y="65"/>
                </a:cxn>
                <a:cxn ang="0">
                  <a:pos x="0" y="70"/>
                </a:cxn>
                <a:cxn ang="0">
                  <a:pos x="8" y="74"/>
                </a:cxn>
                <a:cxn ang="0">
                  <a:pos x="113" y="136"/>
                </a:cxn>
                <a:cxn ang="0">
                  <a:pos x="121" y="140"/>
                </a:cxn>
                <a:cxn ang="0">
                  <a:pos x="121" y="131"/>
                </a:cxn>
                <a:cxn ang="0">
                  <a:pos x="121" y="9"/>
                </a:cxn>
                <a:cxn ang="0">
                  <a:pos x="121" y="0"/>
                </a:cxn>
                <a:cxn ang="0">
                  <a:pos x="113" y="4"/>
                </a:cxn>
                <a:cxn ang="0">
                  <a:pos x="8" y="65"/>
                </a:cxn>
              </a:cxnLst>
              <a:rect l="txL" t="txT" r="txR" b="txB"/>
              <a:pathLst>
                <a:path w="242" h="281">
                  <a:moveTo>
                    <a:pt x="236" y="27"/>
                  </a:moveTo>
                  <a:lnTo>
                    <a:pt x="231" y="18"/>
                  </a:lnTo>
                  <a:lnTo>
                    <a:pt x="220" y="18"/>
                  </a:lnTo>
                  <a:lnTo>
                    <a:pt x="220" y="263"/>
                  </a:lnTo>
                  <a:lnTo>
                    <a:pt x="231" y="263"/>
                  </a:lnTo>
                  <a:lnTo>
                    <a:pt x="236" y="254"/>
                  </a:lnTo>
                  <a:lnTo>
                    <a:pt x="26" y="131"/>
                  </a:lnTo>
                  <a:lnTo>
                    <a:pt x="21" y="140"/>
                  </a:lnTo>
                  <a:lnTo>
                    <a:pt x="26" y="148"/>
                  </a:lnTo>
                  <a:lnTo>
                    <a:pt x="236" y="27"/>
                  </a:lnTo>
                  <a:close/>
                  <a:moveTo>
                    <a:pt x="16" y="131"/>
                  </a:moveTo>
                  <a:lnTo>
                    <a:pt x="0" y="140"/>
                  </a:lnTo>
                  <a:lnTo>
                    <a:pt x="16" y="148"/>
                  </a:lnTo>
                  <a:lnTo>
                    <a:pt x="226" y="272"/>
                  </a:lnTo>
                  <a:lnTo>
                    <a:pt x="242" y="281"/>
                  </a:lnTo>
                  <a:lnTo>
                    <a:pt x="242" y="263"/>
                  </a:lnTo>
                  <a:lnTo>
                    <a:pt x="242" y="18"/>
                  </a:lnTo>
                  <a:lnTo>
                    <a:pt x="242" y="0"/>
                  </a:lnTo>
                  <a:lnTo>
                    <a:pt x="226" y="9"/>
                  </a:lnTo>
                  <a:lnTo>
                    <a:pt x="16" y="131"/>
                  </a:lnTo>
                  <a:close/>
                </a:path>
              </a:pathLst>
            </a:custGeom>
            <a:solidFill>
              <a:srgbClr val="000000">
                <a:alpha val="100000"/>
              </a:srgbClr>
            </a:solidFill>
            <a:ln w="9525">
              <a:noFill/>
            </a:ln>
          </p:spPr>
          <p:txBody>
            <a:bodyPr/>
            <a:p>
              <a:endParaRPr lang="zh-CN" altLang="en-US"/>
            </a:p>
          </p:txBody>
        </p:sp>
      </p:grpSp>
      <p:sp>
        <p:nvSpPr>
          <p:cNvPr id="11309" name="Oval 101"/>
          <p:cNvSpPr/>
          <p:nvPr/>
        </p:nvSpPr>
        <p:spPr>
          <a:xfrm>
            <a:off x="6873875" y="5275263"/>
            <a:ext cx="101600" cy="77787"/>
          </a:xfrm>
          <a:prstGeom prst="ellipse">
            <a:avLst/>
          </a:prstGeom>
          <a:solidFill>
            <a:srgbClr val="000000"/>
          </a:solidFill>
          <a:ln w="7938" cap="flat" cmpd="sng">
            <a:solidFill>
              <a:srgbClr val="000000"/>
            </a:solidFill>
            <a:prstDash val="solid"/>
            <a:headEnd type="none" w="med" len="med"/>
            <a:tailEnd type="none" w="med" len="med"/>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310" name="Rectangle 102"/>
          <p:cNvSpPr/>
          <p:nvPr/>
        </p:nvSpPr>
        <p:spPr>
          <a:xfrm>
            <a:off x="8199438" y="4606925"/>
            <a:ext cx="388937" cy="30163"/>
          </a:xfrm>
          <a:prstGeom prst="rect">
            <a:avLst/>
          </a:prstGeom>
          <a:solidFill>
            <a:srgbClr val="000000"/>
          </a:solid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311" name="Rectangle 103"/>
          <p:cNvSpPr/>
          <p:nvPr/>
        </p:nvSpPr>
        <p:spPr>
          <a:xfrm>
            <a:off x="8199438" y="4511675"/>
            <a:ext cx="388937" cy="33338"/>
          </a:xfrm>
          <a:prstGeom prst="rect">
            <a:avLst/>
          </a:prstGeom>
          <a:solidFill>
            <a:srgbClr val="000000"/>
          </a:solid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312" name="Rectangle 104"/>
          <p:cNvSpPr/>
          <p:nvPr/>
        </p:nvSpPr>
        <p:spPr>
          <a:xfrm>
            <a:off x="7002463" y="5397500"/>
            <a:ext cx="401637" cy="927100"/>
          </a:xfrm>
          <a:prstGeom prst="rect">
            <a:avLst/>
          </a:prstGeom>
          <a:solidFill>
            <a:srgbClr val="FFFFFF"/>
          </a:solid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313" name="Line 105"/>
          <p:cNvSpPr/>
          <p:nvPr/>
        </p:nvSpPr>
        <p:spPr>
          <a:xfrm>
            <a:off x="3968750" y="5292725"/>
            <a:ext cx="1665288" cy="3175"/>
          </a:xfrm>
          <a:prstGeom prst="line">
            <a:avLst/>
          </a:prstGeom>
          <a:ln w="7938" cap="flat" cmpd="sng">
            <a:solidFill>
              <a:srgbClr val="000000"/>
            </a:solidFill>
            <a:prstDash val="solid"/>
            <a:headEnd type="none" w="med" len="med"/>
            <a:tailEnd type="none" w="med" len="med"/>
          </a:ln>
        </p:spPr>
      </p:sp>
      <p:grpSp>
        <p:nvGrpSpPr>
          <p:cNvPr id="11314" name="Group 106"/>
          <p:cNvGrpSpPr/>
          <p:nvPr/>
        </p:nvGrpSpPr>
        <p:grpSpPr>
          <a:xfrm>
            <a:off x="5403850" y="5445125"/>
            <a:ext cx="471488" cy="415925"/>
            <a:chOff x="2361" y="3332"/>
            <a:chExt cx="121" cy="140"/>
          </a:xfrm>
        </p:grpSpPr>
        <p:sp>
          <p:nvSpPr>
            <p:cNvPr id="11357" name="Freeform 107"/>
            <p:cNvSpPr/>
            <p:nvPr/>
          </p:nvSpPr>
          <p:spPr>
            <a:xfrm>
              <a:off x="2367" y="3341"/>
              <a:ext cx="105" cy="122"/>
            </a:xfrm>
            <a:custGeom>
              <a:avLst/>
              <a:gdLst>
                <a:gd name="txL" fmla="*/ 0 w 210"/>
                <a:gd name="txT" fmla="*/ 0 h 245"/>
                <a:gd name="txR" fmla="*/ 210 w 210"/>
                <a:gd name="txB" fmla="*/ 245 h 245"/>
              </a:gdLst>
              <a:ahLst/>
              <a:cxnLst>
                <a:cxn ang="0">
                  <a:pos x="105" y="61"/>
                </a:cxn>
                <a:cxn ang="0">
                  <a:pos x="0" y="0"/>
                </a:cxn>
                <a:cxn ang="0">
                  <a:pos x="0" y="122"/>
                </a:cxn>
                <a:cxn ang="0">
                  <a:pos x="105" y="61"/>
                </a:cxn>
              </a:cxnLst>
              <a:rect l="txL" t="txT" r="txR" b="txB"/>
              <a:pathLst>
                <a:path w="210" h="245">
                  <a:moveTo>
                    <a:pt x="210" y="122"/>
                  </a:moveTo>
                  <a:lnTo>
                    <a:pt x="0" y="0"/>
                  </a:lnTo>
                  <a:lnTo>
                    <a:pt x="0" y="245"/>
                  </a:lnTo>
                  <a:lnTo>
                    <a:pt x="210" y="122"/>
                  </a:lnTo>
                  <a:close/>
                </a:path>
              </a:pathLst>
            </a:custGeom>
            <a:solidFill>
              <a:srgbClr val="FFFFFF">
                <a:alpha val="100000"/>
              </a:srgbClr>
            </a:solidFill>
            <a:ln w="9525">
              <a:noFill/>
            </a:ln>
          </p:spPr>
          <p:txBody>
            <a:bodyPr/>
            <a:p>
              <a:endParaRPr lang="zh-CN" altLang="en-US"/>
            </a:p>
          </p:txBody>
        </p:sp>
        <p:sp>
          <p:nvSpPr>
            <p:cNvPr id="11358" name="Freeform 108"/>
            <p:cNvSpPr>
              <a:spLocks noEditPoints="1"/>
            </p:cNvSpPr>
            <p:nvPr/>
          </p:nvSpPr>
          <p:spPr>
            <a:xfrm>
              <a:off x="2361" y="3332"/>
              <a:ext cx="121" cy="140"/>
            </a:xfrm>
            <a:custGeom>
              <a:avLst/>
              <a:gdLst>
                <a:gd name="txL" fmla="*/ 0 w 241"/>
                <a:gd name="txT" fmla="*/ 0 h 281"/>
                <a:gd name="txR" fmla="*/ 241 w 241"/>
                <a:gd name="txB" fmla="*/ 281 h 281"/>
              </a:gdLst>
              <a:ahLst/>
              <a:cxnLst>
                <a:cxn ang="0">
                  <a:pos x="8" y="4"/>
                </a:cxn>
                <a:cxn ang="0">
                  <a:pos x="0" y="0"/>
                </a:cxn>
                <a:cxn ang="0">
                  <a:pos x="0" y="9"/>
                </a:cxn>
                <a:cxn ang="0">
                  <a:pos x="0" y="131"/>
                </a:cxn>
                <a:cxn ang="0">
                  <a:pos x="0" y="140"/>
                </a:cxn>
                <a:cxn ang="0">
                  <a:pos x="8" y="136"/>
                </a:cxn>
                <a:cxn ang="0">
                  <a:pos x="113" y="74"/>
                </a:cxn>
                <a:cxn ang="0">
                  <a:pos x="121" y="70"/>
                </a:cxn>
                <a:cxn ang="0">
                  <a:pos x="113" y="65"/>
                </a:cxn>
                <a:cxn ang="0">
                  <a:pos x="8" y="4"/>
                </a:cxn>
                <a:cxn ang="0">
                  <a:pos x="108" y="74"/>
                </a:cxn>
                <a:cxn ang="0">
                  <a:pos x="110" y="70"/>
                </a:cxn>
                <a:cxn ang="0">
                  <a:pos x="108" y="65"/>
                </a:cxn>
                <a:cxn ang="0">
                  <a:pos x="3" y="127"/>
                </a:cxn>
                <a:cxn ang="0">
                  <a:pos x="5" y="131"/>
                </a:cxn>
                <a:cxn ang="0">
                  <a:pos x="11" y="131"/>
                </a:cxn>
                <a:cxn ang="0">
                  <a:pos x="11" y="9"/>
                </a:cxn>
                <a:cxn ang="0">
                  <a:pos x="5" y="9"/>
                </a:cxn>
                <a:cxn ang="0">
                  <a:pos x="3" y="13"/>
                </a:cxn>
                <a:cxn ang="0">
                  <a:pos x="108" y="74"/>
                </a:cxn>
              </a:cxnLst>
              <a:rect l="txL" t="txT" r="txR" b="txB"/>
              <a:pathLst>
                <a:path w="241" h="281">
                  <a:moveTo>
                    <a:pt x="16" y="9"/>
                  </a:moveTo>
                  <a:lnTo>
                    <a:pt x="0" y="0"/>
                  </a:lnTo>
                  <a:lnTo>
                    <a:pt x="0" y="18"/>
                  </a:lnTo>
                  <a:lnTo>
                    <a:pt x="0" y="263"/>
                  </a:lnTo>
                  <a:lnTo>
                    <a:pt x="0" y="281"/>
                  </a:lnTo>
                  <a:lnTo>
                    <a:pt x="16" y="272"/>
                  </a:lnTo>
                  <a:lnTo>
                    <a:pt x="226" y="149"/>
                  </a:lnTo>
                  <a:lnTo>
                    <a:pt x="241" y="140"/>
                  </a:lnTo>
                  <a:lnTo>
                    <a:pt x="226" y="131"/>
                  </a:lnTo>
                  <a:lnTo>
                    <a:pt x="16" y="9"/>
                  </a:lnTo>
                  <a:close/>
                  <a:moveTo>
                    <a:pt x="215" y="149"/>
                  </a:moveTo>
                  <a:lnTo>
                    <a:pt x="220" y="140"/>
                  </a:lnTo>
                  <a:lnTo>
                    <a:pt x="215" y="131"/>
                  </a:lnTo>
                  <a:lnTo>
                    <a:pt x="5" y="254"/>
                  </a:lnTo>
                  <a:lnTo>
                    <a:pt x="10" y="263"/>
                  </a:lnTo>
                  <a:lnTo>
                    <a:pt x="21" y="263"/>
                  </a:lnTo>
                  <a:lnTo>
                    <a:pt x="21" y="18"/>
                  </a:lnTo>
                  <a:lnTo>
                    <a:pt x="10" y="18"/>
                  </a:lnTo>
                  <a:lnTo>
                    <a:pt x="5" y="27"/>
                  </a:lnTo>
                  <a:lnTo>
                    <a:pt x="215" y="149"/>
                  </a:lnTo>
                  <a:close/>
                </a:path>
              </a:pathLst>
            </a:custGeom>
            <a:solidFill>
              <a:srgbClr val="000000">
                <a:alpha val="100000"/>
              </a:srgbClr>
            </a:solidFill>
            <a:ln w="9525">
              <a:noFill/>
            </a:ln>
          </p:spPr>
          <p:txBody>
            <a:bodyPr/>
            <a:p>
              <a:endParaRPr lang="zh-CN" altLang="en-US"/>
            </a:p>
          </p:txBody>
        </p:sp>
      </p:grpSp>
      <p:sp>
        <p:nvSpPr>
          <p:cNvPr id="11315" name="Oval 109"/>
          <p:cNvSpPr/>
          <p:nvPr/>
        </p:nvSpPr>
        <p:spPr>
          <a:xfrm>
            <a:off x="5559425" y="5451475"/>
            <a:ext cx="141288" cy="106363"/>
          </a:xfrm>
          <a:prstGeom prst="ellipse">
            <a:avLst/>
          </a:prstGeom>
          <a:solidFill>
            <a:srgbClr val="FFFFFF"/>
          </a:solidFill>
          <a:ln w="11113" cap="flat" cmpd="sng">
            <a:solidFill>
              <a:srgbClr val="000000"/>
            </a:solidFill>
            <a:prstDash val="solid"/>
            <a:headEnd type="none" w="med" len="med"/>
            <a:tailEnd type="none" w="med" len="med"/>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316" name="Rectangle 110"/>
          <p:cNvSpPr/>
          <p:nvPr/>
        </p:nvSpPr>
        <p:spPr>
          <a:xfrm>
            <a:off x="4927600" y="4224338"/>
            <a:ext cx="1485900" cy="552450"/>
          </a:xfrm>
          <a:prstGeom prst="rect">
            <a:avLst/>
          </a:prstGeom>
          <a:solidFill>
            <a:srgbClr val="FFFFFF"/>
          </a:solid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317" name="Line 111"/>
          <p:cNvSpPr/>
          <p:nvPr/>
        </p:nvSpPr>
        <p:spPr>
          <a:xfrm>
            <a:off x="6113463" y="5311775"/>
            <a:ext cx="811212" cy="1588"/>
          </a:xfrm>
          <a:prstGeom prst="line">
            <a:avLst/>
          </a:prstGeom>
          <a:ln w="7938" cap="flat" cmpd="sng">
            <a:solidFill>
              <a:srgbClr val="000000"/>
            </a:solidFill>
            <a:prstDash val="solid"/>
            <a:headEnd type="none" w="med" len="med"/>
            <a:tailEnd type="none" w="med" len="med"/>
          </a:ln>
        </p:spPr>
      </p:sp>
      <p:sp>
        <p:nvSpPr>
          <p:cNvPr id="11318" name="Oval 112"/>
          <p:cNvSpPr/>
          <p:nvPr/>
        </p:nvSpPr>
        <p:spPr>
          <a:xfrm>
            <a:off x="5575300" y="5257800"/>
            <a:ext cx="101600" cy="77788"/>
          </a:xfrm>
          <a:prstGeom prst="ellipse">
            <a:avLst/>
          </a:prstGeom>
          <a:solidFill>
            <a:srgbClr val="000000"/>
          </a:solidFill>
          <a:ln w="7938" cap="flat" cmpd="sng">
            <a:solidFill>
              <a:srgbClr val="000000"/>
            </a:solidFill>
            <a:prstDash val="solid"/>
            <a:headEnd type="none" w="med" len="med"/>
            <a:tailEnd type="none" w="med" len="med"/>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319" name="Rectangle 113"/>
          <p:cNvSpPr/>
          <p:nvPr/>
        </p:nvSpPr>
        <p:spPr>
          <a:xfrm>
            <a:off x="3063875" y="5100638"/>
            <a:ext cx="1162050" cy="373062"/>
          </a:xfrm>
          <a:prstGeom prst="rect">
            <a:avLst/>
          </a:prstGeom>
          <a:solidFill>
            <a:srgbClr val="FFFFFF"/>
          </a:solid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320" name="Rectangle 114"/>
          <p:cNvSpPr/>
          <p:nvPr/>
        </p:nvSpPr>
        <p:spPr>
          <a:xfrm>
            <a:off x="2916238" y="3375025"/>
            <a:ext cx="1309687" cy="320675"/>
          </a:xfrm>
          <a:prstGeom prst="rect">
            <a:avLst/>
          </a:prstGeom>
          <a:solidFill>
            <a:srgbClr val="FFFFFF"/>
          </a:solid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321" name="Rectangle 115"/>
          <p:cNvSpPr/>
          <p:nvPr/>
        </p:nvSpPr>
        <p:spPr>
          <a:xfrm>
            <a:off x="3044825" y="2584450"/>
            <a:ext cx="1165225" cy="303213"/>
          </a:xfrm>
          <a:prstGeom prst="rect">
            <a:avLst/>
          </a:prstGeom>
          <a:solidFill>
            <a:srgbClr val="FFFFFF"/>
          </a:solid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322" name="Rectangle 116"/>
          <p:cNvSpPr/>
          <p:nvPr/>
        </p:nvSpPr>
        <p:spPr>
          <a:xfrm>
            <a:off x="4927600" y="3228975"/>
            <a:ext cx="1489075" cy="320675"/>
          </a:xfrm>
          <a:prstGeom prst="rect">
            <a:avLst/>
          </a:prstGeom>
          <a:noFill/>
          <a:ln w="9525">
            <a:noFill/>
          </a:ln>
        </p:spPr>
        <p:txBody>
          <a:bodyPr/>
          <a:p>
            <a:pPr>
              <a:buNone/>
            </a:pPr>
            <a:endParaRPr lang="en-GB" altLang="zh-CN" dirty="0">
              <a:solidFill>
                <a:srgbClr val="000000"/>
              </a:solidFill>
              <a:latin typeface="新宋体" panose="02010609030101010101" charset="-122"/>
              <a:ea typeface="新宋体" panose="02010609030101010101" charset="-122"/>
            </a:endParaRPr>
          </a:p>
        </p:txBody>
      </p:sp>
      <p:sp>
        <p:nvSpPr>
          <p:cNvPr id="11323" name="Rectangle 117"/>
          <p:cNvSpPr/>
          <p:nvPr/>
        </p:nvSpPr>
        <p:spPr>
          <a:xfrm>
            <a:off x="6311900" y="3249613"/>
            <a:ext cx="128588" cy="307975"/>
          </a:xfrm>
          <a:prstGeom prst="rect">
            <a:avLst/>
          </a:prstGeom>
          <a:noFill/>
          <a:ln w="9525">
            <a:noFill/>
          </a:ln>
        </p:spPr>
        <p:txBody>
          <a:bodyPr wrap="none" lIns="0" tIns="0" rIns="0" bIns="0">
            <a:spAutoFit/>
          </a:bodyPr>
          <a:p>
            <a:pPr>
              <a:buNone/>
            </a:pPr>
            <a:r>
              <a:rPr lang="en-US" altLang="zh-CN" sz="2000" dirty="0">
                <a:solidFill>
                  <a:srgbClr val="000000"/>
                </a:solidFill>
                <a:latin typeface="新宋体" panose="02010609030101010101" charset="-122"/>
                <a:ea typeface="新宋体" panose="02010609030101010101" charset="-122"/>
              </a:rPr>
              <a:t> </a:t>
            </a:r>
            <a:endParaRPr lang="en-US" altLang="zh-CN" sz="2000" dirty="0">
              <a:solidFill>
                <a:srgbClr val="000000"/>
              </a:solidFill>
              <a:latin typeface="新宋体" panose="02010609030101010101" charset="-122"/>
              <a:ea typeface="新宋体" panose="02010609030101010101" charset="-122"/>
            </a:endParaRPr>
          </a:p>
        </p:txBody>
      </p:sp>
      <p:sp>
        <p:nvSpPr>
          <p:cNvPr id="11324" name="Rectangle 118"/>
          <p:cNvSpPr/>
          <p:nvPr/>
        </p:nvSpPr>
        <p:spPr>
          <a:xfrm>
            <a:off x="4889500" y="5861050"/>
            <a:ext cx="1484313" cy="320675"/>
          </a:xfrm>
          <a:prstGeom prst="rect">
            <a:avLst/>
          </a:prstGeom>
          <a:noFill/>
          <a:ln w="9525">
            <a:noFill/>
          </a:ln>
        </p:spPr>
        <p:txBody>
          <a:bodyPr/>
          <a:p>
            <a:endParaRPr lang="zh-CN" altLang="en-US" dirty="0">
              <a:solidFill>
                <a:srgbClr val="000000"/>
              </a:solidFill>
              <a:latin typeface="新宋体" panose="02010609030101010101" charset="-122"/>
              <a:ea typeface="新宋体" panose="02010609030101010101" charset="-122"/>
            </a:endParaRPr>
          </a:p>
        </p:txBody>
      </p:sp>
      <p:sp>
        <p:nvSpPr>
          <p:cNvPr id="11325" name="Rectangle 119"/>
          <p:cNvSpPr/>
          <p:nvPr/>
        </p:nvSpPr>
        <p:spPr>
          <a:xfrm>
            <a:off x="6273800" y="5878513"/>
            <a:ext cx="128588" cy="307975"/>
          </a:xfrm>
          <a:prstGeom prst="rect">
            <a:avLst/>
          </a:prstGeom>
          <a:noFill/>
          <a:ln w="9525">
            <a:noFill/>
          </a:ln>
        </p:spPr>
        <p:txBody>
          <a:bodyPr wrap="none" lIns="0" tIns="0" rIns="0" bIns="0">
            <a:spAutoFit/>
          </a:bodyPr>
          <a:p>
            <a:pPr>
              <a:buNone/>
            </a:pPr>
            <a:r>
              <a:rPr lang="en-US" altLang="zh-CN" sz="2000" dirty="0">
                <a:solidFill>
                  <a:srgbClr val="000000"/>
                </a:solidFill>
                <a:latin typeface="新宋体" panose="02010609030101010101" charset="-122"/>
                <a:ea typeface="新宋体" panose="02010609030101010101" charset="-122"/>
              </a:rPr>
              <a:t> </a:t>
            </a:r>
            <a:endParaRPr lang="en-US" altLang="zh-CN" sz="2000" dirty="0">
              <a:solidFill>
                <a:srgbClr val="000000"/>
              </a:solidFill>
              <a:latin typeface="新宋体" panose="02010609030101010101" charset="-122"/>
              <a:ea typeface="新宋体" panose="02010609030101010101" charset="-122"/>
            </a:endParaRPr>
          </a:p>
        </p:txBody>
      </p:sp>
      <p:sp>
        <p:nvSpPr>
          <p:cNvPr id="11326" name="Rectangle 120"/>
          <p:cNvSpPr/>
          <p:nvPr/>
        </p:nvSpPr>
        <p:spPr>
          <a:xfrm>
            <a:off x="3508375" y="6519863"/>
            <a:ext cx="4886325" cy="320675"/>
          </a:xfrm>
          <a:prstGeom prst="rect">
            <a:avLst/>
          </a:prstGeom>
          <a:noFill/>
          <a:ln w="9525">
            <a:noFill/>
          </a:ln>
        </p:spPr>
        <p:txBody>
          <a:bodyPr/>
          <a:p>
            <a:pPr>
              <a:buNone/>
            </a:pPr>
            <a:endParaRPr lang="en-US" altLang="zh-CN" dirty="0">
              <a:solidFill>
                <a:srgbClr val="000000"/>
              </a:solidFill>
              <a:latin typeface="新宋体" panose="02010609030101010101" charset="-122"/>
              <a:ea typeface="新宋体" panose="02010609030101010101" charset="-122"/>
            </a:endParaRPr>
          </a:p>
          <a:p>
            <a:pPr>
              <a:buNone/>
            </a:pPr>
            <a:endParaRPr lang="en-US" altLang="zh-CN" dirty="0">
              <a:solidFill>
                <a:srgbClr val="000000"/>
              </a:solidFill>
              <a:latin typeface="新宋体" panose="02010609030101010101" charset="-122"/>
              <a:ea typeface="新宋体" panose="02010609030101010101" charset="-122"/>
            </a:endParaRPr>
          </a:p>
        </p:txBody>
      </p:sp>
      <p:sp>
        <p:nvSpPr>
          <p:cNvPr id="11327" name="Rectangle 121"/>
          <p:cNvSpPr/>
          <p:nvPr/>
        </p:nvSpPr>
        <p:spPr>
          <a:xfrm>
            <a:off x="4627563" y="6537325"/>
            <a:ext cx="128587" cy="307975"/>
          </a:xfrm>
          <a:prstGeom prst="rect">
            <a:avLst/>
          </a:prstGeom>
          <a:noFill/>
          <a:ln w="9525">
            <a:noFill/>
          </a:ln>
        </p:spPr>
        <p:txBody>
          <a:bodyPr wrap="none" lIns="0" tIns="0" rIns="0" bIns="0">
            <a:spAutoFit/>
          </a:bodyPr>
          <a:p>
            <a:pPr>
              <a:buNone/>
            </a:pPr>
            <a:r>
              <a:rPr lang="en-US" altLang="zh-CN" sz="2000" dirty="0">
                <a:solidFill>
                  <a:srgbClr val="000000"/>
                </a:solidFill>
                <a:latin typeface="新宋体" panose="02010609030101010101" charset="-122"/>
                <a:ea typeface="新宋体" panose="02010609030101010101" charset="-122"/>
              </a:rPr>
              <a:t> </a:t>
            </a:r>
            <a:endParaRPr lang="en-US" altLang="zh-CN" sz="2000" dirty="0">
              <a:solidFill>
                <a:srgbClr val="000000"/>
              </a:solidFill>
              <a:latin typeface="新宋体" panose="02010609030101010101" charset="-122"/>
              <a:ea typeface="新宋体" panose="02010609030101010101" charset="-122"/>
            </a:endParaRPr>
          </a:p>
        </p:txBody>
      </p:sp>
      <p:sp>
        <p:nvSpPr>
          <p:cNvPr id="11328" name="Rectangle 122"/>
          <p:cNvSpPr/>
          <p:nvPr/>
        </p:nvSpPr>
        <p:spPr>
          <a:xfrm>
            <a:off x="8108950" y="6537325"/>
            <a:ext cx="128588" cy="307975"/>
          </a:xfrm>
          <a:prstGeom prst="rect">
            <a:avLst/>
          </a:prstGeom>
          <a:noFill/>
          <a:ln w="9525">
            <a:noFill/>
          </a:ln>
        </p:spPr>
        <p:txBody>
          <a:bodyPr wrap="none" lIns="0" tIns="0" rIns="0" bIns="0">
            <a:spAutoFit/>
          </a:bodyPr>
          <a:p>
            <a:pPr>
              <a:buNone/>
            </a:pPr>
            <a:r>
              <a:rPr lang="en-US" altLang="zh-CN" sz="2000" dirty="0">
                <a:solidFill>
                  <a:srgbClr val="000000"/>
                </a:solidFill>
                <a:latin typeface="新宋体" panose="02010609030101010101" charset="-122"/>
                <a:ea typeface="新宋体" panose="02010609030101010101" charset="-122"/>
              </a:rPr>
              <a:t> </a:t>
            </a:r>
            <a:endParaRPr lang="en-US" altLang="zh-CN" sz="2000" dirty="0">
              <a:solidFill>
                <a:srgbClr val="000000"/>
              </a:solidFill>
              <a:latin typeface="新宋体" panose="02010609030101010101" charset="-122"/>
              <a:ea typeface="新宋体" panose="02010609030101010101" charset="-122"/>
            </a:endParaRPr>
          </a:p>
        </p:txBody>
      </p:sp>
      <p:sp>
        <p:nvSpPr>
          <p:cNvPr id="11329" name="AutoShape 123"/>
          <p:cNvSpPr/>
          <p:nvPr/>
        </p:nvSpPr>
        <p:spPr>
          <a:xfrm>
            <a:off x="971550" y="3332163"/>
            <a:ext cx="0" cy="331787"/>
          </a:xfrm>
          <a:prstGeom prst="wedgeRoundRectCallout">
            <a:avLst>
              <a:gd name="adj1" fmla="val -50000"/>
              <a:gd name="adj2" fmla="val 84361"/>
              <a:gd name="adj3" fmla="val 16667"/>
            </a:avLst>
          </a:prstGeom>
          <a:solidFill>
            <a:srgbClr val="70B8D2"/>
          </a:solidFill>
          <a:ln w="9525">
            <a:noFill/>
          </a:ln>
        </p:spPr>
        <p:txBody>
          <a:bodyPr wrap="none" lIns="0" tIns="0" rIns="0" bIns="0">
            <a:spAutoFit/>
          </a:bodyPr>
          <a:p>
            <a:pPr>
              <a:lnSpc>
                <a:spcPct val="125000"/>
              </a:lnSpc>
              <a:buNone/>
            </a:pPr>
            <a:endParaRPr lang="en-GB" altLang="zh-CN" sz="2000" dirty="0">
              <a:solidFill>
                <a:srgbClr val="000000"/>
              </a:solidFill>
              <a:latin typeface="新宋体" panose="02010609030101010101" charset="-122"/>
              <a:ea typeface="新宋体" panose="02010609030101010101" charset="-122"/>
            </a:endParaRPr>
          </a:p>
        </p:txBody>
      </p:sp>
      <p:sp>
        <p:nvSpPr>
          <p:cNvPr id="83068" name="AutoShape 124"/>
          <p:cNvSpPr/>
          <p:nvPr/>
        </p:nvSpPr>
        <p:spPr>
          <a:xfrm>
            <a:off x="6588125" y="2420938"/>
            <a:ext cx="950913" cy="306387"/>
          </a:xfrm>
          <a:prstGeom prst="wedgeRoundRectCallout">
            <a:avLst>
              <a:gd name="adj1" fmla="val 60324"/>
              <a:gd name="adj2" fmla="val 284676"/>
              <a:gd name="adj3" fmla="val 16667"/>
            </a:avLst>
          </a:prstGeom>
          <a:solidFill>
            <a:schemeClr val="bg1"/>
          </a:solidFill>
          <a:ln w="9525" cap="flat" cmpd="sng">
            <a:solidFill>
              <a:schemeClr val="bg2"/>
            </a:solidFill>
            <a:prstDash val="solid"/>
            <a:miter/>
            <a:headEnd type="none" w="med" len="med"/>
            <a:tailEnd type="none" w="med" len="med"/>
          </a:ln>
        </p:spPr>
        <p:txBody>
          <a:bodyPr wrap="none" lIns="0" tIns="0" rIns="0" bIns="0">
            <a:spAutoFit/>
          </a:bodyPr>
          <a:p>
            <a:pPr>
              <a:buNone/>
            </a:pPr>
            <a:r>
              <a:rPr lang="zh-CN" altLang="en-US" dirty="0">
                <a:solidFill>
                  <a:srgbClr val="000000"/>
                </a:solidFill>
                <a:latin typeface="新宋体" panose="02010609030101010101" charset="-122"/>
                <a:ea typeface="新宋体" panose="02010609030101010101" charset="-122"/>
              </a:rPr>
              <a:t>存储单元</a:t>
            </a:r>
            <a:endParaRPr lang="zh-CN" altLang="en-US" dirty="0">
              <a:solidFill>
                <a:srgbClr val="000000"/>
              </a:solidFill>
              <a:latin typeface="新宋体" panose="02010609030101010101" charset="-122"/>
              <a:ea typeface="新宋体" panose="02010609030101010101" charset="-122"/>
            </a:endParaRPr>
          </a:p>
        </p:txBody>
      </p:sp>
      <p:sp>
        <p:nvSpPr>
          <p:cNvPr id="83069" name="Rectangle 125"/>
          <p:cNvSpPr/>
          <p:nvPr/>
        </p:nvSpPr>
        <p:spPr>
          <a:xfrm>
            <a:off x="7129463" y="4252913"/>
            <a:ext cx="1943100" cy="368300"/>
          </a:xfrm>
          <a:prstGeom prst="rect">
            <a:avLst/>
          </a:prstGeom>
          <a:noFill/>
          <a:ln w="28575" cap="flat" cmpd="sng">
            <a:solidFill>
              <a:srgbClr val="FF0000"/>
            </a:solidFill>
            <a:prstDash val="dash"/>
            <a:miter/>
            <a:headEnd type="none" w="med" len="med"/>
            <a:tailEnd type="none" w="med" len="med"/>
          </a:ln>
        </p:spPr>
        <p:txBody>
          <a:bodyPr anchor="ctr" anchorCtr="0">
            <a:spAutoFit/>
          </a:bodyPr>
          <a:p>
            <a:endParaRPr lang="zh-CN" altLang="en-US" dirty="0">
              <a:solidFill>
                <a:srgbClr val="000000"/>
              </a:solidFill>
              <a:latin typeface="新宋体" panose="02010609030101010101" charset="-122"/>
              <a:ea typeface="新宋体" panose="02010609030101010101" charset="-122"/>
            </a:endParaRPr>
          </a:p>
        </p:txBody>
      </p:sp>
      <p:grpSp>
        <p:nvGrpSpPr>
          <p:cNvPr id="6" name="Group 126"/>
          <p:cNvGrpSpPr/>
          <p:nvPr/>
        </p:nvGrpSpPr>
        <p:grpSpPr>
          <a:xfrm>
            <a:off x="187008" y="1141095"/>
            <a:ext cx="3376613" cy="522288"/>
            <a:chOff x="685" y="504"/>
            <a:chExt cx="2127" cy="329"/>
          </a:xfrm>
        </p:grpSpPr>
        <p:sp>
          <p:nvSpPr>
            <p:cNvPr id="11355" name="Rectangle 127"/>
            <p:cNvSpPr/>
            <p:nvPr/>
          </p:nvSpPr>
          <p:spPr>
            <a:xfrm>
              <a:off x="685" y="504"/>
              <a:ext cx="2127" cy="329"/>
            </a:xfrm>
            <a:prstGeom prst="rect">
              <a:avLst/>
            </a:prstGeom>
            <a:solidFill>
              <a:schemeClr val="bg1">
                <a:alpha val="0"/>
              </a:schemeClr>
            </a:solidFill>
            <a:ln w="9525">
              <a:noFill/>
            </a:ln>
          </p:spPr>
          <p:txBody>
            <a:bodyPr wrap="square">
              <a:spAutoFit/>
            </a:bodyPr>
            <a:p>
              <a:r>
                <a:rPr lang="zh-CN" altLang="en-US" dirty="0">
                  <a:solidFill>
                    <a:srgbClr val="000066"/>
                  </a:solidFill>
                  <a:latin typeface="Times New Roman" panose="02020603050405020304" pitchFamily="18" charset="0"/>
                  <a:ea typeface="楷体_GB2312" panose="02010609030101010101" pitchFamily="49" charset="-122"/>
                </a:rPr>
                <a:t>写操作</a:t>
              </a:r>
              <a:r>
                <a:rPr lang="en-US" altLang="zh-CN" dirty="0">
                  <a:solidFill>
                    <a:srgbClr val="000066"/>
                  </a:solidFill>
                  <a:latin typeface="Times New Roman" panose="02020603050405020304" pitchFamily="18" charset="0"/>
                  <a:ea typeface="楷体_GB2312" panose="02010609030101010101" pitchFamily="49" charset="-122"/>
                </a:rPr>
                <a:t>:X=1          =0</a:t>
              </a:r>
              <a:endParaRPr lang="en-US" altLang="zh-CN" dirty="0">
                <a:solidFill>
                  <a:srgbClr val="000066"/>
                </a:solidFill>
                <a:latin typeface="Times New Roman" panose="02020603050405020304" pitchFamily="18" charset="0"/>
                <a:ea typeface="楷体_GB2312" panose="02010609030101010101" pitchFamily="49" charset="-122"/>
              </a:endParaRPr>
            </a:p>
          </p:txBody>
        </p:sp>
        <p:pic>
          <p:nvPicPr>
            <p:cNvPr id="11356" name="Picture 128"/>
            <p:cNvPicPr>
              <a:picLocks noChangeAspect="1"/>
            </p:cNvPicPr>
            <p:nvPr/>
          </p:nvPicPr>
          <p:blipFill>
            <a:blip r:embed="rId1"/>
            <a:stretch>
              <a:fillRect/>
            </a:stretch>
          </p:blipFill>
          <p:spPr>
            <a:xfrm>
              <a:off x="1995" y="581"/>
              <a:ext cx="272" cy="184"/>
            </a:xfrm>
            <a:prstGeom prst="rect">
              <a:avLst/>
            </a:prstGeom>
            <a:solidFill>
              <a:schemeClr val="bg1">
                <a:alpha val="0"/>
              </a:schemeClr>
            </a:solidFill>
            <a:ln w="9525">
              <a:noFill/>
            </a:ln>
          </p:spPr>
        </p:pic>
      </p:grpSp>
      <p:sp>
        <p:nvSpPr>
          <p:cNvPr id="83073" name="Rectangle 129"/>
          <p:cNvSpPr/>
          <p:nvPr/>
        </p:nvSpPr>
        <p:spPr>
          <a:xfrm>
            <a:off x="3691890" y="1141095"/>
            <a:ext cx="4932363" cy="521970"/>
          </a:xfrm>
          <a:prstGeom prst="rect">
            <a:avLst/>
          </a:prstGeom>
          <a:solidFill>
            <a:schemeClr val="bg1">
              <a:alpha val="0"/>
            </a:schemeClr>
          </a:solidFill>
          <a:ln w="9525">
            <a:noFill/>
          </a:ln>
        </p:spPr>
        <p:txBody>
          <a:bodyPr anchor="ctr" anchorCtr="0">
            <a:spAutoFit/>
          </a:bodyPr>
          <a:p>
            <a:pPr>
              <a:buNone/>
            </a:pP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T</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导通，电容器</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C</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与位线</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B</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连通</a:t>
            </a:r>
            <a:r>
              <a:rPr lang="zh-CN" altLang="en-US" dirty="0">
                <a:solidFill>
                  <a:srgbClr val="000000"/>
                </a:solidFill>
                <a:latin typeface="新宋体" panose="02010609030101010101" charset="-122"/>
                <a:ea typeface="新宋体" panose="02010609030101010101" charset="-122"/>
              </a:rPr>
              <a:t> </a:t>
            </a:r>
            <a:endParaRPr lang="zh-CN" altLang="en-US" dirty="0">
              <a:solidFill>
                <a:srgbClr val="000000"/>
              </a:solidFill>
              <a:latin typeface="新宋体" panose="02010609030101010101" charset="-122"/>
              <a:ea typeface="新宋体" panose="02010609030101010101" charset="-122"/>
            </a:endParaRPr>
          </a:p>
        </p:txBody>
      </p:sp>
      <p:sp>
        <p:nvSpPr>
          <p:cNvPr id="83074" name="Rectangle 130"/>
          <p:cNvSpPr/>
          <p:nvPr/>
        </p:nvSpPr>
        <p:spPr>
          <a:xfrm>
            <a:off x="187325" y="1618298"/>
            <a:ext cx="2736850" cy="2245360"/>
          </a:xfrm>
          <a:prstGeom prst="rect">
            <a:avLst/>
          </a:prstGeom>
          <a:noFill/>
          <a:ln w="9525">
            <a:noFill/>
          </a:ln>
        </p:spPr>
        <p:txBody>
          <a:bodyPr wrap="square" anchor="ctr" anchorCtr="0">
            <a:spAutoFit/>
          </a:bodyPr>
          <a:p>
            <a:pPr>
              <a:lnSpc>
                <a:spcPct val="125000"/>
              </a:lnSpc>
              <a:buNone/>
            </a:pPr>
            <a:r>
              <a:rPr lang="zh-CN" altLang="en-US" dirty="0">
                <a:solidFill>
                  <a:srgbClr val="000000"/>
                </a:solidFill>
                <a:latin typeface="新宋体" panose="02010609030101010101" charset="-122"/>
                <a:ea typeface="新宋体" panose="02010609030101010101" charset="-122"/>
              </a:rPr>
              <a:t>输入缓冲器被选通，数据</a:t>
            </a:r>
            <a:r>
              <a:rPr lang="en-US" altLang="zh-CN" dirty="0">
                <a:solidFill>
                  <a:srgbClr val="000000"/>
                </a:solidFill>
                <a:latin typeface="新宋体" panose="02010609030101010101" charset="-122"/>
                <a:ea typeface="新宋体" panose="02010609030101010101" charset="-122"/>
              </a:rPr>
              <a:t>D</a:t>
            </a:r>
            <a:r>
              <a:rPr lang="en-US" altLang="zh-CN" baseline="-25000" dirty="0">
                <a:solidFill>
                  <a:srgbClr val="000000"/>
                </a:solidFill>
                <a:latin typeface="新宋体" panose="02010609030101010101" charset="-122"/>
                <a:ea typeface="新宋体" panose="02010609030101010101" charset="-122"/>
              </a:rPr>
              <a:t>I</a:t>
            </a:r>
            <a:r>
              <a:rPr lang="zh-CN" altLang="en-US" dirty="0">
                <a:solidFill>
                  <a:srgbClr val="000000"/>
                </a:solidFill>
                <a:latin typeface="新宋体" panose="02010609030101010101" charset="-122"/>
                <a:ea typeface="新宋体" panose="02010609030101010101" charset="-122"/>
              </a:rPr>
              <a:t>经缓冲器和位线写入存储单元。</a:t>
            </a:r>
            <a:r>
              <a:rPr lang="zh-CN" altLang="en-US" dirty="0">
                <a:solidFill>
                  <a:srgbClr val="000000"/>
                </a:solidFill>
                <a:latin typeface="新宋体" panose="02010609030101010101" charset="-122"/>
                <a:ea typeface="新宋体" panose="02010609030101010101" charset="-122"/>
              </a:rPr>
              <a:t> </a:t>
            </a:r>
            <a:endParaRPr lang="zh-CN" altLang="en-US" dirty="0">
              <a:solidFill>
                <a:srgbClr val="000000"/>
              </a:solidFill>
              <a:latin typeface="新宋体" panose="02010609030101010101" charset="-122"/>
              <a:ea typeface="新宋体" panose="02010609030101010101" charset="-122"/>
            </a:endParaRPr>
          </a:p>
        </p:txBody>
      </p:sp>
      <p:sp>
        <p:nvSpPr>
          <p:cNvPr id="83075" name="Rectangle 131"/>
          <p:cNvSpPr/>
          <p:nvPr/>
        </p:nvSpPr>
        <p:spPr>
          <a:xfrm>
            <a:off x="115888" y="4475163"/>
            <a:ext cx="2584450" cy="1082675"/>
          </a:xfrm>
          <a:prstGeom prst="rect">
            <a:avLst/>
          </a:prstGeom>
          <a:noFill/>
          <a:ln w="9525">
            <a:noFill/>
          </a:ln>
        </p:spPr>
        <p:txBody>
          <a:bodyPr anchor="ctr" anchorCtr="0">
            <a:spAutoFit/>
          </a:bodyPr>
          <a:p>
            <a:pPr>
              <a:lnSpc>
                <a:spcPct val="125000"/>
              </a:lnSpc>
              <a:buNone/>
            </a:pPr>
            <a:r>
              <a:rPr lang="zh-CN" altLang="en-US" dirty="0">
                <a:solidFill>
                  <a:srgbClr val="000000"/>
                </a:solidFill>
                <a:latin typeface="新宋体" panose="02010609030101010101" charset="-122"/>
                <a:ea typeface="新宋体" panose="02010609030101010101" charset="-122"/>
              </a:rPr>
              <a:t>如果</a:t>
            </a:r>
            <a:r>
              <a:rPr lang="en-US" altLang="zh-CN" dirty="0">
                <a:solidFill>
                  <a:srgbClr val="000000"/>
                </a:solidFill>
                <a:latin typeface="新宋体" panose="02010609030101010101" charset="-122"/>
                <a:ea typeface="新宋体" panose="02010609030101010101" charset="-122"/>
              </a:rPr>
              <a:t>D</a:t>
            </a:r>
            <a:r>
              <a:rPr lang="en-US" altLang="zh-CN" baseline="-25000" dirty="0">
                <a:solidFill>
                  <a:srgbClr val="000000"/>
                </a:solidFill>
                <a:latin typeface="新宋体" panose="02010609030101010101" charset="-122"/>
                <a:ea typeface="新宋体" panose="02010609030101010101" charset="-122"/>
              </a:rPr>
              <a:t>I</a:t>
            </a:r>
            <a:r>
              <a:rPr lang="zh-CN" altLang="en-US" dirty="0">
                <a:solidFill>
                  <a:srgbClr val="000000"/>
                </a:solidFill>
                <a:latin typeface="新宋体" panose="02010609030101010101" charset="-122"/>
                <a:ea typeface="新宋体" panose="02010609030101010101" charset="-122"/>
              </a:rPr>
              <a:t>为</a:t>
            </a:r>
            <a:r>
              <a:rPr lang="en-US" altLang="zh-CN" dirty="0">
                <a:solidFill>
                  <a:srgbClr val="000000"/>
                </a:solidFill>
                <a:latin typeface="新宋体" panose="02010609030101010101" charset="-122"/>
                <a:ea typeface="新宋体" panose="02010609030101010101" charset="-122"/>
              </a:rPr>
              <a:t>1</a:t>
            </a:r>
            <a:r>
              <a:rPr lang="zh-CN" altLang="en-US" dirty="0">
                <a:solidFill>
                  <a:srgbClr val="000000"/>
                </a:solidFill>
                <a:latin typeface="新宋体" panose="02010609030101010101" charset="-122"/>
                <a:ea typeface="新宋体" panose="02010609030101010101" charset="-122"/>
              </a:rPr>
              <a:t>，则向电容器充电，</a:t>
            </a:r>
            <a:r>
              <a:rPr lang="en-US" altLang="zh-CN" dirty="0">
                <a:solidFill>
                  <a:srgbClr val="000000"/>
                </a:solidFill>
                <a:latin typeface="新宋体" panose="02010609030101010101" charset="-122"/>
                <a:ea typeface="新宋体" panose="02010609030101010101" charset="-122"/>
              </a:rPr>
              <a:t>C</a:t>
            </a:r>
            <a:r>
              <a:rPr lang="zh-CN" altLang="en-US" dirty="0">
                <a:solidFill>
                  <a:srgbClr val="000000"/>
                </a:solidFill>
                <a:latin typeface="新宋体" panose="02010609030101010101" charset="-122"/>
                <a:ea typeface="新宋体" panose="02010609030101010101" charset="-122"/>
              </a:rPr>
              <a:t>存</a:t>
            </a:r>
            <a:r>
              <a:rPr lang="en-US" altLang="zh-CN" dirty="0">
                <a:solidFill>
                  <a:srgbClr val="000000"/>
                </a:solidFill>
                <a:latin typeface="新宋体" panose="02010609030101010101" charset="-122"/>
                <a:ea typeface="新宋体" panose="02010609030101010101" charset="-122"/>
              </a:rPr>
              <a:t>1;</a:t>
            </a:r>
            <a:r>
              <a:rPr lang="zh-CN" altLang="en-US" dirty="0">
                <a:solidFill>
                  <a:srgbClr val="000000"/>
                </a:solidFill>
                <a:latin typeface="新宋体" panose="02010609030101010101" charset="-122"/>
                <a:ea typeface="新宋体" panose="02010609030101010101" charset="-122"/>
              </a:rPr>
              <a:t>反之电容器放电</a:t>
            </a:r>
            <a:r>
              <a:rPr lang="en-US" altLang="zh-CN" dirty="0">
                <a:solidFill>
                  <a:srgbClr val="000000"/>
                </a:solidFill>
                <a:latin typeface="新宋体" panose="02010609030101010101" charset="-122"/>
                <a:ea typeface="新宋体" panose="02010609030101010101" charset="-122"/>
              </a:rPr>
              <a:t>,C</a:t>
            </a:r>
            <a:r>
              <a:rPr lang="zh-CN" altLang="en-US" dirty="0">
                <a:solidFill>
                  <a:srgbClr val="000000"/>
                </a:solidFill>
                <a:latin typeface="新宋体" panose="02010609030101010101" charset="-122"/>
                <a:ea typeface="新宋体" panose="02010609030101010101" charset="-122"/>
              </a:rPr>
              <a:t>存</a:t>
            </a:r>
            <a:r>
              <a:rPr lang="en-US" altLang="zh-CN" dirty="0">
                <a:solidFill>
                  <a:srgbClr val="000000"/>
                </a:solidFill>
                <a:latin typeface="新宋体" panose="02010609030101010101" charset="-122"/>
                <a:ea typeface="新宋体" panose="02010609030101010101" charset="-122"/>
              </a:rPr>
              <a:t>0 </a:t>
            </a:r>
            <a:r>
              <a:rPr lang="zh-CN" altLang="en-US" dirty="0">
                <a:solidFill>
                  <a:srgbClr val="000000"/>
                </a:solidFill>
                <a:latin typeface="新宋体" panose="02010609030101010101" charset="-122"/>
                <a:ea typeface="新宋体" panose="02010609030101010101" charset="-122"/>
              </a:rPr>
              <a:t>。</a:t>
            </a:r>
            <a:endParaRPr lang="zh-CN" altLang="en-US" dirty="0">
              <a:solidFill>
                <a:srgbClr val="000000"/>
              </a:solidFill>
              <a:latin typeface="新宋体" panose="02010609030101010101" charset="-122"/>
              <a:ea typeface="新宋体" panose="02010609030101010101" charset="-122"/>
            </a:endParaRPr>
          </a:p>
        </p:txBody>
      </p:sp>
      <p:grpSp>
        <p:nvGrpSpPr>
          <p:cNvPr id="7" name="Group 132"/>
          <p:cNvGrpSpPr/>
          <p:nvPr/>
        </p:nvGrpSpPr>
        <p:grpSpPr>
          <a:xfrm>
            <a:off x="3024188" y="2205038"/>
            <a:ext cx="5580062" cy="4438650"/>
            <a:chOff x="1882" y="1333"/>
            <a:chExt cx="3878" cy="2996"/>
          </a:xfrm>
        </p:grpSpPr>
        <p:sp>
          <p:nvSpPr>
            <p:cNvPr id="11338" name="Rectangle 133"/>
            <p:cNvSpPr/>
            <p:nvPr/>
          </p:nvSpPr>
          <p:spPr>
            <a:xfrm>
              <a:off x="5517" y="3352"/>
              <a:ext cx="44" cy="205"/>
            </a:xfrm>
            <a:prstGeom prst="rect">
              <a:avLst/>
            </a:prstGeom>
            <a:noFill/>
            <a:ln w="9525">
              <a:noFill/>
            </a:ln>
          </p:spPr>
          <p:txBody>
            <a:bodyPr wrap="none" lIns="0" tIns="0" rIns="0" bIns="0">
              <a:spAutoFit/>
            </a:bodyPr>
            <a:p>
              <a:r>
                <a:rPr lang="en-US" altLang="zh-CN" sz="2000" dirty="0">
                  <a:solidFill>
                    <a:srgbClr val="000000"/>
                  </a:solidFill>
                  <a:latin typeface="Times New Roman" panose="02020603050405020304" pitchFamily="18" charset="0"/>
                  <a:ea typeface="楷体_GB2312" panose="02010609030101010101" pitchFamily="49" charset="-122"/>
                </a:rPr>
                <a:t> </a:t>
              </a:r>
              <a:endParaRPr lang="en-US" altLang="zh-CN" sz="2000" dirty="0">
                <a:latin typeface="Times New Roman" panose="02020603050405020304" pitchFamily="18" charset="0"/>
                <a:ea typeface="楷体_GB2312" panose="02010609030101010101" pitchFamily="49" charset="-122"/>
              </a:endParaRPr>
            </a:p>
          </p:txBody>
        </p:sp>
        <p:sp>
          <p:nvSpPr>
            <p:cNvPr id="11339" name="Rectangle 134"/>
            <p:cNvSpPr/>
            <p:nvPr/>
          </p:nvSpPr>
          <p:spPr>
            <a:xfrm>
              <a:off x="5471" y="3533"/>
              <a:ext cx="58" cy="206"/>
            </a:xfrm>
            <a:prstGeom prst="rect">
              <a:avLst/>
            </a:prstGeom>
            <a:noFill/>
            <a:ln w="9525">
              <a:noFill/>
            </a:ln>
          </p:spPr>
          <p:txBody>
            <a:bodyPr wrap="none" lIns="0" tIns="0" rIns="0" bIns="0">
              <a:spAutoFit/>
            </a:bodyPr>
            <a:p>
              <a:r>
                <a:rPr lang="en-US" altLang="zh-CN" sz="2000" dirty="0">
                  <a:solidFill>
                    <a:srgbClr val="000000"/>
                  </a:solidFill>
                  <a:latin typeface="Times New Roman" panose="02020603050405020304" pitchFamily="18" charset="0"/>
                  <a:ea typeface="楷体_GB2312" panose="02010609030101010101" pitchFamily="49" charset="-122"/>
                </a:rPr>
                <a:t>-</a:t>
              </a:r>
              <a:endParaRPr lang="en-US" altLang="zh-CN" sz="2000" dirty="0">
                <a:latin typeface="Times New Roman" panose="02020603050405020304" pitchFamily="18" charset="0"/>
                <a:ea typeface="楷体_GB2312" panose="02010609030101010101" pitchFamily="49" charset="-122"/>
              </a:endParaRPr>
            </a:p>
          </p:txBody>
        </p:sp>
        <p:sp>
          <p:nvSpPr>
            <p:cNvPr id="11340" name="Rectangle 135"/>
            <p:cNvSpPr/>
            <p:nvPr/>
          </p:nvSpPr>
          <p:spPr>
            <a:xfrm>
              <a:off x="5698" y="4123"/>
              <a:ext cx="44" cy="206"/>
            </a:xfrm>
            <a:prstGeom prst="rect">
              <a:avLst/>
            </a:prstGeom>
            <a:noFill/>
            <a:ln w="9525">
              <a:noFill/>
            </a:ln>
          </p:spPr>
          <p:txBody>
            <a:bodyPr wrap="none" lIns="0" tIns="0" rIns="0" bIns="0">
              <a:spAutoFit/>
            </a:bodyPr>
            <a:p>
              <a:r>
                <a:rPr lang="en-US" altLang="zh-CN" sz="2000" dirty="0">
                  <a:solidFill>
                    <a:srgbClr val="000000"/>
                  </a:solidFill>
                  <a:latin typeface="Times New Roman" panose="02020603050405020304" pitchFamily="18" charset="0"/>
                  <a:ea typeface="楷体_GB2312" panose="02010609030101010101" pitchFamily="49" charset="-122"/>
                </a:rPr>
                <a:t> </a:t>
              </a:r>
              <a:endParaRPr lang="en-US" altLang="zh-CN" sz="2000" dirty="0">
                <a:latin typeface="Times New Roman" panose="02020603050405020304" pitchFamily="18" charset="0"/>
                <a:ea typeface="楷体_GB2312" panose="02010609030101010101" pitchFamily="49" charset="-122"/>
              </a:endParaRPr>
            </a:p>
          </p:txBody>
        </p:sp>
        <p:sp>
          <p:nvSpPr>
            <p:cNvPr id="11341" name="Rectangle 136"/>
            <p:cNvSpPr/>
            <p:nvPr/>
          </p:nvSpPr>
          <p:spPr>
            <a:xfrm>
              <a:off x="2047" y="2466"/>
              <a:ext cx="45" cy="205"/>
            </a:xfrm>
            <a:prstGeom prst="rect">
              <a:avLst/>
            </a:prstGeom>
            <a:noFill/>
            <a:ln w="9525">
              <a:noFill/>
            </a:ln>
          </p:spPr>
          <p:txBody>
            <a:bodyPr wrap="none" lIns="0" tIns="0" rIns="0" bIns="0">
              <a:spAutoFit/>
            </a:bodyPr>
            <a:p>
              <a:r>
                <a:rPr lang="en-US" altLang="zh-CN" sz="2000" dirty="0">
                  <a:solidFill>
                    <a:srgbClr val="000066"/>
                  </a:solidFill>
                  <a:latin typeface="Times New Roman" panose="02020603050405020304" pitchFamily="18" charset="0"/>
                  <a:ea typeface="楷体_GB2312" panose="02010609030101010101" pitchFamily="49" charset="-122"/>
                </a:rPr>
                <a:t> </a:t>
              </a:r>
              <a:endParaRPr lang="en-US" altLang="zh-CN" sz="2000" dirty="0">
                <a:solidFill>
                  <a:srgbClr val="000066"/>
                </a:solidFill>
                <a:latin typeface="Times New Roman" panose="02020603050405020304" pitchFamily="18" charset="0"/>
                <a:ea typeface="楷体_GB2312" panose="02010609030101010101" pitchFamily="49" charset="-122"/>
              </a:endParaRPr>
            </a:p>
          </p:txBody>
        </p:sp>
        <p:sp>
          <p:nvSpPr>
            <p:cNvPr id="11342" name="AutoShape 137"/>
            <p:cNvSpPr/>
            <p:nvPr/>
          </p:nvSpPr>
          <p:spPr>
            <a:xfrm>
              <a:off x="3559" y="1380"/>
              <a:ext cx="1" cy="266"/>
            </a:xfrm>
            <a:prstGeom prst="wedgeRoundRectCallout">
              <a:avLst>
                <a:gd name="adj1" fmla="val -50000"/>
                <a:gd name="adj2" fmla="val 145968"/>
                <a:gd name="adj3" fmla="val 16667"/>
              </a:avLst>
            </a:prstGeom>
            <a:solidFill>
              <a:srgbClr val="70B8D2"/>
            </a:solidFill>
            <a:ln w="9525">
              <a:noFill/>
            </a:ln>
          </p:spPr>
          <p:txBody>
            <a:bodyPr wrap="none" lIns="0" tIns="0" rIns="0" bIns="0">
              <a:spAutoFit/>
            </a:bodyPr>
            <a:p>
              <a:endParaRPr lang="en-GB" altLang="zh-CN" dirty="0">
                <a:solidFill>
                  <a:srgbClr val="000066"/>
                </a:solidFill>
                <a:latin typeface="Times New Roman" panose="02020603050405020304" pitchFamily="18" charset="0"/>
                <a:ea typeface="楷体_GB2312" panose="02010609030101010101" pitchFamily="49" charset="-122"/>
              </a:endParaRPr>
            </a:p>
          </p:txBody>
        </p:sp>
        <p:sp>
          <p:nvSpPr>
            <p:cNvPr id="11343" name="Rectangle 138"/>
            <p:cNvSpPr/>
            <p:nvPr/>
          </p:nvSpPr>
          <p:spPr>
            <a:xfrm>
              <a:off x="1911" y="1628"/>
              <a:ext cx="806" cy="291"/>
            </a:xfrm>
            <a:prstGeom prst="rect">
              <a:avLst/>
            </a:prstGeom>
            <a:noFill/>
            <a:ln w="9525">
              <a:noFill/>
            </a:ln>
          </p:spPr>
          <p:txBody>
            <a:bodyPr wrap="square" lIns="0" tIns="0" rIns="0" bIns="0">
              <a:spAutoFit/>
            </a:bodyPr>
            <a:p>
              <a:r>
                <a:rPr lang="zh-CN" altLang="en-US" dirty="0">
                  <a:solidFill>
                    <a:srgbClr val="000066"/>
                  </a:solidFill>
                  <a:latin typeface="Times New Roman" panose="02020603050405020304" pitchFamily="18" charset="0"/>
                  <a:ea typeface="楷体_GB2312" panose="02010609030101010101" pitchFamily="49" charset="-122"/>
                </a:rPr>
                <a:t>刷新</a:t>
              </a:r>
              <a:r>
                <a:rPr lang="en-US" altLang="zh-CN" dirty="0">
                  <a:solidFill>
                    <a:srgbClr val="000066"/>
                  </a:solidFill>
                  <a:latin typeface="Times New Roman" panose="02020603050405020304" pitchFamily="18" charset="0"/>
                  <a:ea typeface="楷体_GB2312" panose="02010609030101010101" pitchFamily="49" charset="-122"/>
                </a:rPr>
                <a:t>R</a:t>
              </a:r>
              <a:endParaRPr lang="en-US" altLang="zh-CN" dirty="0">
                <a:solidFill>
                  <a:srgbClr val="000066"/>
                </a:solidFill>
                <a:latin typeface="Times New Roman" panose="02020603050405020304" pitchFamily="18" charset="0"/>
                <a:ea typeface="楷体_GB2312" panose="02010609030101010101" pitchFamily="49" charset="-122"/>
              </a:endParaRPr>
            </a:p>
          </p:txBody>
        </p:sp>
        <p:sp>
          <p:nvSpPr>
            <p:cNvPr id="11344" name="Rectangle 139"/>
            <p:cNvSpPr/>
            <p:nvPr/>
          </p:nvSpPr>
          <p:spPr>
            <a:xfrm>
              <a:off x="1911" y="2105"/>
              <a:ext cx="792" cy="246"/>
            </a:xfrm>
            <a:prstGeom prst="rect">
              <a:avLst/>
            </a:prstGeom>
            <a:noFill/>
            <a:ln w="9525">
              <a:noFill/>
            </a:ln>
          </p:spPr>
          <p:txBody>
            <a:bodyPr wrap="none" lIns="0" tIns="0" rIns="0" bIns="0">
              <a:spAutoFit/>
            </a:bodyPr>
            <a:p>
              <a:r>
                <a:rPr lang="zh-CN" altLang="en-US" dirty="0">
                  <a:solidFill>
                    <a:srgbClr val="000066"/>
                  </a:solidFill>
                  <a:latin typeface="Times New Roman" panose="02020603050405020304" pitchFamily="18" charset="0"/>
                  <a:ea typeface="楷体_GB2312" panose="02010609030101010101" pitchFamily="49" charset="-122"/>
                </a:rPr>
                <a:t>行选线</a:t>
              </a:r>
              <a:r>
                <a:rPr lang="en-US" altLang="zh-CN" dirty="0">
                  <a:solidFill>
                    <a:srgbClr val="000066"/>
                  </a:solidFill>
                  <a:latin typeface="Times New Roman" panose="02020603050405020304" pitchFamily="18" charset="0"/>
                  <a:ea typeface="楷体_GB2312" panose="02010609030101010101" pitchFamily="49" charset="-122"/>
                </a:rPr>
                <a:t>X</a:t>
              </a:r>
              <a:endParaRPr lang="en-US" altLang="zh-CN" dirty="0">
                <a:solidFill>
                  <a:srgbClr val="000066"/>
                </a:solidFill>
                <a:latin typeface="Times New Roman" panose="02020603050405020304" pitchFamily="18" charset="0"/>
                <a:ea typeface="楷体_GB2312" panose="02010609030101010101" pitchFamily="49" charset="-122"/>
              </a:endParaRPr>
            </a:p>
          </p:txBody>
        </p:sp>
        <p:pic>
          <p:nvPicPr>
            <p:cNvPr id="11345" name="Picture 140"/>
            <p:cNvPicPr>
              <a:picLocks noChangeAspect="1"/>
            </p:cNvPicPr>
            <p:nvPr/>
          </p:nvPicPr>
          <p:blipFill>
            <a:blip r:embed="rId2"/>
            <a:stretch>
              <a:fillRect/>
            </a:stretch>
          </p:blipFill>
          <p:spPr>
            <a:xfrm>
              <a:off x="2296" y="2944"/>
              <a:ext cx="255" cy="276"/>
            </a:xfrm>
            <a:prstGeom prst="rect">
              <a:avLst/>
            </a:prstGeom>
            <a:noFill/>
            <a:ln w="9525">
              <a:noFill/>
            </a:ln>
          </p:spPr>
        </p:pic>
        <p:sp>
          <p:nvSpPr>
            <p:cNvPr id="11346" name="Rectangle 141"/>
            <p:cNvSpPr/>
            <p:nvPr/>
          </p:nvSpPr>
          <p:spPr>
            <a:xfrm>
              <a:off x="1888" y="3236"/>
              <a:ext cx="439" cy="206"/>
            </a:xfrm>
            <a:prstGeom prst="rect">
              <a:avLst/>
            </a:prstGeom>
            <a:noFill/>
            <a:ln w="9525">
              <a:noFill/>
            </a:ln>
          </p:spPr>
          <p:txBody>
            <a:bodyPr lIns="0" tIns="0" rIns="0" bIns="0">
              <a:spAutoFit/>
            </a:bodyPr>
            <a:p>
              <a:r>
                <a:rPr lang="zh-CN" altLang="en-US" sz="2000" dirty="0">
                  <a:solidFill>
                    <a:srgbClr val="000066"/>
                  </a:solidFill>
                  <a:latin typeface="Times New Roman" panose="02020603050405020304" pitchFamily="18" charset="0"/>
                  <a:ea typeface="楷体_GB2312" panose="02010609030101010101" pitchFamily="49" charset="-122"/>
                </a:rPr>
                <a:t>读</a:t>
              </a:r>
              <a:r>
                <a:rPr lang="en-US" altLang="zh-CN" sz="2000" dirty="0">
                  <a:solidFill>
                    <a:srgbClr val="000066"/>
                  </a:solidFill>
                  <a:latin typeface="Times New Roman" panose="02020603050405020304" pitchFamily="18" charset="0"/>
                  <a:ea typeface="楷体_GB2312" panose="02010609030101010101" pitchFamily="49" charset="-122"/>
                </a:rPr>
                <a:t>/</a:t>
              </a:r>
              <a:r>
                <a:rPr lang="zh-CN" altLang="en-US" sz="2000" dirty="0">
                  <a:solidFill>
                    <a:srgbClr val="000066"/>
                  </a:solidFill>
                  <a:latin typeface="Times New Roman" panose="02020603050405020304" pitchFamily="18" charset="0"/>
                  <a:ea typeface="楷体_GB2312" panose="02010609030101010101" pitchFamily="49" charset="-122"/>
                </a:rPr>
                <a:t>写</a:t>
              </a:r>
              <a:endParaRPr lang="zh-CN" altLang="en-US" sz="2000" dirty="0">
                <a:solidFill>
                  <a:srgbClr val="000066"/>
                </a:solidFill>
                <a:latin typeface="Times New Roman" panose="02020603050405020304" pitchFamily="18" charset="0"/>
                <a:ea typeface="楷体_GB2312" panose="02010609030101010101" pitchFamily="49" charset="-122"/>
              </a:endParaRPr>
            </a:p>
          </p:txBody>
        </p:sp>
        <p:pic>
          <p:nvPicPr>
            <p:cNvPr id="11347" name="Picture 142"/>
            <p:cNvPicPr>
              <a:picLocks noChangeAspect="1"/>
            </p:cNvPicPr>
            <p:nvPr/>
          </p:nvPicPr>
          <p:blipFill>
            <a:blip r:embed="rId1"/>
            <a:stretch>
              <a:fillRect/>
            </a:stretch>
          </p:blipFill>
          <p:spPr>
            <a:xfrm>
              <a:off x="2342" y="3261"/>
              <a:ext cx="272" cy="184"/>
            </a:xfrm>
            <a:prstGeom prst="rect">
              <a:avLst/>
            </a:prstGeom>
            <a:noFill/>
            <a:ln w="9525">
              <a:noFill/>
            </a:ln>
          </p:spPr>
        </p:pic>
        <p:pic>
          <p:nvPicPr>
            <p:cNvPr id="11348" name="Picture 143"/>
            <p:cNvPicPr>
              <a:picLocks noChangeAspect="1"/>
            </p:cNvPicPr>
            <p:nvPr/>
          </p:nvPicPr>
          <p:blipFill>
            <a:blip r:embed="rId3"/>
            <a:stretch>
              <a:fillRect/>
            </a:stretch>
          </p:blipFill>
          <p:spPr>
            <a:xfrm>
              <a:off x="2274" y="3465"/>
              <a:ext cx="244" cy="265"/>
            </a:xfrm>
            <a:prstGeom prst="rect">
              <a:avLst/>
            </a:prstGeom>
            <a:noFill/>
            <a:ln w="9525">
              <a:noFill/>
            </a:ln>
          </p:spPr>
        </p:pic>
        <p:sp>
          <p:nvSpPr>
            <p:cNvPr id="11349" name="AutoShape 144"/>
            <p:cNvSpPr/>
            <p:nvPr/>
          </p:nvSpPr>
          <p:spPr>
            <a:xfrm>
              <a:off x="2493" y="3897"/>
              <a:ext cx="1" cy="266"/>
            </a:xfrm>
            <a:prstGeom prst="wedgeRoundRectCallout">
              <a:avLst>
                <a:gd name="adj1" fmla="val -50000"/>
                <a:gd name="adj2" fmla="val -141935"/>
                <a:gd name="adj3" fmla="val 16667"/>
              </a:avLst>
            </a:prstGeom>
            <a:solidFill>
              <a:srgbClr val="70B8D2"/>
            </a:solidFill>
            <a:ln w="9525">
              <a:noFill/>
            </a:ln>
          </p:spPr>
          <p:txBody>
            <a:bodyPr wrap="none" lIns="0" tIns="0" rIns="0" bIns="0">
              <a:spAutoFit/>
            </a:bodyPr>
            <a:p>
              <a:endParaRPr lang="en-GB" altLang="zh-CN" dirty="0">
                <a:solidFill>
                  <a:srgbClr val="000066"/>
                </a:solidFill>
                <a:latin typeface="Times New Roman" panose="02020603050405020304" pitchFamily="18" charset="0"/>
                <a:ea typeface="楷体_GB2312" panose="02010609030101010101" pitchFamily="49" charset="-122"/>
              </a:endParaRPr>
            </a:p>
          </p:txBody>
        </p:sp>
        <p:sp>
          <p:nvSpPr>
            <p:cNvPr id="11350" name="Rectangle 145"/>
            <p:cNvSpPr/>
            <p:nvPr/>
          </p:nvSpPr>
          <p:spPr>
            <a:xfrm>
              <a:off x="3061" y="2536"/>
              <a:ext cx="1180" cy="474"/>
            </a:xfrm>
            <a:prstGeom prst="rect">
              <a:avLst/>
            </a:prstGeom>
            <a:noFill/>
            <a:ln w="9525">
              <a:noFill/>
            </a:ln>
          </p:spPr>
          <p:txBody>
            <a:bodyPr>
              <a:spAutoFit/>
            </a:bodyPr>
            <a:p>
              <a:r>
                <a:rPr lang="zh-CN" altLang="en-US" sz="2000" dirty="0">
                  <a:solidFill>
                    <a:srgbClr val="000066"/>
                  </a:solidFill>
                  <a:latin typeface="Times New Roman" panose="02020603050405020304" pitchFamily="18" charset="0"/>
                  <a:ea typeface="楷体_GB2312" panose="02010609030101010101" pitchFamily="49" charset="-122"/>
                </a:rPr>
                <a:t>输出缓冲器</a:t>
              </a:r>
              <a:r>
                <a:rPr lang="en-US" altLang="zh-CN" sz="2000" dirty="0">
                  <a:solidFill>
                    <a:srgbClr val="000066"/>
                  </a:solidFill>
                  <a:latin typeface="Times New Roman" panose="02020603050405020304" pitchFamily="18" charset="0"/>
                  <a:ea typeface="楷体_GB2312" panose="02010609030101010101" pitchFamily="49" charset="-122"/>
                </a:rPr>
                <a:t>/</a:t>
              </a:r>
              <a:r>
                <a:rPr lang="zh-CN" altLang="en-US" sz="2000" dirty="0">
                  <a:solidFill>
                    <a:srgbClr val="000066"/>
                  </a:solidFill>
                  <a:latin typeface="Times New Roman" panose="02020603050405020304" pitchFamily="18" charset="0"/>
                  <a:ea typeface="楷体_GB2312" panose="02010609030101010101" pitchFamily="49" charset="-122"/>
                </a:rPr>
                <a:t>灵敏放大器</a:t>
              </a:r>
              <a:endParaRPr lang="zh-CN" altLang="en-US" sz="2000" dirty="0">
                <a:solidFill>
                  <a:srgbClr val="000066"/>
                </a:solidFill>
                <a:latin typeface="Times New Roman" panose="02020603050405020304" pitchFamily="18" charset="0"/>
                <a:ea typeface="楷体_GB2312" panose="02010609030101010101" pitchFamily="49" charset="-122"/>
              </a:endParaRPr>
            </a:p>
          </p:txBody>
        </p:sp>
        <p:sp>
          <p:nvSpPr>
            <p:cNvPr id="11351" name="Rectangle 146"/>
            <p:cNvSpPr/>
            <p:nvPr/>
          </p:nvSpPr>
          <p:spPr>
            <a:xfrm>
              <a:off x="3061" y="1416"/>
              <a:ext cx="1017" cy="267"/>
            </a:xfrm>
            <a:prstGeom prst="rect">
              <a:avLst/>
            </a:prstGeom>
            <a:solidFill>
              <a:schemeClr val="bg1"/>
            </a:solidFill>
            <a:ln w="9525">
              <a:noFill/>
            </a:ln>
          </p:spPr>
          <p:txBody>
            <a:bodyPr wrap="none">
              <a:spAutoFit/>
            </a:bodyPr>
            <a:p>
              <a:r>
                <a:rPr lang="zh-CN" altLang="en-US" sz="2000" dirty="0">
                  <a:solidFill>
                    <a:srgbClr val="000066"/>
                  </a:solidFill>
                  <a:latin typeface="Times New Roman" panose="02020603050405020304" pitchFamily="18" charset="0"/>
                  <a:ea typeface="楷体_GB2312" panose="02010609030101010101" pitchFamily="49" charset="-122"/>
                </a:rPr>
                <a:t>刷新缓冲器</a:t>
              </a:r>
              <a:endParaRPr lang="zh-CN" altLang="en-US" sz="2000" dirty="0">
                <a:solidFill>
                  <a:srgbClr val="000066"/>
                </a:solidFill>
                <a:latin typeface="Times New Roman" panose="02020603050405020304" pitchFamily="18" charset="0"/>
                <a:ea typeface="楷体_GB2312" panose="02010609030101010101" pitchFamily="49" charset="-122"/>
              </a:endParaRPr>
            </a:p>
          </p:txBody>
        </p:sp>
        <p:sp>
          <p:nvSpPr>
            <p:cNvPr id="11352" name="Rectangle 147"/>
            <p:cNvSpPr/>
            <p:nvPr/>
          </p:nvSpPr>
          <p:spPr>
            <a:xfrm>
              <a:off x="2880" y="3729"/>
              <a:ext cx="1017" cy="268"/>
            </a:xfrm>
            <a:prstGeom prst="rect">
              <a:avLst/>
            </a:prstGeom>
            <a:noFill/>
            <a:ln w="9525">
              <a:noFill/>
            </a:ln>
          </p:spPr>
          <p:txBody>
            <a:bodyPr>
              <a:spAutoFit/>
            </a:bodyPr>
            <a:p>
              <a:r>
                <a:rPr lang="zh-CN" altLang="en-US" sz="2000" dirty="0">
                  <a:solidFill>
                    <a:srgbClr val="000066"/>
                  </a:solidFill>
                  <a:latin typeface="Times New Roman" panose="02020603050405020304" pitchFamily="18" charset="0"/>
                  <a:ea typeface="楷体_GB2312" panose="02010609030101010101" pitchFamily="49" charset="-122"/>
                </a:rPr>
                <a:t>输入缓冲器</a:t>
              </a:r>
              <a:endParaRPr lang="zh-CN" altLang="en-US" sz="2000" dirty="0">
                <a:solidFill>
                  <a:srgbClr val="000066"/>
                </a:solidFill>
                <a:latin typeface="Times New Roman" panose="02020603050405020304" pitchFamily="18" charset="0"/>
                <a:ea typeface="楷体_GB2312" panose="02010609030101010101" pitchFamily="49" charset="-122"/>
              </a:endParaRPr>
            </a:p>
          </p:txBody>
        </p:sp>
        <p:sp>
          <p:nvSpPr>
            <p:cNvPr id="11353" name="Rectangle 148"/>
            <p:cNvSpPr/>
            <p:nvPr/>
          </p:nvSpPr>
          <p:spPr>
            <a:xfrm>
              <a:off x="4331" y="3216"/>
              <a:ext cx="367" cy="801"/>
            </a:xfrm>
            <a:prstGeom prst="rect">
              <a:avLst/>
            </a:prstGeom>
            <a:noFill/>
            <a:ln w="9525">
              <a:noFill/>
            </a:ln>
          </p:spPr>
          <p:txBody>
            <a:bodyPr>
              <a:spAutoFit/>
            </a:bodyPr>
            <a:p>
              <a:r>
                <a:rPr lang="zh-CN" altLang="en-US" dirty="0">
                  <a:solidFill>
                    <a:srgbClr val="000066"/>
                  </a:solidFill>
                  <a:latin typeface="Times New Roman" panose="02020603050405020304" pitchFamily="18" charset="0"/>
                  <a:ea typeface="楷体_GB2312" panose="02010609030101010101" pitchFamily="49" charset="-122"/>
                </a:rPr>
                <a:t>位</a:t>
              </a:r>
              <a:endParaRPr lang="zh-CN" altLang="en-US" dirty="0">
                <a:solidFill>
                  <a:srgbClr val="000066"/>
                </a:solidFill>
                <a:latin typeface="Times New Roman" panose="02020603050405020304" pitchFamily="18" charset="0"/>
                <a:ea typeface="楷体_GB2312" panose="02010609030101010101" pitchFamily="49" charset="-122"/>
              </a:endParaRPr>
            </a:p>
            <a:p>
              <a:r>
                <a:rPr lang="zh-CN" altLang="en-US" dirty="0">
                  <a:solidFill>
                    <a:srgbClr val="000066"/>
                  </a:solidFill>
                  <a:latin typeface="Times New Roman" panose="02020603050405020304" pitchFamily="18" charset="0"/>
                  <a:ea typeface="楷体_GB2312" panose="02010609030101010101" pitchFamily="49" charset="-122"/>
                </a:rPr>
                <a:t>线</a:t>
              </a:r>
              <a:endParaRPr lang="zh-CN" altLang="en-US" dirty="0">
                <a:solidFill>
                  <a:srgbClr val="000066"/>
                </a:solidFill>
                <a:latin typeface="Times New Roman" panose="02020603050405020304" pitchFamily="18" charset="0"/>
                <a:ea typeface="楷体_GB2312" panose="02010609030101010101" pitchFamily="49" charset="-122"/>
              </a:endParaRPr>
            </a:p>
            <a:p>
              <a:r>
                <a:rPr lang="en-US" altLang="zh-CN" dirty="0">
                  <a:solidFill>
                    <a:srgbClr val="000066"/>
                  </a:solidFill>
                  <a:latin typeface="Times New Roman" panose="02020603050405020304" pitchFamily="18" charset="0"/>
                  <a:ea typeface="楷体_GB2312" panose="02010609030101010101" pitchFamily="49" charset="-122"/>
                </a:rPr>
                <a:t>B</a:t>
              </a:r>
              <a:endParaRPr lang="en-US" altLang="zh-CN" dirty="0">
                <a:solidFill>
                  <a:srgbClr val="000066"/>
                </a:solidFill>
                <a:latin typeface="Times New Roman" panose="02020603050405020304" pitchFamily="18" charset="0"/>
                <a:ea typeface="楷体_GB2312" panose="02010609030101010101" pitchFamily="49" charset="-122"/>
              </a:endParaRPr>
            </a:p>
          </p:txBody>
        </p:sp>
        <p:sp>
          <p:nvSpPr>
            <p:cNvPr id="11354" name="Rectangle 149"/>
            <p:cNvSpPr/>
            <p:nvPr/>
          </p:nvSpPr>
          <p:spPr>
            <a:xfrm>
              <a:off x="1882" y="1333"/>
              <a:ext cx="3878" cy="2903"/>
            </a:xfrm>
            <a:prstGeom prst="rect">
              <a:avLst/>
            </a:prstGeom>
            <a:noFill/>
            <a:ln w="28575" cap="flat" cmpd="sng">
              <a:solidFill>
                <a:srgbClr val="E6C32E"/>
              </a:solidFill>
              <a:prstDash val="solid"/>
              <a:miter/>
              <a:headEnd type="none" w="med" len="med"/>
              <a:tailEnd type="none" w="med" len="med"/>
            </a:ln>
          </p:spPr>
          <p:txBody>
            <a:bodyPr anchor="ctr" anchorCtr="0">
              <a:spAutoFit/>
            </a:bodyPr>
            <a:p>
              <a:endParaRPr lang="zh-CN" altLang="en-US" dirty="0">
                <a:latin typeface="Cambria" panose="02040503050406030204"/>
                <a:ea typeface="华文楷体"/>
              </a:endParaRPr>
            </a:p>
          </p:txBody>
        </p:sp>
      </p:grpSp>
      <p:sp>
        <p:nvSpPr>
          <p:cNvPr id="11337" name="Rectangle 150"/>
          <p:cNvSpPr/>
          <p:nvPr/>
        </p:nvSpPr>
        <p:spPr>
          <a:xfrm>
            <a:off x="345123" y="441325"/>
            <a:ext cx="5615305" cy="492125"/>
          </a:xfrm>
          <a:prstGeom prst="rect">
            <a:avLst/>
          </a:prstGeom>
          <a:noFill/>
          <a:ln w="9525">
            <a:noFill/>
          </a:ln>
        </p:spPr>
        <p:txBody>
          <a:bodyPr wrap="none" lIns="0" tIns="0" rIns="0" bIns="0">
            <a:spAutoFit/>
          </a:bodyPr>
          <a:p>
            <a:pPr>
              <a:buNone/>
            </a:pPr>
            <a:r>
              <a:rPr lang="en-US" altLang="zh-CN"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2  </a:t>
            </a:r>
            <a:r>
              <a:rPr lang="zh-CN" altLang="en-US"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动态随机存取存储器</a:t>
            </a:r>
            <a:r>
              <a:rPr lang="en-US" altLang="zh-CN" sz="3200" dirty="0">
                <a:solidFill>
                  <a:srgbClr val="000000"/>
                </a:solidFill>
                <a:latin typeface="Times New Roman" panose="02020603050405020304" pitchFamily="18" charset="0"/>
                <a:ea typeface="新宋体" panose="02010609030101010101" charset="-122"/>
                <a:cs typeface="Times New Roman" panose="02020603050405020304" pitchFamily="18" charset="0"/>
              </a:rPr>
              <a:t>(DRAM)</a:t>
            </a:r>
            <a:endParaRPr lang="en-US" altLang="zh-CN" sz="3200"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3069"/>
                                        </p:tgtEl>
                                        <p:attrNameLst>
                                          <p:attrName>style.visibility</p:attrName>
                                        </p:attrNameLst>
                                      </p:cBhvr>
                                      <p:to>
                                        <p:strVal val="visible"/>
                                      </p:to>
                                    </p:set>
                                    <p:animEffect transition="in" filter="box(out)">
                                      <p:cBhvr>
                                        <p:cTn id="7" dur="500"/>
                                        <p:tgtEl>
                                          <p:spTgt spid="830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3068"/>
                                        </p:tgtEl>
                                        <p:attrNameLst>
                                          <p:attrName>style.visibility</p:attrName>
                                        </p:attrNameLst>
                                      </p:cBhvr>
                                      <p:to>
                                        <p:strVal val="visible"/>
                                      </p:to>
                                    </p:set>
                                    <p:animEffect transition="in" filter="wipe(up)">
                                      <p:cBhvr>
                                        <p:cTn id="12" dur="500"/>
                                        <p:tgtEl>
                                          <p:spTgt spid="8306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ou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Righ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83073"/>
                                        </p:tgtEl>
                                        <p:attrNameLst>
                                          <p:attrName>style.visibility</p:attrName>
                                        </p:attrNameLst>
                                      </p:cBhvr>
                                      <p:to>
                                        <p:strVal val="visible"/>
                                      </p:to>
                                    </p:set>
                                    <p:animEffect transition="in" filter="strips(downRight)">
                                      <p:cBhvr>
                                        <p:cTn id="27" dur="500"/>
                                        <p:tgtEl>
                                          <p:spTgt spid="8307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83074"/>
                                        </p:tgtEl>
                                        <p:attrNameLst>
                                          <p:attrName>style.visibility</p:attrName>
                                        </p:attrNameLst>
                                      </p:cBhvr>
                                      <p:to>
                                        <p:strVal val="visible"/>
                                      </p:to>
                                    </p:set>
                                    <p:animEffect transition="in" filter="wipe(up)">
                                      <p:cBhvr>
                                        <p:cTn id="32" dur="500"/>
                                        <p:tgtEl>
                                          <p:spTgt spid="8307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83075"/>
                                        </p:tgtEl>
                                        <p:attrNameLst>
                                          <p:attrName>style.visibility</p:attrName>
                                        </p:attrNameLst>
                                      </p:cBhvr>
                                      <p:to>
                                        <p:strVal val="visible"/>
                                      </p:to>
                                    </p:set>
                                    <p:animEffect transition="in" filter="wipe(up)">
                                      <p:cBhvr>
                                        <p:cTn id="37" dur="500"/>
                                        <p:tgtEl>
                                          <p:spTgt spid="8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068" grpId="0" bldLvl="0" animBg="1"/>
      <p:bldP spid="83069" grpId="0" bldLvl="0" animBg="1"/>
      <p:bldP spid="83073" grpId="0" bldLvl="0" animBg="1"/>
      <p:bldP spid="83074" grpId="0"/>
      <p:bldP spid="8307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317500" y="282575"/>
            <a:ext cx="3803650" cy="522288"/>
            <a:chOff x="699" y="336"/>
            <a:chExt cx="2396" cy="329"/>
          </a:xfrm>
        </p:grpSpPr>
        <p:sp>
          <p:nvSpPr>
            <p:cNvPr id="12428" name="Rectangle 3"/>
            <p:cNvSpPr/>
            <p:nvPr/>
          </p:nvSpPr>
          <p:spPr>
            <a:xfrm>
              <a:off x="699" y="336"/>
              <a:ext cx="2396" cy="329"/>
            </a:xfrm>
            <a:prstGeom prst="rect">
              <a:avLst/>
            </a:prstGeom>
            <a:noFill/>
            <a:ln w="9525">
              <a:noFill/>
            </a:ln>
          </p:spPr>
          <p:txBody>
            <a:bodyPr wrap="square">
              <a:spAutoFit/>
            </a:bodyPr>
            <a:p>
              <a:r>
                <a:rPr lang="zh-CN" altLang="en-US" dirty="0">
                  <a:solidFill>
                    <a:srgbClr val="000066"/>
                  </a:solidFill>
                  <a:latin typeface="Times New Roman" panose="02020603050405020304" pitchFamily="18" charset="0"/>
                  <a:ea typeface="楷体_GB2312" panose="02010609030101010101" pitchFamily="49" charset="-122"/>
                </a:rPr>
                <a:t>读操作</a:t>
              </a:r>
              <a:r>
                <a:rPr lang="en-US" altLang="zh-CN" dirty="0">
                  <a:solidFill>
                    <a:srgbClr val="000066"/>
                  </a:solidFill>
                  <a:latin typeface="Times New Roman" panose="02020603050405020304" pitchFamily="18" charset="0"/>
                  <a:ea typeface="楷体_GB2312" panose="02010609030101010101" pitchFamily="49" charset="-122"/>
                </a:rPr>
                <a:t>:X=1          =1</a:t>
              </a:r>
              <a:endParaRPr lang="en-US" altLang="zh-CN" dirty="0">
                <a:solidFill>
                  <a:srgbClr val="000066"/>
                </a:solidFill>
                <a:latin typeface="Times New Roman" panose="02020603050405020304" pitchFamily="18" charset="0"/>
                <a:ea typeface="楷体_GB2312" panose="02010609030101010101" pitchFamily="49" charset="-122"/>
              </a:endParaRPr>
            </a:p>
          </p:txBody>
        </p:sp>
        <p:pic>
          <p:nvPicPr>
            <p:cNvPr id="12429" name="Picture 4"/>
            <p:cNvPicPr>
              <a:picLocks noChangeAspect="1"/>
            </p:cNvPicPr>
            <p:nvPr/>
          </p:nvPicPr>
          <p:blipFill>
            <a:blip r:embed="rId1"/>
            <a:stretch>
              <a:fillRect/>
            </a:stretch>
          </p:blipFill>
          <p:spPr>
            <a:xfrm>
              <a:off x="2130" y="397"/>
              <a:ext cx="272" cy="184"/>
            </a:xfrm>
            <a:prstGeom prst="rect">
              <a:avLst/>
            </a:prstGeom>
            <a:noFill/>
            <a:ln w="9525">
              <a:noFill/>
            </a:ln>
          </p:spPr>
        </p:pic>
      </p:grpSp>
      <p:sp>
        <p:nvSpPr>
          <p:cNvPr id="84997" name="Rectangle 5"/>
          <p:cNvSpPr/>
          <p:nvPr/>
        </p:nvSpPr>
        <p:spPr>
          <a:xfrm>
            <a:off x="176530" y="804863"/>
            <a:ext cx="4932363" cy="521970"/>
          </a:xfrm>
          <a:prstGeom prst="rect">
            <a:avLst/>
          </a:prstGeom>
          <a:noFill/>
          <a:ln w="9525">
            <a:noFill/>
          </a:ln>
        </p:spPr>
        <p:txBody>
          <a:bodyPr anchor="ctr" anchorCtr="0">
            <a:spAutoFit/>
          </a:bodyPr>
          <a:p>
            <a:pPr>
              <a:buNone/>
            </a:pP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T</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导通，电容器</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C</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与位线</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B</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连通</a:t>
            </a:r>
            <a:r>
              <a:rPr lang="zh-CN" altLang="en-US" dirty="0">
                <a:solidFill>
                  <a:srgbClr val="000000"/>
                </a:solidFill>
                <a:latin typeface="新宋体" panose="02010609030101010101" charset="-122"/>
                <a:ea typeface="新宋体" panose="02010609030101010101" charset="-122"/>
              </a:rPr>
              <a:t> </a:t>
            </a:r>
            <a:endParaRPr lang="zh-CN" altLang="en-US" dirty="0">
              <a:solidFill>
                <a:srgbClr val="000000"/>
              </a:solidFill>
              <a:latin typeface="新宋体" panose="02010609030101010101" charset="-122"/>
              <a:ea typeface="新宋体" panose="02010609030101010101" charset="-122"/>
            </a:endParaRPr>
          </a:p>
        </p:txBody>
      </p:sp>
      <p:sp>
        <p:nvSpPr>
          <p:cNvPr id="84998" name="Rectangle 6"/>
          <p:cNvSpPr/>
          <p:nvPr/>
        </p:nvSpPr>
        <p:spPr>
          <a:xfrm>
            <a:off x="176530" y="1272540"/>
            <a:ext cx="3492500" cy="1814830"/>
          </a:xfrm>
          <a:prstGeom prst="rect">
            <a:avLst/>
          </a:prstGeom>
          <a:noFill/>
          <a:ln w="9525">
            <a:noFill/>
          </a:ln>
        </p:spPr>
        <p:txBody>
          <a:bodyPr anchor="ctr" anchorCtr="0">
            <a:spAutoFit/>
          </a:bodyPr>
          <a:p>
            <a:pPr>
              <a:buNone/>
            </a:pP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输出缓冲器</a:t>
            </a:r>
            <a:r>
              <a:rPr lang="en-US" altLang="zh-CN"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灵敏放大器被选通，</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C</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中存储的数据通过位线和缓冲器输出</a:t>
            </a:r>
            <a:r>
              <a:rPr lang="zh-CN" altLang="en-US" dirty="0">
                <a:solidFill>
                  <a:srgbClr val="000000"/>
                </a:solidFill>
                <a:latin typeface="新宋体" panose="02010609030101010101" charset="-122"/>
                <a:ea typeface="新宋体" panose="02010609030101010101" charset="-122"/>
              </a:rPr>
              <a:t> </a:t>
            </a:r>
            <a:endParaRPr lang="zh-CN" altLang="en-US" dirty="0">
              <a:solidFill>
                <a:srgbClr val="000000"/>
              </a:solidFill>
              <a:latin typeface="新宋体" panose="02010609030101010101" charset="-122"/>
              <a:ea typeface="新宋体" panose="02010609030101010101" charset="-122"/>
            </a:endParaRPr>
          </a:p>
        </p:txBody>
      </p:sp>
      <p:grpSp>
        <p:nvGrpSpPr>
          <p:cNvPr id="12293" name="Group 7"/>
          <p:cNvGrpSpPr/>
          <p:nvPr/>
        </p:nvGrpSpPr>
        <p:grpSpPr>
          <a:xfrm>
            <a:off x="3203575" y="1628775"/>
            <a:ext cx="5832475" cy="4797425"/>
            <a:chOff x="1882" y="1298"/>
            <a:chExt cx="3878" cy="3022"/>
          </a:xfrm>
        </p:grpSpPr>
        <p:sp>
          <p:nvSpPr>
            <p:cNvPr id="12296" name="Rectangle 8"/>
            <p:cNvSpPr/>
            <p:nvPr/>
          </p:nvSpPr>
          <p:spPr>
            <a:xfrm>
              <a:off x="2245" y="1298"/>
              <a:ext cx="3515" cy="3022"/>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12297" name="Rectangle 9"/>
            <p:cNvSpPr/>
            <p:nvPr/>
          </p:nvSpPr>
          <p:spPr>
            <a:xfrm>
              <a:off x="1882" y="1656"/>
              <a:ext cx="42" cy="192"/>
            </a:xfrm>
            <a:prstGeom prst="rect">
              <a:avLst/>
            </a:prstGeom>
            <a:noFill/>
            <a:ln w="9525">
              <a:noFill/>
            </a:ln>
          </p:spPr>
          <p:txBody>
            <a:bodyPr wrap="none" lIns="0" tIns="0" rIns="0" bIns="0">
              <a:spAutoFit/>
            </a:bodyPr>
            <a:p>
              <a:r>
                <a:rPr lang="en-US" altLang="zh-CN" sz="2000" dirty="0">
                  <a:solidFill>
                    <a:srgbClr val="000000"/>
                  </a:solidFill>
                  <a:latin typeface="Times New Roman" panose="02020603050405020304" pitchFamily="18" charset="0"/>
                  <a:ea typeface="楷体_GB2312" panose="02010609030101010101" pitchFamily="49" charset="-122"/>
                </a:rPr>
                <a:t> </a:t>
              </a:r>
              <a:endParaRPr lang="en-US" altLang="zh-CN" sz="2000" dirty="0">
                <a:latin typeface="Times New Roman" panose="02020603050405020304" pitchFamily="18" charset="0"/>
                <a:ea typeface="楷体_GB2312" panose="02010609030101010101" pitchFamily="49" charset="-122"/>
              </a:endParaRPr>
            </a:p>
          </p:txBody>
        </p:sp>
        <p:sp>
          <p:nvSpPr>
            <p:cNvPr id="12298" name="Line 10"/>
            <p:cNvSpPr/>
            <p:nvPr/>
          </p:nvSpPr>
          <p:spPr>
            <a:xfrm>
              <a:off x="3594" y="3154"/>
              <a:ext cx="2" cy="401"/>
            </a:xfrm>
            <a:prstGeom prst="line">
              <a:avLst/>
            </a:prstGeom>
            <a:ln w="7938" cap="flat" cmpd="sng">
              <a:solidFill>
                <a:srgbClr val="000000"/>
              </a:solidFill>
              <a:prstDash val="solid"/>
              <a:headEnd type="none" w="med" len="med"/>
              <a:tailEnd type="none" w="med" len="med"/>
            </a:ln>
          </p:spPr>
        </p:sp>
        <p:sp>
          <p:nvSpPr>
            <p:cNvPr id="12299" name="Line 11"/>
            <p:cNvSpPr/>
            <p:nvPr/>
          </p:nvSpPr>
          <p:spPr>
            <a:xfrm>
              <a:off x="2567" y="3568"/>
              <a:ext cx="1336" cy="2"/>
            </a:xfrm>
            <a:prstGeom prst="line">
              <a:avLst/>
            </a:prstGeom>
            <a:ln w="7938" cap="flat" cmpd="sng">
              <a:solidFill>
                <a:srgbClr val="000000"/>
              </a:solidFill>
              <a:prstDash val="solid"/>
              <a:headEnd type="none" w="med" len="med"/>
              <a:tailEnd type="none" w="med" len="med"/>
            </a:ln>
          </p:spPr>
        </p:sp>
        <p:sp>
          <p:nvSpPr>
            <p:cNvPr id="12300" name="Line 12"/>
            <p:cNvSpPr/>
            <p:nvPr/>
          </p:nvSpPr>
          <p:spPr>
            <a:xfrm flipH="1">
              <a:off x="2435" y="2221"/>
              <a:ext cx="3318" cy="2"/>
            </a:xfrm>
            <a:prstGeom prst="line">
              <a:avLst/>
            </a:prstGeom>
            <a:ln w="7938" cap="flat" cmpd="sng">
              <a:solidFill>
                <a:srgbClr val="000000"/>
              </a:solidFill>
              <a:prstDash val="solid"/>
              <a:headEnd type="none" w="med" len="med"/>
              <a:tailEnd type="none" w="med" len="med"/>
            </a:ln>
          </p:spPr>
        </p:sp>
        <p:sp>
          <p:nvSpPr>
            <p:cNvPr id="12301" name="Oval 13"/>
            <p:cNvSpPr/>
            <p:nvPr/>
          </p:nvSpPr>
          <p:spPr>
            <a:xfrm>
              <a:off x="4372" y="1884"/>
              <a:ext cx="64" cy="47"/>
            </a:xfrm>
            <a:prstGeom prst="ellipse">
              <a:avLst/>
            </a:prstGeom>
            <a:solidFill>
              <a:srgbClr val="000000"/>
            </a:solidFill>
            <a:ln w="11113" cap="flat" cmpd="sng">
              <a:solidFill>
                <a:srgbClr val="000000"/>
              </a:solidFill>
              <a:prstDash val="solid"/>
              <a:headEnd type="none" w="med" len="med"/>
              <a:tailEnd type="none" w="med" len="med"/>
            </a:ln>
          </p:spPr>
          <p:txBody>
            <a:bodyPr/>
            <a:p>
              <a:endParaRPr lang="zh-CN" altLang="en-US" dirty="0">
                <a:latin typeface="Cambria" panose="02040503050406030204"/>
                <a:ea typeface="华文楷体"/>
              </a:endParaRPr>
            </a:p>
          </p:txBody>
        </p:sp>
        <p:sp>
          <p:nvSpPr>
            <p:cNvPr id="12302" name="Line 14"/>
            <p:cNvSpPr/>
            <p:nvPr/>
          </p:nvSpPr>
          <p:spPr>
            <a:xfrm flipV="1">
              <a:off x="2452" y="1731"/>
              <a:ext cx="1139" cy="1"/>
            </a:xfrm>
            <a:prstGeom prst="line">
              <a:avLst/>
            </a:prstGeom>
            <a:ln w="7938" cap="flat" cmpd="sng">
              <a:solidFill>
                <a:srgbClr val="000000"/>
              </a:solidFill>
              <a:prstDash val="solid"/>
              <a:headEnd type="none" w="med" len="med"/>
              <a:tailEnd type="none" w="med" len="med"/>
            </a:ln>
          </p:spPr>
        </p:sp>
        <p:sp>
          <p:nvSpPr>
            <p:cNvPr id="12303" name="Line 15"/>
            <p:cNvSpPr/>
            <p:nvPr/>
          </p:nvSpPr>
          <p:spPr>
            <a:xfrm>
              <a:off x="4409" y="1652"/>
              <a:ext cx="3" cy="2320"/>
            </a:xfrm>
            <a:prstGeom prst="line">
              <a:avLst/>
            </a:prstGeom>
            <a:ln w="7938" cap="flat" cmpd="sng">
              <a:solidFill>
                <a:srgbClr val="000000"/>
              </a:solidFill>
              <a:prstDash val="solid"/>
              <a:headEnd type="none" w="med" len="med"/>
              <a:tailEnd type="none" w="med" len="med"/>
            </a:ln>
          </p:spPr>
        </p:sp>
        <p:sp>
          <p:nvSpPr>
            <p:cNvPr id="12304" name="Line 16"/>
            <p:cNvSpPr/>
            <p:nvPr/>
          </p:nvSpPr>
          <p:spPr>
            <a:xfrm>
              <a:off x="3083" y="1910"/>
              <a:ext cx="2" cy="1222"/>
            </a:xfrm>
            <a:prstGeom prst="line">
              <a:avLst/>
            </a:prstGeom>
            <a:ln w="7938" cap="flat" cmpd="sng">
              <a:solidFill>
                <a:srgbClr val="000000"/>
              </a:solidFill>
              <a:prstDash val="solid"/>
              <a:headEnd type="none" w="med" len="med"/>
              <a:tailEnd type="none" w="med" len="med"/>
            </a:ln>
          </p:spPr>
        </p:sp>
        <p:sp>
          <p:nvSpPr>
            <p:cNvPr id="12305" name="Line 17"/>
            <p:cNvSpPr/>
            <p:nvPr/>
          </p:nvSpPr>
          <p:spPr>
            <a:xfrm flipH="1">
              <a:off x="3083" y="1910"/>
              <a:ext cx="1319" cy="2"/>
            </a:xfrm>
            <a:prstGeom prst="line">
              <a:avLst/>
            </a:prstGeom>
            <a:ln w="7938" cap="flat" cmpd="sng">
              <a:solidFill>
                <a:srgbClr val="000000"/>
              </a:solidFill>
              <a:prstDash val="solid"/>
              <a:headEnd type="none" w="med" len="med"/>
              <a:tailEnd type="none" w="med" len="med"/>
            </a:ln>
          </p:spPr>
        </p:sp>
        <p:sp>
          <p:nvSpPr>
            <p:cNvPr id="12306" name="Line 18"/>
            <p:cNvSpPr/>
            <p:nvPr/>
          </p:nvSpPr>
          <p:spPr>
            <a:xfrm flipH="1">
              <a:off x="2587" y="3132"/>
              <a:ext cx="1314" cy="2"/>
            </a:xfrm>
            <a:prstGeom prst="line">
              <a:avLst/>
            </a:prstGeom>
            <a:ln w="7938" cap="flat" cmpd="sng">
              <a:solidFill>
                <a:srgbClr val="000000"/>
              </a:solidFill>
              <a:prstDash val="solid"/>
              <a:headEnd type="none" w="med" len="med"/>
              <a:tailEnd type="none" w="med" len="med"/>
            </a:ln>
          </p:spPr>
        </p:sp>
        <p:sp>
          <p:nvSpPr>
            <p:cNvPr id="12307" name="Oval 19"/>
            <p:cNvSpPr/>
            <p:nvPr/>
          </p:nvSpPr>
          <p:spPr>
            <a:xfrm>
              <a:off x="3051" y="3113"/>
              <a:ext cx="66" cy="49"/>
            </a:xfrm>
            <a:prstGeom prst="ellipse">
              <a:avLst/>
            </a:prstGeom>
            <a:solidFill>
              <a:srgbClr val="000000"/>
            </a:solidFill>
            <a:ln w="11113" cap="flat" cmpd="sng">
              <a:solidFill>
                <a:srgbClr val="000000"/>
              </a:solidFill>
              <a:prstDash val="solid"/>
              <a:headEnd type="none" w="med" len="med"/>
              <a:tailEnd type="none" w="med" len="med"/>
            </a:ln>
          </p:spPr>
          <p:txBody>
            <a:bodyPr/>
            <a:p>
              <a:endParaRPr lang="zh-CN" altLang="en-US" dirty="0">
                <a:latin typeface="Cambria" panose="02040503050406030204"/>
                <a:ea typeface="华文楷体"/>
              </a:endParaRPr>
            </a:p>
          </p:txBody>
        </p:sp>
        <p:sp>
          <p:nvSpPr>
            <p:cNvPr id="12308" name="Rectangle 20"/>
            <p:cNvSpPr/>
            <p:nvPr/>
          </p:nvSpPr>
          <p:spPr>
            <a:xfrm>
              <a:off x="5365" y="2696"/>
              <a:ext cx="309" cy="251"/>
            </a:xfrm>
            <a:prstGeom prst="rect">
              <a:avLst/>
            </a:prstGeom>
            <a:noFill/>
            <a:ln w="9525">
              <a:noFill/>
            </a:ln>
          </p:spPr>
          <p:txBody>
            <a:bodyPr/>
            <a:p>
              <a:endParaRPr lang="zh-CN" altLang="en-US" dirty="0">
                <a:latin typeface="Cambria" panose="02040503050406030204"/>
                <a:ea typeface="华文楷体"/>
              </a:endParaRPr>
            </a:p>
          </p:txBody>
        </p:sp>
        <p:sp>
          <p:nvSpPr>
            <p:cNvPr id="12309" name="Rectangle 21"/>
            <p:cNvSpPr/>
            <p:nvPr/>
          </p:nvSpPr>
          <p:spPr>
            <a:xfrm>
              <a:off x="4628" y="2668"/>
              <a:ext cx="363" cy="252"/>
            </a:xfrm>
            <a:prstGeom prst="rect">
              <a:avLst/>
            </a:prstGeom>
            <a:noFill/>
            <a:ln w="9525">
              <a:noFill/>
            </a:ln>
          </p:spPr>
          <p:txBody>
            <a:bodyPr/>
            <a:p>
              <a:endParaRPr lang="zh-CN" altLang="en-US" dirty="0">
                <a:latin typeface="Cambria" panose="02040503050406030204"/>
                <a:ea typeface="华文楷体"/>
              </a:endParaRPr>
            </a:p>
          </p:txBody>
        </p:sp>
        <p:sp>
          <p:nvSpPr>
            <p:cNvPr id="12310" name="Rectangle 22"/>
            <p:cNvSpPr/>
            <p:nvPr/>
          </p:nvSpPr>
          <p:spPr>
            <a:xfrm>
              <a:off x="4760" y="2709"/>
              <a:ext cx="104" cy="192"/>
            </a:xfrm>
            <a:prstGeom prst="rect">
              <a:avLst/>
            </a:prstGeom>
            <a:noFill/>
            <a:ln w="9525">
              <a:noFill/>
            </a:ln>
          </p:spPr>
          <p:txBody>
            <a:bodyPr wrap="none" lIns="0" tIns="0" rIns="0" bIns="0">
              <a:spAutoFit/>
            </a:bodyPr>
            <a:p>
              <a:r>
                <a:rPr lang="en-US" altLang="zh-CN" sz="2000" dirty="0">
                  <a:solidFill>
                    <a:srgbClr val="000000"/>
                  </a:solidFill>
                  <a:latin typeface="Times New Roman" panose="02020603050405020304" pitchFamily="18" charset="0"/>
                  <a:ea typeface="楷体_GB2312" panose="02010609030101010101" pitchFamily="49" charset="-122"/>
                </a:rPr>
                <a:t>T</a:t>
              </a:r>
              <a:endParaRPr lang="en-US" altLang="zh-CN" sz="2000" dirty="0">
                <a:latin typeface="Times New Roman" panose="02020603050405020304" pitchFamily="18" charset="0"/>
                <a:ea typeface="楷体_GB2312" panose="02010609030101010101" pitchFamily="49" charset="-122"/>
              </a:endParaRPr>
            </a:p>
          </p:txBody>
        </p:sp>
        <p:grpSp>
          <p:nvGrpSpPr>
            <p:cNvPr id="12311" name="Group 23"/>
            <p:cNvGrpSpPr/>
            <p:nvPr/>
          </p:nvGrpSpPr>
          <p:grpSpPr>
            <a:xfrm>
              <a:off x="4559" y="2350"/>
              <a:ext cx="1179" cy="905"/>
              <a:chOff x="2813" y="2750"/>
              <a:chExt cx="480" cy="484"/>
            </a:xfrm>
          </p:grpSpPr>
          <p:sp>
            <p:nvSpPr>
              <p:cNvPr id="12377" name="Freeform 24"/>
              <p:cNvSpPr/>
              <p:nvPr/>
            </p:nvSpPr>
            <p:spPr>
              <a:xfrm>
                <a:off x="3284" y="2750"/>
                <a:ext cx="9" cy="24"/>
              </a:xfrm>
              <a:custGeom>
                <a:avLst/>
                <a:gdLst>
                  <a:gd name="txL" fmla="*/ 0 w 20"/>
                  <a:gd name="txT" fmla="*/ 0 h 49"/>
                  <a:gd name="txR" fmla="*/ 20 w 20"/>
                  <a:gd name="txB" fmla="*/ 49 h 49"/>
                </a:gdLst>
                <a:ahLst/>
                <a:cxnLst>
                  <a:cxn ang="0">
                    <a:pos x="9" y="3"/>
                  </a:cxn>
                  <a:cxn ang="0">
                    <a:pos x="9" y="0"/>
                  </a:cxn>
                  <a:cxn ang="0">
                    <a:pos x="7" y="0"/>
                  </a:cxn>
                  <a:cxn ang="0">
                    <a:pos x="0" y="0"/>
                  </a:cxn>
                  <a:cxn ang="0">
                    <a:pos x="0" y="5"/>
                  </a:cxn>
                  <a:cxn ang="0">
                    <a:pos x="7" y="5"/>
                  </a:cxn>
                  <a:cxn ang="0">
                    <a:pos x="7" y="3"/>
                  </a:cxn>
                  <a:cxn ang="0">
                    <a:pos x="4" y="3"/>
                  </a:cxn>
                  <a:cxn ang="0">
                    <a:pos x="4" y="24"/>
                  </a:cxn>
                  <a:cxn ang="0">
                    <a:pos x="9" y="24"/>
                  </a:cxn>
                  <a:cxn ang="0">
                    <a:pos x="9" y="3"/>
                  </a:cxn>
                </a:cxnLst>
                <a:rect l="txL" t="txT" r="txR" b="txB"/>
                <a:pathLst>
                  <a:path w="20" h="49">
                    <a:moveTo>
                      <a:pt x="20" y="6"/>
                    </a:moveTo>
                    <a:lnTo>
                      <a:pt x="20" y="0"/>
                    </a:lnTo>
                    <a:lnTo>
                      <a:pt x="15" y="0"/>
                    </a:lnTo>
                    <a:lnTo>
                      <a:pt x="0" y="0"/>
                    </a:lnTo>
                    <a:lnTo>
                      <a:pt x="0" y="11"/>
                    </a:lnTo>
                    <a:lnTo>
                      <a:pt x="15" y="11"/>
                    </a:lnTo>
                    <a:lnTo>
                      <a:pt x="15" y="6"/>
                    </a:lnTo>
                    <a:lnTo>
                      <a:pt x="9" y="6"/>
                    </a:lnTo>
                    <a:lnTo>
                      <a:pt x="9" y="49"/>
                    </a:lnTo>
                    <a:lnTo>
                      <a:pt x="20" y="49"/>
                    </a:lnTo>
                    <a:lnTo>
                      <a:pt x="20" y="6"/>
                    </a:lnTo>
                    <a:close/>
                  </a:path>
                </a:pathLst>
              </a:custGeom>
              <a:solidFill>
                <a:srgbClr val="000000">
                  <a:alpha val="100000"/>
                </a:srgbClr>
              </a:solidFill>
              <a:ln w="9525">
                <a:noFill/>
              </a:ln>
            </p:spPr>
            <p:txBody>
              <a:bodyPr/>
              <a:p>
                <a:endParaRPr lang="zh-CN" altLang="en-US"/>
              </a:p>
            </p:txBody>
          </p:sp>
          <p:sp>
            <p:nvSpPr>
              <p:cNvPr id="12378" name="Rectangle 25"/>
              <p:cNvSpPr/>
              <p:nvPr/>
            </p:nvSpPr>
            <p:spPr>
              <a:xfrm>
                <a:off x="3288" y="2790"/>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79" name="Rectangle 26"/>
              <p:cNvSpPr/>
              <p:nvPr/>
            </p:nvSpPr>
            <p:spPr>
              <a:xfrm>
                <a:off x="3288" y="2827"/>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80" name="Rectangle 27"/>
              <p:cNvSpPr/>
              <p:nvPr/>
            </p:nvSpPr>
            <p:spPr>
              <a:xfrm>
                <a:off x="3288" y="2865"/>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81" name="Rectangle 28"/>
              <p:cNvSpPr/>
              <p:nvPr/>
            </p:nvSpPr>
            <p:spPr>
              <a:xfrm>
                <a:off x="3288" y="2902"/>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82" name="Rectangle 29"/>
              <p:cNvSpPr/>
              <p:nvPr/>
            </p:nvSpPr>
            <p:spPr>
              <a:xfrm>
                <a:off x="3288" y="2940"/>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83" name="Rectangle 30"/>
              <p:cNvSpPr/>
              <p:nvPr/>
            </p:nvSpPr>
            <p:spPr>
              <a:xfrm>
                <a:off x="3288" y="2977"/>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84" name="Rectangle 31"/>
              <p:cNvSpPr/>
              <p:nvPr/>
            </p:nvSpPr>
            <p:spPr>
              <a:xfrm>
                <a:off x="3288" y="3015"/>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85" name="Rectangle 32"/>
              <p:cNvSpPr/>
              <p:nvPr/>
            </p:nvSpPr>
            <p:spPr>
              <a:xfrm>
                <a:off x="3288" y="3052"/>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86" name="Rectangle 33"/>
              <p:cNvSpPr/>
              <p:nvPr/>
            </p:nvSpPr>
            <p:spPr>
              <a:xfrm>
                <a:off x="3288" y="3090"/>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87" name="Rectangle 34"/>
              <p:cNvSpPr/>
              <p:nvPr/>
            </p:nvSpPr>
            <p:spPr>
              <a:xfrm>
                <a:off x="3288" y="3127"/>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88" name="Rectangle 35"/>
              <p:cNvSpPr/>
              <p:nvPr/>
            </p:nvSpPr>
            <p:spPr>
              <a:xfrm>
                <a:off x="3288" y="3165"/>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89" name="Rectangle 36"/>
              <p:cNvSpPr/>
              <p:nvPr/>
            </p:nvSpPr>
            <p:spPr>
              <a:xfrm>
                <a:off x="3288" y="3202"/>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90" name="Rectangle 37"/>
              <p:cNvSpPr/>
              <p:nvPr/>
            </p:nvSpPr>
            <p:spPr>
              <a:xfrm>
                <a:off x="3261"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91" name="Rectangle 38"/>
              <p:cNvSpPr/>
              <p:nvPr/>
            </p:nvSpPr>
            <p:spPr>
              <a:xfrm>
                <a:off x="3224"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92" name="Rectangle 39"/>
              <p:cNvSpPr/>
              <p:nvPr/>
            </p:nvSpPr>
            <p:spPr>
              <a:xfrm>
                <a:off x="3187"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93" name="Rectangle 40"/>
              <p:cNvSpPr/>
              <p:nvPr/>
            </p:nvSpPr>
            <p:spPr>
              <a:xfrm>
                <a:off x="3150"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94" name="Rectangle 41"/>
              <p:cNvSpPr/>
              <p:nvPr/>
            </p:nvSpPr>
            <p:spPr>
              <a:xfrm>
                <a:off x="3113"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95" name="Rectangle 42"/>
              <p:cNvSpPr/>
              <p:nvPr/>
            </p:nvSpPr>
            <p:spPr>
              <a:xfrm>
                <a:off x="3076"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96" name="Rectangle 43"/>
              <p:cNvSpPr/>
              <p:nvPr/>
            </p:nvSpPr>
            <p:spPr>
              <a:xfrm>
                <a:off x="3039"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97" name="Rectangle 44"/>
              <p:cNvSpPr/>
              <p:nvPr/>
            </p:nvSpPr>
            <p:spPr>
              <a:xfrm>
                <a:off x="3002"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98" name="Rectangle 45"/>
              <p:cNvSpPr/>
              <p:nvPr/>
            </p:nvSpPr>
            <p:spPr>
              <a:xfrm>
                <a:off x="2965"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99" name="Rectangle 46"/>
              <p:cNvSpPr/>
              <p:nvPr/>
            </p:nvSpPr>
            <p:spPr>
              <a:xfrm>
                <a:off x="2928" y="3228"/>
                <a:ext cx="21"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00" name="Rectangle 47"/>
              <p:cNvSpPr/>
              <p:nvPr/>
            </p:nvSpPr>
            <p:spPr>
              <a:xfrm>
                <a:off x="2890" y="3228"/>
                <a:ext cx="22"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01" name="Rectangle 48"/>
              <p:cNvSpPr/>
              <p:nvPr/>
            </p:nvSpPr>
            <p:spPr>
              <a:xfrm>
                <a:off x="2853" y="3228"/>
                <a:ext cx="22"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02" name="Rectangle 49"/>
              <p:cNvSpPr/>
              <p:nvPr/>
            </p:nvSpPr>
            <p:spPr>
              <a:xfrm>
                <a:off x="2816" y="3228"/>
                <a:ext cx="22" cy="6"/>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03" name="Rectangle 50"/>
              <p:cNvSpPr/>
              <p:nvPr/>
            </p:nvSpPr>
            <p:spPr>
              <a:xfrm>
                <a:off x="2813" y="3194"/>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04" name="Rectangle 51"/>
              <p:cNvSpPr/>
              <p:nvPr/>
            </p:nvSpPr>
            <p:spPr>
              <a:xfrm>
                <a:off x="2813" y="3157"/>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05" name="Rectangle 52"/>
              <p:cNvSpPr/>
              <p:nvPr/>
            </p:nvSpPr>
            <p:spPr>
              <a:xfrm>
                <a:off x="2813" y="3119"/>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06" name="Rectangle 53"/>
              <p:cNvSpPr/>
              <p:nvPr/>
            </p:nvSpPr>
            <p:spPr>
              <a:xfrm>
                <a:off x="2813" y="3082"/>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07" name="Rectangle 54"/>
              <p:cNvSpPr/>
              <p:nvPr/>
            </p:nvSpPr>
            <p:spPr>
              <a:xfrm>
                <a:off x="2813" y="3044"/>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08" name="Rectangle 55"/>
              <p:cNvSpPr/>
              <p:nvPr/>
            </p:nvSpPr>
            <p:spPr>
              <a:xfrm>
                <a:off x="2813" y="3007"/>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09" name="Rectangle 56"/>
              <p:cNvSpPr/>
              <p:nvPr/>
            </p:nvSpPr>
            <p:spPr>
              <a:xfrm>
                <a:off x="2813" y="2969"/>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10" name="Rectangle 57"/>
              <p:cNvSpPr/>
              <p:nvPr/>
            </p:nvSpPr>
            <p:spPr>
              <a:xfrm>
                <a:off x="2813" y="2932"/>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11" name="Rectangle 58"/>
              <p:cNvSpPr/>
              <p:nvPr/>
            </p:nvSpPr>
            <p:spPr>
              <a:xfrm>
                <a:off x="2813" y="2894"/>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12" name="Rectangle 59"/>
              <p:cNvSpPr/>
              <p:nvPr/>
            </p:nvSpPr>
            <p:spPr>
              <a:xfrm>
                <a:off x="2813" y="2857"/>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13" name="Rectangle 60"/>
              <p:cNvSpPr/>
              <p:nvPr/>
            </p:nvSpPr>
            <p:spPr>
              <a:xfrm>
                <a:off x="2813" y="2819"/>
                <a:ext cx="5" cy="22"/>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14" name="Rectangle 61"/>
              <p:cNvSpPr/>
              <p:nvPr/>
            </p:nvSpPr>
            <p:spPr>
              <a:xfrm>
                <a:off x="2813" y="2782"/>
                <a:ext cx="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15" name="Freeform 62"/>
              <p:cNvSpPr/>
              <p:nvPr/>
            </p:nvSpPr>
            <p:spPr>
              <a:xfrm>
                <a:off x="2813" y="2750"/>
                <a:ext cx="10" cy="16"/>
              </a:xfrm>
              <a:custGeom>
                <a:avLst/>
                <a:gdLst>
                  <a:gd name="txL" fmla="*/ 0 w 21"/>
                  <a:gd name="txT" fmla="*/ 0 h 32"/>
                  <a:gd name="txR" fmla="*/ 21 w 21"/>
                  <a:gd name="txB" fmla="*/ 32 h 32"/>
                </a:gdLst>
                <a:ahLst/>
                <a:cxnLst>
                  <a:cxn ang="0">
                    <a:pos x="0" y="16"/>
                  </a:cxn>
                  <a:cxn ang="0">
                    <a:pos x="5" y="16"/>
                  </a:cxn>
                  <a:cxn ang="0">
                    <a:pos x="5" y="3"/>
                  </a:cxn>
                  <a:cxn ang="0">
                    <a:pos x="2" y="3"/>
                  </a:cxn>
                  <a:cxn ang="0">
                    <a:pos x="2" y="5"/>
                  </a:cxn>
                  <a:cxn ang="0">
                    <a:pos x="10" y="5"/>
                  </a:cxn>
                  <a:cxn ang="0">
                    <a:pos x="10" y="0"/>
                  </a:cxn>
                  <a:cxn ang="0">
                    <a:pos x="2" y="0"/>
                  </a:cxn>
                  <a:cxn ang="0">
                    <a:pos x="0" y="0"/>
                  </a:cxn>
                  <a:cxn ang="0">
                    <a:pos x="0" y="3"/>
                  </a:cxn>
                  <a:cxn ang="0">
                    <a:pos x="0" y="16"/>
                  </a:cxn>
                </a:cxnLst>
                <a:rect l="txL" t="txT" r="txR" b="txB"/>
                <a:pathLst>
                  <a:path w="21" h="32">
                    <a:moveTo>
                      <a:pt x="0" y="32"/>
                    </a:moveTo>
                    <a:lnTo>
                      <a:pt x="10" y="32"/>
                    </a:lnTo>
                    <a:lnTo>
                      <a:pt x="10" y="6"/>
                    </a:lnTo>
                    <a:lnTo>
                      <a:pt x="5" y="6"/>
                    </a:lnTo>
                    <a:lnTo>
                      <a:pt x="5" y="11"/>
                    </a:lnTo>
                    <a:lnTo>
                      <a:pt x="21" y="11"/>
                    </a:lnTo>
                    <a:lnTo>
                      <a:pt x="21" y="0"/>
                    </a:lnTo>
                    <a:lnTo>
                      <a:pt x="5" y="0"/>
                    </a:lnTo>
                    <a:lnTo>
                      <a:pt x="0" y="0"/>
                    </a:lnTo>
                    <a:lnTo>
                      <a:pt x="0" y="6"/>
                    </a:lnTo>
                    <a:lnTo>
                      <a:pt x="0" y="32"/>
                    </a:lnTo>
                    <a:close/>
                  </a:path>
                </a:pathLst>
              </a:custGeom>
              <a:solidFill>
                <a:srgbClr val="000000">
                  <a:alpha val="100000"/>
                </a:srgbClr>
              </a:solidFill>
              <a:ln w="9525">
                <a:noFill/>
              </a:ln>
            </p:spPr>
            <p:txBody>
              <a:bodyPr/>
              <a:p>
                <a:endParaRPr lang="zh-CN" altLang="en-US"/>
              </a:p>
            </p:txBody>
          </p:sp>
          <p:sp>
            <p:nvSpPr>
              <p:cNvPr id="12416" name="Rectangle 63"/>
              <p:cNvSpPr/>
              <p:nvPr/>
            </p:nvSpPr>
            <p:spPr>
              <a:xfrm>
                <a:off x="2839"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17" name="Rectangle 64"/>
              <p:cNvSpPr/>
              <p:nvPr/>
            </p:nvSpPr>
            <p:spPr>
              <a:xfrm>
                <a:off x="2876" y="2750"/>
                <a:ext cx="22"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18" name="Rectangle 65"/>
              <p:cNvSpPr/>
              <p:nvPr/>
            </p:nvSpPr>
            <p:spPr>
              <a:xfrm>
                <a:off x="2913" y="2750"/>
                <a:ext cx="22"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19" name="Rectangle 66"/>
              <p:cNvSpPr/>
              <p:nvPr/>
            </p:nvSpPr>
            <p:spPr>
              <a:xfrm>
                <a:off x="2950" y="2750"/>
                <a:ext cx="22"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20" name="Rectangle 67"/>
              <p:cNvSpPr/>
              <p:nvPr/>
            </p:nvSpPr>
            <p:spPr>
              <a:xfrm>
                <a:off x="2987" y="2750"/>
                <a:ext cx="22"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21" name="Rectangle 68"/>
              <p:cNvSpPr/>
              <p:nvPr/>
            </p:nvSpPr>
            <p:spPr>
              <a:xfrm>
                <a:off x="3025"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22" name="Rectangle 69"/>
              <p:cNvSpPr/>
              <p:nvPr/>
            </p:nvSpPr>
            <p:spPr>
              <a:xfrm>
                <a:off x="3062"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23" name="Rectangle 70"/>
              <p:cNvSpPr/>
              <p:nvPr/>
            </p:nvSpPr>
            <p:spPr>
              <a:xfrm>
                <a:off x="3099"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24" name="Rectangle 71"/>
              <p:cNvSpPr/>
              <p:nvPr/>
            </p:nvSpPr>
            <p:spPr>
              <a:xfrm>
                <a:off x="3136"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25" name="Rectangle 72"/>
              <p:cNvSpPr/>
              <p:nvPr/>
            </p:nvSpPr>
            <p:spPr>
              <a:xfrm>
                <a:off x="3173"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26" name="Rectangle 73"/>
              <p:cNvSpPr/>
              <p:nvPr/>
            </p:nvSpPr>
            <p:spPr>
              <a:xfrm>
                <a:off x="3210"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427" name="Rectangle 74"/>
              <p:cNvSpPr/>
              <p:nvPr/>
            </p:nvSpPr>
            <p:spPr>
              <a:xfrm>
                <a:off x="3247" y="2750"/>
                <a:ext cx="21" cy="5"/>
              </a:xfrm>
              <a:prstGeom prst="rect">
                <a:avLst/>
              </a:prstGeom>
              <a:solidFill>
                <a:srgbClr val="000000"/>
              </a:solidFill>
              <a:ln w="9525">
                <a:noFill/>
              </a:ln>
            </p:spPr>
            <p:txBody>
              <a:bodyPr/>
              <a:p>
                <a:endParaRPr lang="zh-CN" altLang="en-US" dirty="0">
                  <a:latin typeface="Cambria" panose="02040503050406030204"/>
                  <a:ea typeface="华文楷体"/>
                </a:endParaRPr>
              </a:p>
            </p:txBody>
          </p:sp>
        </p:grpSp>
        <p:sp>
          <p:nvSpPr>
            <p:cNvPr id="12312" name="Oval 75"/>
            <p:cNvSpPr/>
            <p:nvPr/>
          </p:nvSpPr>
          <p:spPr>
            <a:xfrm>
              <a:off x="4814" y="2195"/>
              <a:ext cx="64" cy="48"/>
            </a:xfrm>
            <a:prstGeom prst="ellipse">
              <a:avLst/>
            </a:prstGeom>
            <a:solidFill>
              <a:srgbClr val="000000"/>
            </a:solidFill>
            <a:ln w="11113" cap="flat" cmpd="sng">
              <a:solidFill>
                <a:srgbClr val="000000"/>
              </a:solidFill>
              <a:prstDash val="solid"/>
              <a:headEnd type="none" w="med" len="med"/>
              <a:tailEnd type="none" w="med" len="med"/>
            </a:ln>
          </p:spPr>
          <p:txBody>
            <a:bodyPr/>
            <a:p>
              <a:endParaRPr lang="zh-CN" altLang="en-US" dirty="0">
                <a:latin typeface="Cambria" panose="02040503050406030204"/>
                <a:ea typeface="华文楷体"/>
              </a:endParaRPr>
            </a:p>
          </p:txBody>
        </p:sp>
        <p:sp>
          <p:nvSpPr>
            <p:cNvPr id="12313" name="Line 76"/>
            <p:cNvSpPr/>
            <p:nvPr/>
          </p:nvSpPr>
          <p:spPr>
            <a:xfrm>
              <a:off x="4841" y="2215"/>
              <a:ext cx="3" cy="230"/>
            </a:xfrm>
            <a:prstGeom prst="line">
              <a:avLst/>
            </a:prstGeom>
            <a:ln w="7938" cap="flat" cmpd="sng">
              <a:solidFill>
                <a:srgbClr val="000000"/>
              </a:solidFill>
              <a:prstDash val="solid"/>
              <a:headEnd type="none" w="med" len="med"/>
              <a:tailEnd type="none" w="med" len="med"/>
            </a:ln>
          </p:spPr>
        </p:sp>
        <p:sp>
          <p:nvSpPr>
            <p:cNvPr id="12314" name="Line 77"/>
            <p:cNvSpPr/>
            <p:nvPr/>
          </p:nvSpPr>
          <p:spPr>
            <a:xfrm>
              <a:off x="4981" y="2647"/>
              <a:ext cx="352" cy="2"/>
            </a:xfrm>
            <a:prstGeom prst="line">
              <a:avLst/>
            </a:prstGeom>
            <a:ln w="7938" cap="flat" cmpd="sng">
              <a:solidFill>
                <a:srgbClr val="000000"/>
              </a:solidFill>
              <a:prstDash val="solid"/>
              <a:headEnd type="none" w="med" len="med"/>
              <a:tailEnd type="none" w="med" len="med"/>
            </a:ln>
          </p:spPr>
        </p:sp>
        <p:sp>
          <p:nvSpPr>
            <p:cNvPr id="12315" name="Line 78"/>
            <p:cNvSpPr/>
            <p:nvPr/>
          </p:nvSpPr>
          <p:spPr>
            <a:xfrm>
              <a:off x="5333" y="2647"/>
              <a:ext cx="2" cy="214"/>
            </a:xfrm>
            <a:prstGeom prst="line">
              <a:avLst/>
            </a:prstGeom>
            <a:ln w="7938" cap="flat" cmpd="sng">
              <a:solidFill>
                <a:srgbClr val="000000"/>
              </a:solidFill>
              <a:prstDash val="solid"/>
              <a:headEnd type="none" w="med" len="med"/>
              <a:tailEnd type="none" w="med" len="med"/>
            </a:ln>
          </p:spPr>
        </p:sp>
        <p:sp>
          <p:nvSpPr>
            <p:cNvPr id="12316" name="Line 79"/>
            <p:cNvSpPr/>
            <p:nvPr/>
          </p:nvSpPr>
          <p:spPr>
            <a:xfrm>
              <a:off x="4412" y="2647"/>
              <a:ext cx="314" cy="2"/>
            </a:xfrm>
            <a:prstGeom prst="line">
              <a:avLst/>
            </a:prstGeom>
            <a:ln w="7938" cap="flat" cmpd="sng">
              <a:solidFill>
                <a:srgbClr val="000000"/>
              </a:solidFill>
              <a:prstDash val="solid"/>
              <a:headEnd type="none" w="med" len="med"/>
              <a:tailEnd type="none" w="med" len="med"/>
            </a:ln>
          </p:spPr>
        </p:sp>
        <p:sp>
          <p:nvSpPr>
            <p:cNvPr id="12317" name="Line 80"/>
            <p:cNvSpPr/>
            <p:nvPr/>
          </p:nvSpPr>
          <p:spPr>
            <a:xfrm>
              <a:off x="5333" y="2919"/>
              <a:ext cx="2" cy="222"/>
            </a:xfrm>
            <a:prstGeom prst="line">
              <a:avLst/>
            </a:prstGeom>
            <a:ln w="7938" cap="flat" cmpd="sng">
              <a:solidFill>
                <a:srgbClr val="000000"/>
              </a:solidFill>
              <a:prstDash val="solid"/>
              <a:headEnd type="none" w="med" len="med"/>
              <a:tailEnd type="none" w="med" len="med"/>
            </a:ln>
          </p:spPr>
        </p:sp>
        <p:sp>
          <p:nvSpPr>
            <p:cNvPr id="12318" name="Rectangle 81"/>
            <p:cNvSpPr/>
            <p:nvPr/>
          </p:nvSpPr>
          <p:spPr>
            <a:xfrm>
              <a:off x="5225" y="3130"/>
              <a:ext cx="221"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19" name="Line 82"/>
            <p:cNvSpPr/>
            <p:nvPr/>
          </p:nvSpPr>
          <p:spPr>
            <a:xfrm flipV="1">
              <a:off x="5328" y="2105"/>
              <a:ext cx="140" cy="243"/>
            </a:xfrm>
            <a:prstGeom prst="line">
              <a:avLst/>
            </a:prstGeom>
            <a:ln w="6350" cap="flat" cmpd="sng">
              <a:solidFill>
                <a:srgbClr val="000000"/>
              </a:solidFill>
              <a:prstDash val="solid"/>
              <a:headEnd type="none" w="med" len="med"/>
              <a:tailEnd type="none" w="med" len="med"/>
            </a:ln>
          </p:spPr>
        </p:sp>
        <p:sp>
          <p:nvSpPr>
            <p:cNvPr id="12320" name="Oval 83"/>
            <p:cNvSpPr/>
            <p:nvPr/>
          </p:nvSpPr>
          <p:spPr>
            <a:xfrm>
              <a:off x="4380" y="2627"/>
              <a:ext cx="61" cy="48"/>
            </a:xfrm>
            <a:prstGeom prst="ellipse">
              <a:avLst/>
            </a:prstGeom>
            <a:solidFill>
              <a:srgbClr val="000000"/>
            </a:solidFill>
            <a:ln w="11113" cap="flat" cmpd="sng">
              <a:solidFill>
                <a:srgbClr val="000000"/>
              </a:solidFill>
              <a:prstDash val="solid"/>
              <a:headEnd type="none" w="med" len="med"/>
              <a:tailEnd type="none" w="med" len="med"/>
            </a:ln>
          </p:spPr>
          <p:txBody>
            <a:bodyPr/>
            <a:p>
              <a:endParaRPr lang="zh-CN" altLang="en-US" dirty="0">
                <a:latin typeface="Cambria" panose="02040503050406030204"/>
                <a:ea typeface="华文楷体"/>
              </a:endParaRPr>
            </a:p>
          </p:txBody>
        </p:sp>
        <p:sp>
          <p:nvSpPr>
            <p:cNvPr id="12321" name="Rectangle 84"/>
            <p:cNvSpPr/>
            <p:nvPr/>
          </p:nvSpPr>
          <p:spPr>
            <a:xfrm>
              <a:off x="4930" y="2494"/>
              <a:ext cx="101" cy="20"/>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22" name="Line 85"/>
            <p:cNvSpPr/>
            <p:nvPr/>
          </p:nvSpPr>
          <p:spPr>
            <a:xfrm>
              <a:off x="4731" y="2445"/>
              <a:ext cx="231" cy="2"/>
            </a:xfrm>
            <a:prstGeom prst="line">
              <a:avLst/>
            </a:prstGeom>
            <a:ln w="11113" cap="flat" cmpd="sng">
              <a:solidFill>
                <a:srgbClr val="000000"/>
              </a:solidFill>
              <a:prstDash val="solid"/>
              <a:headEnd type="none" w="med" len="med"/>
              <a:tailEnd type="none" w="med" len="med"/>
            </a:ln>
          </p:spPr>
        </p:sp>
        <p:sp>
          <p:nvSpPr>
            <p:cNvPr id="12323" name="Line 86"/>
            <p:cNvSpPr/>
            <p:nvPr/>
          </p:nvSpPr>
          <p:spPr>
            <a:xfrm flipV="1">
              <a:off x="4719" y="2505"/>
              <a:ext cx="2" cy="139"/>
            </a:xfrm>
            <a:prstGeom prst="line">
              <a:avLst/>
            </a:prstGeom>
            <a:ln w="7938" cap="flat" cmpd="sng">
              <a:solidFill>
                <a:srgbClr val="000000"/>
              </a:solidFill>
              <a:prstDash val="solid"/>
              <a:headEnd type="none" w="med" len="med"/>
              <a:tailEnd type="none" w="med" len="med"/>
            </a:ln>
          </p:spPr>
        </p:sp>
        <p:sp>
          <p:nvSpPr>
            <p:cNvPr id="12324" name="Rectangle 87"/>
            <p:cNvSpPr/>
            <p:nvPr/>
          </p:nvSpPr>
          <p:spPr>
            <a:xfrm>
              <a:off x="4795" y="2494"/>
              <a:ext cx="101" cy="20"/>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25" name="Rectangle 88"/>
            <p:cNvSpPr/>
            <p:nvPr/>
          </p:nvSpPr>
          <p:spPr>
            <a:xfrm>
              <a:off x="4662" y="2494"/>
              <a:ext cx="103" cy="20"/>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26" name="Line 89"/>
            <p:cNvSpPr/>
            <p:nvPr/>
          </p:nvSpPr>
          <p:spPr>
            <a:xfrm flipV="1">
              <a:off x="4849" y="2505"/>
              <a:ext cx="2" cy="142"/>
            </a:xfrm>
            <a:prstGeom prst="line">
              <a:avLst/>
            </a:prstGeom>
            <a:ln w="7938" cap="flat" cmpd="sng">
              <a:solidFill>
                <a:srgbClr val="000000"/>
              </a:solidFill>
              <a:prstDash val="solid"/>
              <a:headEnd type="none" w="med" len="med"/>
              <a:tailEnd type="none" w="med" len="med"/>
            </a:ln>
          </p:spPr>
        </p:sp>
        <p:sp>
          <p:nvSpPr>
            <p:cNvPr id="12327" name="Line 90"/>
            <p:cNvSpPr/>
            <p:nvPr/>
          </p:nvSpPr>
          <p:spPr>
            <a:xfrm>
              <a:off x="4719" y="2647"/>
              <a:ext cx="130" cy="2"/>
            </a:xfrm>
            <a:prstGeom prst="line">
              <a:avLst/>
            </a:prstGeom>
            <a:ln w="7938" cap="flat" cmpd="sng">
              <a:solidFill>
                <a:srgbClr val="000000"/>
              </a:solidFill>
              <a:prstDash val="solid"/>
              <a:headEnd type="none" w="med" len="med"/>
              <a:tailEnd type="none" w="med" len="med"/>
            </a:ln>
          </p:spPr>
        </p:sp>
        <p:sp>
          <p:nvSpPr>
            <p:cNvPr id="12328" name="Line 91"/>
            <p:cNvSpPr/>
            <p:nvPr/>
          </p:nvSpPr>
          <p:spPr>
            <a:xfrm flipV="1">
              <a:off x="4979" y="2505"/>
              <a:ext cx="2" cy="142"/>
            </a:xfrm>
            <a:prstGeom prst="line">
              <a:avLst/>
            </a:prstGeom>
            <a:ln w="7938" cap="flat" cmpd="sng">
              <a:solidFill>
                <a:srgbClr val="000000"/>
              </a:solidFill>
              <a:prstDash val="solid"/>
              <a:headEnd type="none" w="med" len="med"/>
              <a:tailEnd type="none" w="med" len="med"/>
            </a:ln>
          </p:spPr>
        </p:sp>
        <p:sp>
          <p:nvSpPr>
            <p:cNvPr id="12329" name="Oval 92"/>
            <p:cNvSpPr/>
            <p:nvPr/>
          </p:nvSpPr>
          <p:spPr>
            <a:xfrm>
              <a:off x="4689" y="2621"/>
              <a:ext cx="64" cy="49"/>
            </a:xfrm>
            <a:prstGeom prst="ellipse">
              <a:avLst/>
            </a:prstGeom>
            <a:solidFill>
              <a:srgbClr val="000000"/>
            </a:solidFill>
            <a:ln w="11113" cap="flat" cmpd="sng">
              <a:solidFill>
                <a:srgbClr val="000000"/>
              </a:solidFill>
              <a:prstDash val="solid"/>
              <a:headEnd type="none" w="med" len="med"/>
              <a:tailEnd type="none" w="med" len="med"/>
            </a:ln>
          </p:spPr>
          <p:txBody>
            <a:bodyPr/>
            <a:p>
              <a:endParaRPr lang="zh-CN" altLang="en-US" dirty="0">
                <a:latin typeface="Cambria" panose="02040503050406030204"/>
                <a:ea typeface="华文楷体"/>
              </a:endParaRPr>
            </a:p>
          </p:txBody>
        </p:sp>
        <p:sp>
          <p:nvSpPr>
            <p:cNvPr id="12330" name="Freeform 93"/>
            <p:cNvSpPr/>
            <p:nvPr/>
          </p:nvSpPr>
          <p:spPr>
            <a:xfrm>
              <a:off x="4829" y="2526"/>
              <a:ext cx="35" cy="67"/>
            </a:xfrm>
            <a:custGeom>
              <a:avLst/>
              <a:gdLst>
                <a:gd name="txL" fmla="*/ 0 w 28"/>
                <a:gd name="txT" fmla="*/ 0 h 71"/>
                <a:gd name="txR" fmla="*/ 28 w 28"/>
                <a:gd name="txB" fmla="*/ 71 h 71"/>
              </a:gdLst>
              <a:ahLst/>
              <a:cxnLst>
                <a:cxn ang="0">
                  <a:pos x="18" y="0"/>
                </a:cxn>
                <a:cxn ang="0">
                  <a:pos x="35" y="67"/>
                </a:cxn>
                <a:cxn ang="0">
                  <a:pos x="0" y="67"/>
                </a:cxn>
                <a:cxn ang="0">
                  <a:pos x="18" y="0"/>
                </a:cxn>
              </a:cxnLst>
              <a:rect l="txL" t="txT" r="txR" b="txB"/>
              <a:pathLst>
                <a:path w="28" h="71">
                  <a:moveTo>
                    <a:pt x="14" y="0"/>
                  </a:moveTo>
                  <a:lnTo>
                    <a:pt x="28" y="71"/>
                  </a:lnTo>
                  <a:lnTo>
                    <a:pt x="0" y="71"/>
                  </a:lnTo>
                  <a:lnTo>
                    <a:pt x="14" y="0"/>
                  </a:lnTo>
                  <a:close/>
                </a:path>
              </a:pathLst>
            </a:custGeom>
            <a:solidFill>
              <a:srgbClr val="000000">
                <a:alpha val="100000"/>
              </a:srgbClr>
            </a:solidFill>
            <a:ln w="6350" cap="flat" cmpd="sng">
              <a:solidFill>
                <a:srgbClr val="000000">
                  <a:alpha val="100000"/>
                </a:srgbClr>
              </a:solidFill>
              <a:prstDash val="solid"/>
              <a:round/>
              <a:headEnd type="none" w="med" len="med"/>
              <a:tailEnd type="none" w="med" len="med"/>
            </a:ln>
          </p:spPr>
          <p:txBody>
            <a:bodyPr/>
            <a:p>
              <a:endParaRPr lang="zh-CN" altLang="en-US"/>
            </a:p>
          </p:txBody>
        </p:sp>
        <p:sp>
          <p:nvSpPr>
            <p:cNvPr id="12331" name="Rectangle 94"/>
            <p:cNvSpPr/>
            <p:nvPr/>
          </p:nvSpPr>
          <p:spPr>
            <a:xfrm>
              <a:off x="4991" y="2664"/>
              <a:ext cx="364" cy="253"/>
            </a:xfrm>
            <a:prstGeom prst="rect">
              <a:avLst/>
            </a:prstGeom>
            <a:noFill/>
            <a:ln w="9525">
              <a:noFill/>
            </a:ln>
          </p:spPr>
          <p:txBody>
            <a:bodyPr/>
            <a:p>
              <a:endParaRPr lang="zh-CN" altLang="en-US" dirty="0">
                <a:latin typeface="Cambria" panose="02040503050406030204"/>
                <a:ea typeface="华文楷体"/>
              </a:endParaRPr>
            </a:p>
          </p:txBody>
        </p:sp>
        <p:sp>
          <p:nvSpPr>
            <p:cNvPr id="12332" name="Rectangle 95"/>
            <p:cNvSpPr/>
            <p:nvPr/>
          </p:nvSpPr>
          <p:spPr>
            <a:xfrm>
              <a:off x="5217" y="2705"/>
              <a:ext cx="43" cy="192"/>
            </a:xfrm>
            <a:prstGeom prst="rect">
              <a:avLst/>
            </a:prstGeom>
            <a:noFill/>
            <a:ln w="9525">
              <a:noFill/>
            </a:ln>
          </p:spPr>
          <p:txBody>
            <a:bodyPr wrap="none" lIns="0" tIns="0" rIns="0" bIns="0">
              <a:spAutoFit/>
            </a:bodyPr>
            <a:p>
              <a:r>
                <a:rPr lang="en-US" altLang="zh-CN" sz="2000" dirty="0">
                  <a:solidFill>
                    <a:srgbClr val="000000"/>
                  </a:solidFill>
                  <a:latin typeface="Times New Roman" panose="02020603050405020304" pitchFamily="18" charset="0"/>
                  <a:ea typeface="楷体_GB2312" panose="02010609030101010101" pitchFamily="49" charset="-122"/>
                </a:rPr>
                <a:t> </a:t>
              </a:r>
              <a:endParaRPr lang="en-US" altLang="zh-CN" sz="2000" dirty="0">
                <a:latin typeface="Times New Roman" panose="02020603050405020304" pitchFamily="18" charset="0"/>
                <a:ea typeface="楷体_GB2312" panose="02010609030101010101" pitchFamily="49" charset="-122"/>
              </a:endParaRPr>
            </a:p>
          </p:txBody>
        </p:sp>
        <p:sp>
          <p:nvSpPr>
            <p:cNvPr id="12333" name="Line 96"/>
            <p:cNvSpPr/>
            <p:nvPr/>
          </p:nvSpPr>
          <p:spPr>
            <a:xfrm>
              <a:off x="3586" y="1734"/>
              <a:ext cx="3" cy="195"/>
            </a:xfrm>
            <a:prstGeom prst="line">
              <a:avLst/>
            </a:prstGeom>
            <a:ln w="7938" cap="flat" cmpd="sng">
              <a:solidFill>
                <a:srgbClr val="000000"/>
              </a:solidFill>
              <a:prstDash val="solid"/>
              <a:headEnd type="none" w="med" len="med"/>
              <a:tailEnd type="none" w="med" len="med"/>
            </a:ln>
          </p:spPr>
        </p:sp>
        <p:grpSp>
          <p:nvGrpSpPr>
            <p:cNvPr id="12334" name="Group 97"/>
            <p:cNvGrpSpPr/>
            <p:nvPr/>
          </p:nvGrpSpPr>
          <p:grpSpPr>
            <a:xfrm>
              <a:off x="3446" y="1775"/>
              <a:ext cx="295" cy="264"/>
              <a:chOff x="2360" y="2443"/>
              <a:chExt cx="120" cy="141"/>
            </a:xfrm>
          </p:grpSpPr>
          <p:sp>
            <p:nvSpPr>
              <p:cNvPr id="12375" name="Freeform 98"/>
              <p:cNvSpPr/>
              <p:nvPr/>
            </p:nvSpPr>
            <p:spPr>
              <a:xfrm>
                <a:off x="2365" y="2452"/>
                <a:ext cx="105" cy="123"/>
              </a:xfrm>
              <a:custGeom>
                <a:avLst/>
                <a:gdLst>
                  <a:gd name="txL" fmla="*/ 0 w 210"/>
                  <a:gd name="txT" fmla="*/ 0 h 244"/>
                  <a:gd name="txR" fmla="*/ 210 w 210"/>
                  <a:gd name="txB" fmla="*/ 244 h 244"/>
                </a:gdLst>
                <a:ahLst/>
                <a:cxnLst>
                  <a:cxn ang="0">
                    <a:pos x="105" y="61"/>
                  </a:cxn>
                  <a:cxn ang="0">
                    <a:pos x="0" y="123"/>
                  </a:cxn>
                  <a:cxn ang="0">
                    <a:pos x="0" y="0"/>
                  </a:cxn>
                  <a:cxn ang="0">
                    <a:pos x="105" y="61"/>
                  </a:cxn>
                </a:cxnLst>
                <a:rect l="txL" t="txT" r="txR" b="txB"/>
                <a:pathLst>
                  <a:path w="210" h="244">
                    <a:moveTo>
                      <a:pt x="210" y="121"/>
                    </a:moveTo>
                    <a:lnTo>
                      <a:pt x="0" y="244"/>
                    </a:lnTo>
                    <a:lnTo>
                      <a:pt x="0" y="0"/>
                    </a:lnTo>
                    <a:lnTo>
                      <a:pt x="210" y="121"/>
                    </a:lnTo>
                    <a:close/>
                  </a:path>
                </a:pathLst>
              </a:custGeom>
              <a:solidFill>
                <a:srgbClr val="FFFFFF">
                  <a:alpha val="100000"/>
                </a:srgbClr>
              </a:solidFill>
              <a:ln w="9525">
                <a:noFill/>
              </a:ln>
            </p:spPr>
            <p:txBody>
              <a:bodyPr/>
              <a:p>
                <a:endParaRPr lang="zh-CN" altLang="en-US"/>
              </a:p>
            </p:txBody>
          </p:sp>
          <p:sp>
            <p:nvSpPr>
              <p:cNvPr id="12376" name="Freeform 99"/>
              <p:cNvSpPr>
                <a:spLocks noEditPoints="1"/>
              </p:cNvSpPr>
              <p:nvPr/>
            </p:nvSpPr>
            <p:spPr>
              <a:xfrm>
                <a:off x="2360" y="2443"/>
                <a:ext cx="120" cy="141"/>
              </a:xfrm>
              <a:custGeom>
                <a:avLst/>
                <a:gdLst>
                  <a:gd name="txL" fmla="*/ 0 w 242"/>
                  <a:gd name="txT" fmla="*/ 0 h 280"/>
                  <a:gd name="txR" fmla="*/ 242 w 242"/>
                  <a:gd name="txB" fmla="*/ 280 h 280"/>
                </a:gdLst>
                <a:ahLst/>
                <a:cxnLst>
                  <a:cxn ang="0">
                    <a:pos x="3" y="127"/>
                  </a:cxn>
                  <a:cxn ang="0">
                    <a:pos x="5" y="132"/>
                  </a:cxn>
                  <a:cxn ang="0">
                    <a:pos x="10" y="132"/>
                  </a:cxn>
                  <a:cxn ang="0">
                    <a:pos x="10" y="9"/>
                  </a:cxn>
                  <a:cxn ang="0">
                    <a:pos x="5" y="9"/>
                  </a:cxn>
                  <a:cxn ang="0">
                    <a:pos x="3" y="14"/>
                  </a:cxn>
                  <a:cxn ang="0">
                    <a:pos x="107" y="75"/>
                  </a:cxn>
                  <a:cxn ang="0">
                    <a:pos x="110" y="70"/>
                  </a:cxn>
                  <a:cxn ang="0">
                    <a:pos x="107" y="65"/>
                  </a:cxn>
                  <a:cxn ang="0">
                    <a:pos x="3" y="127"/>
                  </a:cxn>
                  <a:cxn ang="0">
                    <a:pos x="112" y="75"/>
                  </a:cxn>
                  <a:cxn ang="0">
                    <a:pos x="120" y="70"/>
                  </a:cxn>
                  <a:cxn ang="0">
                    <a:pos x="112" y="65"/>
                  </a:cxn>
                  <a:cxn ang="0">
                    <a:pos x="8" y="5"/>
                  </a:cxn>
                  <a:cxn ang="0">
                    <a:pos x="0" y="0"/>
                  </a:cxn>
                  <a:cxn ang="0">
                    <a:pos x="0" y="9"/>
                  </a:cxn>
                  <a:cxn ang="0">
                    <a:pos x="0" y="132"/>
                  </a:cxn>
                  <a:cxn ang="0">
                    <a:pos x="0" y="141"/>
                  </a:cxn>
                  <a:cxn ang="0">
                    <a:pos x="8" y="136"/>
                  </a:cxn>
                  <a:cxn ang="0">
                    <a:pos x="112" y="75"/>
                  </a:cxn>
                </a:cxnLst>
                <a:rect l="txL" t="txT" r="txR" b="txB"/>
                <a:pathLst>
                  <a:path w="242" h="280">
                    <a:moveTo>
                      <a:pt x="6" y="253"/>
                    </a:moveTo>
                    <a:lnTo>
                      <a:pt x="11" y="262"/>
                    </a:lnTo>
                    <a:lnTo>
                      <a:pt x="21" y="262"/>
                    </a:lnTo>
                    <a:lnTo>
                      <a:pt x="21" y="18"/>
                    </a:lnTo>
                    <a:lnTo>
                      <a:pt x="11" y="18"/>
                    </a:lnTo>
                    <a:lnTo>
                      <a:pt x="6" y="27"/>
                    </a:lnTo>
                    <a:lnTo>
                      <a:pt x="215" y="148"/>
                    </a:lnTo>
                    <a:lnTo>
                      <a:pt x="221" y="139"/>
                    </a:lnTo>
                    <a:lnTo>
                      <a:pt x="215" y="130"/>
                    </a:lnTo>
                    <a:lnTo>
                      <a:pt x="6" y="253"/>
                    </a:lnTo>
                    <a:close/>
                    <a:moveTo>
                      <a:pt x="226" y="148"/>
                    </a:moveTo>
                    <a:lnTo>
                      <a:pt x="242" y="139"/>
                    </a:lnTo>
                    <a:lnTo>
                      <a:pt x="226" y="130"/>
                    </a:lnTo>
                    <a:lnTo>
                      <a:pt x="16" y="9"/>
                    </a:lnTo>
                    <a:lnTo>
                      <a:pt x="0" y="0"/>
                    </a:lnTo>
                    <a:lnTo>
                      <a:pt x="0" y="18"/>
                    </a:lnTo>
                    <a:lnTo>
                      <a:pt x="0" y="262"/>
                    </a:lnTo>
                    <a:lnTo>
                      <a:pt x="0" y="280"/>
                    </a:lnTo>
                    <a:lnTo>
                      <a:pt x="16" y="271"/>
                    </a:lnTo>
                    <a:lnTo>
                      <a:pt x="226" y="148"/>
                    </a:lnTo>
                    <a:close/>
                  </a:path>
                </a:pathLst>
              </a:custGeom>
              <a:solidFill>
                <a:srgbClr val="000000">
                  <a:alpha val="100000"/>
                </a:srgbClr>
              </a:solidFill>
              <a:ln w="9525">
                <a:noFill/>
              </a:ln>
            </p:spPr>
            <p:txBody>
              <a:bodyPr/>
              <a:p>
                <a:endParaRPr lang="zh-CN" altLang="en-US"/>
              </a:p>
            </p:txBody>
          </p:sp>
        </p:grpSp>
        <p:sp>
          <p:nvSpPr>
            <p:cNvPr id="12335" name="Line 100"/>
            <p:cNvSpPr/>
            <p:nvPr/>
          </p:nvSpPr>
          <p:spPr>
            <a:xfrm flipV="1">
              <a:off x="3903" y="3132"/>
              <a:ext cx="3" cy="436"/>
            </a:xfrm>
            <a:prstGeom prst="line">
              <a:avLst/>
            </a:prstGeom>
            <a:ln w="7938" cap="flat" cmpd="sng">
              <a:solidFill>
                <a:srgbClr val="000000"/>
              </a:solidFill>
              <a:prstDash val="solid"/>
              <a:headEnd type="none" w="med" len="med"/>
              <a:tailEnd type="none" w="med" len="med"/>
            </a:ln>
          </p:spPr>
        </p:sp>
        <p:sp>
          <p:nvSpPr>
            <p:cNvPr id="12336" name="Oval 101"/>
            <p:cNvSpPr/>
            <p:nvPr/>
          </p:nvSpPr>
          <p:spPr>
            <a:xfrm>
              <a:off x="3869" y="3330"/>
              <a:ext cx="64" cy="49"/>
            </a:xfrm>
            <a:prstGeom prst="ellipse">
              <a:avLst/>
            </a:prstGeom>
            <a:solidFill>
              <a:srgbClr val="000000"/>
            </a:solidFill>
            <a:ln w="7938" cap="flat" cmpd="sng">
              <a:solidFill>
                <a:srgbClr val="000000"/>
              </a:solidFill>
              <a:prstDash val="solid"/>
              <a:headEnd type="none" w="med" len="med"/>
              <a:tailEnd type="none" w="med" len="med"/>
            </a:ln>
          </p:spPr>
          <p:txBody>
            <a:bodyPr/>
            <a:p>
              <a:endParaRPr lang="zh-CN" altLang="en-US" dirty="0">
                <a:latin typeface="Cambria" panose="02040503050406030204"/>
                <a:ea typeface="华文楷体"/>
              </a:endParaRPr>
            </a:p>
          </p:txBody>
        </p:sp>
        <p:grpSp>
          <p:nvGrpSpPr>
            <p:cNvPr id="12337" name="Group 102"/>
            <p:cNvGrpSpPr/>
            <p:nvPr/>
          </p:nvGrpSpPr>
          <p:grpSpPr>
            <a:xfrm>
              <a:off x="3429" y="3005"/>
              <a:ext cx="297" cy="262"/>
              <a:chOff x="2353" y="3100"/>
              <a:chExt cx="121" cy="140"/>
            </a:xfrm>
          </p:grpSpPr>
          <p:sp>
            <p:nvSpPr>
              <p:cNvPr id="12373" name="Freeform 103"/>
              <p:cNvSpPr/>
              <p:nvPr/>
            </p:nvSpPr>
            <p:spPr>
              <a:xfrm>
                <a:off x="2364" y="3109"/>
                <a:ext cx="105" cy="122"/>
              </a:xfrm>
              <a:custGeom>
                <a:avLst/>
                <a:gdLst>
                  <a:gd name="txL" fmla="*/ 0 w 210"/>
                  <a:gd name="txT" fmla="*/ 0 h 245"/>
                  <a:gd name="txR" fmla="*/ 210 w 210"/>
                  <a:gd name="txB" fmla="*/ 245 h 245"/>
                </a:gdLst>
                <a:ahLst/>
                <a:cxnLst>
                  <a:cxn ang="0">
                    <a:pos x="0" y="61"/>
                  </a:cxn>
                  <a:cxn ang="0">
                    <a:pos x="105" y="0"/>
                  </a:cxn>
                  <a:cxn ang="0">
                    <a:pos x="105" y="122"/>
                  </a:cxn>
                  <a:cxn ang="0">
                    <a:pos x="0" y="61"/>
                  </a:cxn>
                </a:cxnLst>
                <a:rect l="txL" t="txT" r="txR" b="txB"/>
                <a:pathLst>
                  <a:path w="210" h="245">
                    <a:moveTo>
                      <a:pt x="0" y="122"/>
                    </a:moveTo>
                    <a:lnTo>
                      <a:pt x="210" y="0"/>
                    </a:lnTo>
                    <a:lnTo>
                      <a:pt x="210" y="245"/>
                    </a:lnTo>
                    <a:lnTo>
                      <a:pt x="0" y="122"/>
                    </a:lnTo>
                    <a:close/>
                  </a:path>
                </a:pathLst>
              </a:custGeom>
              <a:solidFill>
                <a:srgbClr val="FFFFFF">
                  <a:alpha val="100000"/>
                </a:srgbClr>
              </a:solidFill>
              <a:ln w="9525">
                <a:noFill/>
              </a:ln>
            </p:spPr>
            <p:txBody>
              <a:bodyPr/>
              <a:p>
                <a:endParaRPr lang="zh-CN" altLang="en-US"/>
              </a:p>
            </p:txBody>
          </p:sp>
          <p:sp>
            <p:nvSpPr>
              <p:cNvPr id="12374" name="Freeform 104"/>
              <p:cNvSpPr>
                <a:spLocks noEditPoints="1"/>
              </p:cNvSpPr>
              <p:nvPr/>
            </p:nvSpPr>
            <p:spPr>
              <a:xfrm>
                <a:off x="2353" y="3100"/>
                <a:ext cx="121" cy="140"/>
              </a:xfrm>
              <a:custGeom>
                <a:avLst/>
                <a:gdLst>
                  <a:gd name="txL" fmla="*/ 0 w 242"/>
                  <a:gd name="txT" fmla="*/ 0 h 281"/>
                  <a:gd name="txR" fmla="*/ 242 w 242"/>
                  <a:gd name="txB" fmla="*/ 281 h 281"/>
                </a:gdLst>
                <a:ahLst/>
                <a:cxnLst>
                  <a:cxn ang="0">
                    <a:pos x="118" y="13"/>
                  </a:cxn>
                  <a:cxn ang="0">
                    <a:pos x="116" y="9"/>
                  </a:cxn>
                  <a:cxn ang="0">
                    <a:pos x="110" y="9"/>
                  </a:cxn>
                  <a:cxn ang="0">
                    <a:pos x="110" y="131"/>
                  </a:cxn>
                  <a:cxn ang="0">
                    <a:pos x="116" y="131"/>
                  </a:cxn>
                  <a:cxn ang="0">
                    <a:pos x="118" y="127"/>
                  </a:cxn>
                  <a:cxn ang="0">
                    <a:pos x="13" y="65"/>
                  </a:cxn>
                  <a:cxn ang="0">
                    <a:pos x="11" y="70"/>
                  </a:cxn>
                  <a:cxn ang="0">
                    <a:pos x="13" y="74"/>
                  </a:cxn>
                  <a:cxn ang="0">
                    <a:pos x="118" y="13"/>
                  </a:cxn>
                  <a:cxn ang="0">
                    <a:pos x="8" y="65"/>
                  </a:cxn>
                  <a:cxn ang="0">
                    <a:pos x="0" y="70"/>
                  </a:cxn>
                  <a:cxn ang="0">
                    <a:pos x="8" y="74"/>
                  </a:cxn>
                  <a:cxn ang="0">
                    <a:pos x="113" y="136"/>
                  </a:cxn>
                  <a:cxn ang="0">
                    <a:pos x="121" y="140"/>
                  </a:cxn>
                  <a:cxn ang="0">
                    <a:pos x="121" y="131"/>
                  </a:cxn>
                  <a:cxn ang="0">
                    <a:pos x="121" y="9"/>
                  </a:cxn>
                  <a:cxn ang="0">
                    <a:pos x="121" y="0"/>
                  </a:cxn>
                  <a:cxn ang="0">
                    <a:pos x="113" y="4"/>
                  </a:cxn>
                  <a:cxn ang="0">
                    <a:pos x="8" y="65"/>
                  </a:cxn>
                </a:cxnLst>
                <a:rect l="txL" t="txT" r="txR" b="txB"/>
                <a:pathLst>
                  <a:path w="242" h="281">
                    <a:moveTo>
                      <a:pt x="236" y="27"/>
                    </a:moveTo>
                    <a:lnTo>
                      <a:pt x="231" y="18"/>
                    </a:lnTo>
                    <a:lnTo>
                      <a:pt x="220" y="18"/>
                    </a:lnTo>
                    <a:lnTo>
                      <a:pt x="220" y="263"/>
                    </a:lnTo>
                    <a:lnTo>
                      <a:pt x="231" y="263"/>
                    </a:lnTo>
                    <a:lnTo>
                      <a:pt x="236" y="254"/>
                    </a:lnTo>
                    <a:lnTo>
                      <a:pt x="26" y="131"/>
                    </a:lnTo>
                    <a:lnTo>
                      <a:pt x="21" y="140"/>
                    </a:lnTo>
                    <a:lnTo>
                      <a:pt x="26" y="148"/>
                    </a:lnTo>
                    <a:lnTo>
                      <a:pt x="236" y="27"/>
                    </a:lnTo>
                    <a:close/>
                    <a:moveTo>
                      <a:pt x="16" y="131"/>
                    </a:moveTo>
                    <a:lnTo>
                      <a:pt x="0" y="140"/>
                    </a:lnTo>
                    <a:lnTo>
                      <a:pt x="16" y="148"/>
                    </a:lnTo>
                    <a:lnTo>
                      <a:pt x="226" y="272"/>
                    </a:lnTo>
                    <a:lnTo>
                      <a:pt x="242" y="281"/>
                    </a:lnTo>
                    <a:lnTo>
                      <a:pt x="242" y="263"/>
                    </a:lnTo>
                    <a:lnTo>
                      <a:pt x="242" y="18"/>
                    </a:lnTo>
                    <a:lnTo>
                      <a:pt x="242" y="0"/>
                    </a:lnTo>
                    <a:lnTo>
                      <a:pt x="226" y="9"/>
                    </a:lnTo>
                    <a:lnTo>
                      <a:pt x="16" y="131"/>
                    </a:lnTo>
                    <a:close/>
                  </a:path>
                </a:pathLst>
              </a:custGeom>
              <a:solidFill>
                <a:srgbClr val="000000">
                  <a:alpha val="100000"/>
                </a:srgbClr>
              </a:solidFill>
              <a:ln w="9525">
                <a:noFill/>
              </a:ln>
            </p:spPr>
            <p:txBody>
              <a:bodyPr/>
              <a:p>
                <a:endParaRPr lang="zh-CN" altLang="en-US"/>
              </a:p>
            </p:txBody>
          </p:sp>
        </p:grpSp>
        <p:sp>
          <p:nvSpPr>
            <p:cNvPr id="12338" name="Oval 105"/>
            <p:cNvSpPr/>
            <p:nvPr/>
          </p:nvSpPr>
          <p:spPr>
            <a:xfrm>
              <a:off x="4375" y="3332"/>
              <a:ext cx="64" cy="49"/>
            </a:xfrm>
            <a:prstGeom prst="ellipse">
              <a:avLst/>
            </a:prstGeom>
            <a:solidFill>
              <a:srgbClr val="000000"/>
            </a:solidFill>
            <a:ln w="7938" cap="flat" cmpd="sng">
              <a:solidFill>
                <a:srgbClr val="000000"/>
              </a:solidFill>
              <a:prstDash val="solid"/>
              <a:headEnd type="none" w="med" len="med"/>
              <a:tailEnd type="none" w="med" len="med"/>
            </a:ln>
          </p:spPr>
          <p:txBody>
            <a:bodyPr/>
            <a:p>
              <a:endParaRPr lang="zh-CN" altLang="en-US" dirty="0">
                <a:latin typeface="Cambria" panose="02040503050406030204"/>
                <a:ea typeface="华文楷体"/>
              </a:endParaRPr>
            </a:p>
          </p:txBody>
        </p:sp>
        <p:sp>
          <p:nvSpPr>
            <p:cNvPr id="12339" name="Rectangle 106"/>
            <p:cNvSpPr/>
            <p:nvPr/>
          </p:nvSpPr>
          <p:spPr>
            <a:xfrm>
              <a:off x="5210" y="2911"/>
              <a:ext cx="245" cy="19"/>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40" name="Rectangle 107"/>
            <p:cNvSpPr/>
            <p:nvPr/>
          </p:nvSpPr>
          <p:spPr>
            <a:xfrm>
              <a:off x="5210" y="2851"/>
              <a:ext cx="245" cy="21"/>
            </a:xfrm>
            <a:prstGeom prst="rect">
              <a:avLst/>
            </a:prstGeom>
            <a:solidFill>
              <a:srgbClr val="000000"/>
            </a:solidFill>
            <a:ln w="9525">
              <a:noFill/>
            </a:ln>
          </p:spPr>
          <p:txBody>
            <a:bodyPr/>
            <a:p>
              <a:endParaRPr lang="zh-CN" altLang="en-US" dirty="0">
                <a:latin typeface="Cambria" panose="02040503050406030204"/>
                <a:ea typeface="华文楷体"/>
              </a:endParaRPr>
            </a:p>
          </p:txBody>
        </p:sp>
        <p:sp>
          <p:nvSpPr>
            <p:cNvPr id="12341" name="Rectangle 108"/>
            <p:cNvSpPr/>
            <p:nvPr/>
          </p:nvSpPr>
          <p:spPr>
            <a:xfrm>
              <a:off x="4456" y="3409"/>
              <a:ext cx="253" cy="584"/>
            </a:xfrm>
            <a:prstGeom prst="rect">
              <a:avLst/>
            </a:prstGeom>
            <a:solidFill>
              <a:srgbClr val="FFFFFF"/>
            </a:solidFill>
            <a:ln w="9525">
              <a:noFill/>
            </a:ln>
          </p:spPr>
          <p:txBody>
            <a:bodyPr/>
            <a:p>
              <a:endParaRPr lang="zh-CN" altLang="en-US" dirty="0">
                <a:latin typeface="Cambria" panose="02040503050406030204"/>
                <a:ea typeface="华文楷体"/>
              </a:endParaRPr>
            </a:p>
          </p:txBody>
        </p:sp>
        <p:sp>
          <p:nvSpPr>
            <p:cNvPr id="12342" name="Line 109"/>
            <p:cNvSpPr/>
            <p:nvPr/>
          </p:nvSpPr>
          <p:spPr>
            <a:xfrm>
              <a:off x="2545" y="3343"/>
              <a:ext cx="1049" cy="2"/>
            </a:xfrm>
            <a:prstGeom prst="line">
              <a:avLst/>
            </a:prstGeom>
            <a:ln w="7938" cap="flat" cmpd="sng">
              <a:solidFill>
                <a:srgbClr val="000000"/>
              </a:solidFill>
              <a:prstDash val="solid"/>
              <a:headEnd type="none" w="med" len="med"/>
              <a:tailEnd type="none" w="med" len="med"/>
            </a:ln>
          </p:spPr>
        </p:sp>
        <p:grpSp>
          <p:nvGrpSpPr>
            <p:cNvPr id="12343" name="Group 110"/>
            <p:cNvGrpSpPr/>
            <p:nvPr/>
          </p:nvGrpSpPr>
          <p:grpSpPr>
            <a:xfrm>
              <a:off x="3449" y="3439"/>
              <a:ext cx="297" cy="262"/>
              <a:chOff x="2361" y="3332"/>
              <a:chExt cx="121" cy="140"/>
            </a:xfrm>
          </p:grpSpPr>
          <p:sp>
            <p:nvSpPr>
              <p:cNvPr id="12371" name="Freeform 111"/>
              <p:cNvSpPr/>
              <p:nvPr/>
            </p:nvSpPr>
            <p:spPr>
              <a:xfrm>
                <a:off x="2367" y="3341"/>
                <a:ext cx="105" cy="122"/>
              </a:xfrm>
              <a:custGeom>
                <a:avLst/>
                <a:gdLst>
                  <a:gd name="txL" fmla="*/ 0 w 210"/>
                  <a:gd name="txT" fmla="*/ 0 h 245"/>
                  <a:gd name="txR" fmla="*/ 210 w 210"/>
                  <a:gd name="txB" fmla="*/ 245 h 245"/>
                </a:gdLst>
                <a:ahLst/>
                <a:cxnLst>
                  <a:cxn ang="0">
                    <a:pos x="105" y="61"/>
                  </a:cxn>
                  <a:cxn ang="0">
                    <a:pos x="0" y="0"/>
                  </a:cxn>
                  <a:cxn ang="0">
                    <a:pos x="0" y="122"/>
                  </a:cxn>
                  <a:cxn ang="0">
                    <a:pos x="105" y="61"/>
                  </a:cxn>
                </a:cxnLst>
                <a:rect l="txL" t="txT" r="txR" b="txB"/>
                <a:pathLst>
                  <a:path w="210" h="245">
                    <a:moveTo>
                      <a:pt x="210" y="122"/>
                    </a:moveTo>
                    <a:lnTo>
                      <a:pt x="0" y="0"/>
                    </a:lnTo>
                    <a:lnTo>
                      <a:pt x="0" y="245"/>
                    </a:lnTo>
                    <a:lnTo>
                      <a:pt x="210" y="122"/>
                    </a:lnTo>
                    <a:close/>
                  </a:path>
                </a:pathLst>
              </a:custGeom>
              <a:solidFill>
                <a:srgbClr val="FFFFFF">
                  <a:alpha val="100000"/>
                </a:srgbClr>
              </a:solidFill>
              <a:ln w="9525">
                <a:noFill/>
              </a:ln>
            </p:spPr>
            <p:txBody>
              <a:bodyPr/>
              <a:p>
                <a:endParaRPr lang="zh-CN" altLang="en-US"/>
              </a:p>
            </p:txBody>
          </p:sp>
          <p:sp>
            <p:nvSpPr>
              <p:cNvPr id="12372" name="Freeform 112"/>
              <p:cNvSpPr>
                <a:spLocks noEditPoints="1"/>
              </p:cNvSpPr>
              <p:nvPr/>
            </p:nvSpPr>
            <p:spPr>
              <a:xfrm>
                <a:off x="2361" y="3332"/>
                <a:ext cx="121" cy="140"/>
              </a:xfrm>
              <a:custGeom>
                <a:avLst/>
                <a:gdLst>
                  <a:gd name="txL" fmla="*/ 0 w 241"/>
                  <a:gd name="txT" fmla="*/ 0 h 281"/>
                  <a:gd name="txR" fmla="*/ 241 w 241"/>
                  <a:gd name="txB" fmla="*/ 281 h 281"/>
                </a:gdLst>
                <a:ahLst/>
                <a:cxnLst>
                  <a:cxn ang="0">
                    <a:pos x="8" y="4"/>
                  </a:cxn>
                  <a:cxn ang="0">
                    <a:pos x="0" y="0"/>
                  </a:cxn>
                  <a:cxn ang="0">
                    <a:pos x="0" y="9"/>
                  </a:cxn>
                  <a:cxn ang="0">
                    <a:pos x="0" y="131"/>
                  </a:cxn>
                  <a:cxn ang="0">
                    <a:pos x="0" y="140"/>
                  </a:cxn>
                  <a:cxn ang="0">
                    <a:pos x="8" y="136"/>
                  </a:cxn>
                  <a:cxn ang="0">
                    <a:pos x="113" y="74"/>
                  </a:cxn>
                  <a:cxn ang="0">
                    <a:pos x="121" y="70"/>
                  </a:cxn>
                  <a:cxn ang="0">
                    <a:pos x="113" y="65"/>
                  </a:cxn>
                  <a:cxn ang="0">
                    <a:pos x="8" y="4"/>
                  </a:cxn>
                  <a:cxn ang="0">
                    <a:pos x="108" y="74"/>
                  </a:cxn>
                  <a:cxn ang="0">
                    <a:pos x="110" y="70"/>
                  </a:cxn>
                  <a:cxn ang="0">
                    <a:pos x="108" y="65"/>
                  </a:cxn>
                  <a:cxn ang="0">
                    <a:pos x="3" y="127"/>
                  </a:cxn>
                  <a:cxn ang="0">
                    <a:pos x="5" y="131"/>
                  </a:cxn>
                  <a:cxn ang="0">
                    <a:pos x="11" y="131"/>
                  </a:cxn>
                  <a:cxn ang="0">
                    <a:pos x="11" y="9"/>
                  </a:cxn>
                  <a:cxn ang="0">
                    <a:pos x="5" y="9"/>
                  </a:cxn>
                  <a:cxn ang="0">
                    <a:pos x="3" y="13"/>
                  </a:cxn>
                  <a:cxn ang="0">
                    <a:pos x="108" y="74"/>
                  </a:cxn>
                </a:cxnLst>
                <a:rect l="txL" t="txT" r="txR" b="txB"/>
                <a:pathLst>
                  <a:path w="241" h="281">
                    <a:moveTo>
                      <a:pt x="16" y="9"/>
                    </a:moveTo>
                    <a:lnTo>
                      <a:pt x="0" y="0"/>
                    </a:lnTo>
                    <a:lnTo>
                      <a:pt x="0" y="18"/>
                    </a:lnTo>
                    <a:lnTo>
                      <a:pt x="0" y="263"/>
                    </a:lnTo>
                    <a:lnTo>
                      <a:pt x="0" y="281"/>
                    </a:lnTo>
                    <a:lnTo>
                      <a:pt x="16" y="272"/>
                    </a:lnTo>
                    <a:lnTo>
                      <a:pt x="226" y="149"/>
                    </a:lnTo>
                    <a:lnTo>
                      <a:pt x="241" y="140"/>
                    </a:lnTo>
                    <a:lnTo>
                      <a:pt x="226" y="131"/>
                    </a:lnTo>
                    <a:lnTo>
                      <a:pt x="16" y="9"/>
                    </a:lnTo>
                    <a:close/>
                    <a:moveTo>
                      <a:pt x="215" y="149"/>
                    </a:moveTo>
                    <a:lnTo>
                      <a:pt x="220" y="140"/>
                    </a:lnTo>
                    <a:lnTo>
                      <a:pt x="215" y="131"/>
                    </a:lnTo>
                    <a:lnTo>
                      <a:pt x="5" y="254"/>
                    </a:lnTo>
                    <a:lnTo>
                      <a:pt x="10" y="263"/>
                    </a:lnTo>
                    <a:lnTo>
                      <a:pt x="21" y="263"/>
                    </a:lnTo>
                    <a:lnTo>
                      <a:pt x="21" y="18"/>
                    </a:lnTo>
                    <a:lnTo>
                      <a:pt x="10" y="18"/>
                    </a:lnTo>
                    <a:lnTo>
                      <a:pt x="5" y="27"/>
                    </a:lnTo>
                    <a:lnTo>
                      <a:pt x="215" y="149"/>
                    </a:lnTo>
                    <a:close/>
                  </a:path>
                </a:pathLst>
              </a:custGeom>
              <a:solidFill>
                <a:srgbClr val="000000">
                  <a:alpha val="100000"/>
                </a:srgbClr>
              </a:solidFill>
              <a:ln w="9525">
                <a:noFill/>
              </a:ln>
            </p:spPr>
            <p:txBody>
              <a:bodyPr/>
              <a:p>
                <a:endParaRPr lang="zh-CN" altLang="en-US"/>
              </a:p>
            </p:txBody>
          </p:sp>
        </p:grpSp>
        <p:sp>
          <p:nvSpPr>
            <p:cNvPr id="12344" name="Oval 113"/>
            <p:cNvSpPr/>
            <p:nvPr/>
          </p:nvSpPr>
          <p:spPr>
            <a:xfrm>
              <a:off x="3547" y="3443"/>
              <a:ext cx="89" cy="67"/>
            </a:xfrm>
            <a:prstGeom prst="ellipse">
              <a:avLst/>
            </a:prstGeom>
            <a:solidFill>
              <a:srgbClr val="FFFFFF"/>
            </a:solidFill>
            <a:ln w="11113" cap="flat" cmpd="sng">
              <a:solidFill>
                <a:srgbClr val="000000"/>
              </a:solidFill>
              <a:prstDash val="solid"/>
              <a:headEnd type="none" w="med" len="med"/>
              <a:tailEnd type="none" w="med" len="med"/>
            </a:ln>
          </p:spPr>
          <p:txBody>
            <a:bodyPr/>
            <a:p>
              <a:endParaRPr lang="zh-CN" altLang="en-US" dirty="0">
                <a:latin typeface="Cambria" panose="02040503050406030204"/>
                <a:ea typeface="华文楷体"/>
              </a:endParaRPr>
            </a:p>
          </p:txBody>
        </p:sp>
        <p:sp>
          <p:nvSpPr>
            <p:cNvPr id="12345" name="Rectangle 114"/>
            <p:cNvSpPr/>
            <p:nvPr/>
          </p:nvSpPr>
          <p:spPr>
            <a:xfrm>
              <a:off x="3149" y="2670"/>
              <a:ext cx="936" cy="348"/>
            </a:xfrm>
            <a:prstGeom prst="rect">
              <a:avLst/>
            </a:prstGeom>
            <a:solidFill>
              <a:srgbClr val="FFFFFF"/>
            </a:solidFill>
            <a:ln w="9525">
              <a:noFill/>
            </a:ln>
          </p:spPr>
          <p:txBody>
            <a:bodyPr/>
            <a:p>
              <a:endParaRPr lang="zh-CN" altLang="en-US" dirty="0">
                <a:latin typeface="Cambria" panose="02040503050406030204"/>
                <a:ea typeface="华文楷体"/>
              </a:endParaRPr>
            </a:p>
          </p:txBody>
        </p:sp>
        <p:sp>
          <p:nvSpPr>
            <p:cNvPr id="12346" name="Rectangle 115"/>
            <p:cNvSpPr/>
            <p:nvPr/>
          </p:nvSpPr>
          <p:spPr>
            <a:xfrm>
              <a:off x="3999" y="2683"/>
              <a:ext cx="1" cy="192"/>
            </a:xfrm>
            <a:prstGeom prst="rect">
              <a:avLst/>
            </a:prstGeom>
            <a:noFill/>
            <a:ln w="9525">
              <a:noFill/>
            </a:ln>
          </p:spPr>
          <p:txBody>
            <a:bodyPr wrap="none" lIns="0" tIns="0" rIns="0" bIns="0">
              <a:spAutoFit/>
            </a:bodyPr>
            <a:p>
              <a:endParaRPr lang="zh-CN" altLang="zh-CN" sz="2000" dirty="0">
                <a:latin typeface="Times New Roman" panose="02020603050405020304" pitchFamily="18" charset="0"/>
                <a:ea typeface="楷体_GB2312" panose="02010609030101010101" pitchFamily="49" charset="-122"/>
              </a:endParaRPr>
            </a:p>
          </p:txBody>
        </p:sp>
        <p:sp>
          <p:nvSpPr>
            <p:cNvPr id="12347" name="Line 116"/>
            <p:cNvSpPr/>
            <p:nvPr/>
          </p:nvSpPr>
          <p:spPr>
            <a:xfrm>
              <a:off x="3896" y="3355"/>
              <a:ext cx="511" cy="1"/>
            </a:xfrm>
            <a:prstGeom prst="line">
              <a:avLst/>
            </a:prstGeom>
            <a:ln w="7938" cap="flat" cmpd="sng">
              <a:solidFill>
                <a:srgbClr val="000000"/>
              </a:solidFill>
              <a:prstDash val="solid"/>
              <a:headEnd type="none" w="med" len="med"/>
              <a:tailEnd type="none" w="med" len="med"/>
            </a:ln>
          </p:spPr>
        </p:sp>
        <p:sp>
          <p:nvSpPr>
            <p:cNvPr id="12348" name="Oval 117"/>
            <p:cNvSpPr/>
            <p:nvPr/>
          </p:nvSpPr>
          <p:spPr>
            <a:xfrm>
              <a:off x="3557" y="3321"/>
              <a:ext cx="64" cy="49"/>
            </a:xfrm>
            <a:prstGeom prst="ellipse">
              <a:avLst/>
            </a:prstGeom>
            <a:solidFill>
              <a:srgbClr val="000000"/>
            </a:solidFill>
            <a:ln w="7938" cap="flat" cmpd="sng">
              <a:solidFill>
                <a:srgbClr val="000000"/>
              </a:solidFill>
              <a:prstDash val="solid"/>
              <a:headEnd type="none" w="med" len="med"/>
              <a:tailEnd type="none" w="med" len="med"/>
            </a:ln>
          </p:spPr>
          <p:txBody>
            <a:bodyPr/>
            <a:p>
              <a:endParaRPr lang="zh-CN" altLang="en-US" dirty="0">
                <a:latin typeface="Cambria" panose="02040503050406030204"/>
                <a:ea typeface="华文楷体"/>
              </a:endParaRPr>
            </a:p>
          </p:txBody>
        </p:sp>
        <p:sp>
          <p:nvSpPr>
            <p:cNvPr id="12349" name="Rectangle 118"/>
            <p:cNvSpPr/>
            <p:nvPr/>
          </p:nvSpPr>
          <p:spPr>
            <a:xfrm>
              <a:off x="2408" y="3441"/>
              <a:ext cx="299" cy="235"/>
            </a:xfrm>
            <a:prstGeom prst="rect">
              <a:avLst/>
            </a:prstGeom>
            <a:solidFill>
              <a:srgbClr val="FFFFFF"/>
            </a:solidFill>
            <a:ln w="9525">
              <a:noFill/>
            </a:ln>
          </p:spPr>
          <p:txBody>
            <a:bodyPr/>
            <a:p>
              <a:endParaRPr lang="zh-CN" altLang="en-US" dirty="0">
                <a:latin typeface="Cambria" panose="02040503050406030204"/>
                <a:ea typeface="华文楷体"/>
              </a:endParaRPr>
            </a:p>
          </p:txBody>
        </p:sp>
        <p:sp>
          <p:nvSpPr>
            <p:cNvPr id="12350" name="Rectangle 119"/>
            <p:cNvSpPr/>
            <p:nvPr/>
          </p:nvSpPr>
          <p:spPr>
            <a:xfrm>
              <a:off x="2408" y="2979"/>
              <a:ext cx="299" cy="235"/>
            </a:xfrm>
            <a:prstGeom prst="rect">
              <a:avLst/>
            </a:prstGeom>
            <a:solidFill>
              <a:srgbClr val="FFFFFF"/>
            </a:solidFill>
            <a:ln w="9525">
              <a:noFill/>
            </a:ln>
          </p:spPr>
          <p:txBody>
            <a:bodyPr/>
            <a:p>
              <a:endParaRPr lang="zh-CN" altLang="en-US" dirty="0">
                <a:latin typeface="Cambria" panose="02040503050406030204"/>
                <a:ea typeface="华文楷体"/>
              </a:endParaRPr>
            </a:p>
          </p:txBody>
        </p:sp>
        <p:sp>
          <p:nvSpPr>
            <p:cNvPr id="12351" name="Rectangle 120"/>
            <p:cNvSpPr/>
            <p:nvPr/>
          </p:nvSpPr>
          <p:spPr>
            <a:xfrm>
              <a:off x="3149" y="2043"/>
              <a:ext cx="938" cy="202"/>
            </a:xfrm>
            <a:prstGeom prst="rect">
              <a:avLst/>
            </a:prstGeom>
            <a:noFill/>
            <a:ln w="9525">
              <a:noFill/>
            </a:ln>
          </p:spPr>
          <p:txBody>
            <a:bodyPr/>
            <a:p>
              <a:endParaRPr lang="en-GB" altLang="zh-CN" dirty="0">
                <a:latin typeface="Times New Roman" panose="02020603050405020304" pitchFamily="18" charset="0"/>
                <a:ea typeface="楷体_GB2312" panose="02010609030101010101" pitchFamily="49" charset="-122"/>
              </a:endParaRPr>
            </a:p>
          </p:txBody>
        </p:sp>
        <p:sp>
          <p:nvSpPr>
            <p:cNvPr id="12352" name="Rectangle 121"/>
            <p:cNvSpPr/>
            <p:nvPr/>
          </p:nvSpPr>
          <p:spPr>
            <a:xfrm>
              <a:off x="4020" y="2056"/>
              <a:ext cx="43" cy="192"/>
            </a:xfrm>
            <a:prstGeom prst="rect">
              <a:avLst/>
            </a:prstGeom>
            <a:noFill/>
            <a:ln w="9525">
              <a:noFill/>
            </a:ln>
          </p:spPr>
          <p:txBody>
            <a:bodyPr wrap="none" lIns="0" tIns="0" rIns="0" bIns="0">
              <a:spAutoFit/>
            </a:bodyPr>
            <a:p>
              <a:r>
                <a:rPr lang="en-US" altLang="zh-CN" sz="2000" dirty="0">
                  <a:solidFill>
                    <a:srgbClr val="000000"/>
                  </a:solidFill>
                  <a:latin typeface="Times New Roman" panose="02020603050405020304" pitchFamily="18" charset="0"/>
                  <a:ea typeface="楷体_GB2312" panose="02010609030101010101" pitchFamily="49" charset="-122"/>
                </a:rPr>
                <a:t> </a:t>
              </a:r>
              <a:endParaRPr lang="en-US" altLang="zh-CN" sz="2000" dirty="0">
                <a:latin typeface="Times New Roman" panose="02020603050405020304" pitchFamily="18" charset="0"/>
                <a:ea typeface="楷体_GB2312" panose="02010609030101010101" pitchFamily="49" charset="-122"/>
              </a:endParaRPr>
            </a:p>
          </p:txBody>
        </p:sp>
        <p:sp>
          <p:nvSpPr>
            <p:cNvPr id="12353" name="Rectangle 122"/>
            <p:cNvSpPr/>
            <p:nvPr/>
          </p:nvSpPr>
          <p:spPr>
            <a:xfrm>
              <a:off x="3125" y="3701"/>
              <a:ext cx="935" cy="202"/>
            </a:xfrm>
            <a:prstGeom prst="rect">
              <a:avLst/>
            </a:prstGeom>
            <a:noFill/>
            <a:ln w="9525">
              <a:noFill/>
            </a:ln>
          </p:spPr>
          <p:txBody>
            <a:bodyPr/>
            <a:p>
              <a:endParaRPr lang="zh-CN" altLang="en-US" dirty="0">
                <a:latin typeface="Cambria" panose="02040503050406030204"/>
                <a:ea typeface="华文楷体"/>
              </a:endParaRPr>
            </a:p>
          </p:txBody>
        </p:sp>
        <p:sp>
          <p:nvSpPr>
            <p:cNvPr id="12354" name="Rectangle 123"/>
            <p:cNvSpPr/>
            <p:nvPr/>
          </p:nvSpPr>
          <p:spPr>
            <a:xfrm>
              <a:off x="3997" y="3712"/>
              <a:ext cx="42" cy="192"/>
            </a:xfrm>
            <a:prstGeom prst="rect">
              <a:avLst/>
            </a:prstGeom>
            <a:noFill/>
            <a:ln w="9525">
              <a:noFill/>
            </a:ln>
          </p:spPr>
          <p:txBody>
            <a:bodyPr wrap="none" lIns="0" tIns="0" rIns="0" bIns="0">
              <a:spAutoFit/>
            </a:bodyPr>
            <a:p>
              <a:r>
                <a:rPr lang="en-US" altLang="zh-CN" sz="2000" dirty="0">
                  <a:solidFill>
                    <a:srgbClr val="000000"/>
                  </a:solidFill>
                  <a:latin typeface="Times New Roman" panose="02020603050405020304" pitchFamily="18" charset="0"/>
                  <a:ea typeface="楷体_GB2312" panose="02010609030101010101" pitchFamily="49" charset="-122"/>
                </a:rPr>
                <a:t> </a:t>
              </a:r>
              <a:endParaRPr lang="en-US" altLang="zh-CN" sz="2000" dirty="0">
                <a:latin typeface="Times New Roman" panose="02020603050405020304" pitchFamily="18" charset="0"/>
                <a:ea typeface="楷体_GB2312" panose="02010609030101010101" pitchFamily="49" charset="-122"/>
              </a:endParaRPr>
            </a:p>
          </p:txBody>
        </p:sp>
        <p:sp>
          <p:nvSpPr>
            <p:cNvPr id="12355" name="Rectangle 124"/>
            <p:cNvSpPr/>
            <p:nvPr/>
          </p:nvSpPr>
          <p:spPr>
            <a:xfrm>
              <a:off x="2255" y="4116"/>
              <a:ext cx="3078" cy="202"/>
            </a:xfrm>
            <a:prstGeom prst="rect">
              <a:avLst/>
            </a:prstGeom>
            <a:noFill/>
            <a:ln w="9525">
              <a:noFill/>
            </a:ln>
          </p:spPr>
          <p:txBody>
            <a:bodyPr/>
            <a:p>
              <a:endParaRPr lang="en-US" altLang="zh-CN" dirty="0">
                <a:latin typeface="Times New Roman" panose="02020603050405020304" pitchFamily="18" charset="0"/>
                <a:ea typeface="楷体_GB2312" panose="02010609030101010101" pitchFamily="49" charset="-122"/>
              </a:endParaRPr>
            </a:p>
            <a:p>
              <a:endParaRPr lang="en-US" altLang="zh-CN" dirty="0">
                <a:latin typeface="Times New Roman" panose="02020603050405020304" pitchFamily="18" charset="0"/>
                <a:ea typeface="楷体_GB2312" panose="02010609030101010101" pitchFamily="49" charset="-122"/>
              </a:endParaRPr>
            </a:p>
          </p:txBody>
        </p:sp>
        <p:sp>
          <p:nvSpPr>
            <p:cNvPr id="12356" name="Rectangle 125"/>
            <p:cNvSpPr/>
            <p:nvPr/>
          </p:nvSpPr>
          <p:spPr>
            <a:xfrm>
              <a:off x="2960" y="4127"/>
              <a:ext cx="42" cy="192"/>
            </a:xfrm>
            <a:prstGeom prst="rect">
              <a:avLst/>
            </a:prstGeom>
            <a:noFill/>
            <a:ln w="9525">
              <a:noFill/>
            </a:ln>
          </p:spPr>
          <p:txBody>
            <a:bodyPr wrap="none" lIns="0" tIns="0" rIns="0" bIns="0">
              <a:spAutoFit/>
            </a:bodyPr>
            <a:p>
              <a:r>
                <a:rPr lang="en-US" altLang="zh-CN" sz="2000" dirty="0">
                  <a:solidFill>
                    <a:srgbClr val="000000"/>
                  </a:solidFill>
                  <a:latin typeface="Times New Roman" panose="02020603050405020304" pitchFamily="18" charset="0"/>
                  <a:ea typeface="楷体_GB2312" panose="02010609030101010101" pitchFamily="49" charset="-122"/>
                </a:rPr>
                <a:t> </a:t>
              </a:r>
              <a:endParaRPr lang="en-US" altLang="zh-CN" sz="2000" dirty="0">
                <a:latin typeface="Times New Roman" panose="02020603050405020304" pitchFamily="18" charset="0"/>
                <a:ea typeface="楷体_GB2312" panose="02010609030101010101" pitchFamily="49" charset="-122"/>
              </a:endParaRPr>
            </a:p>
          </p:txBody>
        </p:sp>
        <p:sp>
          <p:nvSpPr>
            <p:cNvPr id="12357" name="Rectangle 126"/>
            <p:cNvSpPr/>
            <p:nvPr/>
          </p:nvSpPr>
          <p:spPr>
            <a:xfrm>
              <a:off x="5153" y="4127"/>
              <a:ext cx="42" cy="192"/>
            </a:xfrm>
            <a:prstGeom prst="rect">
              <a:avLst/>
            </a:prstGeom>
            <a:noFill/>
            <a:ln w="9525">
              <a:noFill/>
            </a:ln>
          </p:spPr>
          <p:txBody>
            <a:bodyPr wrap="none" lIns="0" tIns="0" rIns="0" bIns="0">
              <a:spAutoFit/>
            </a:bodyPr>
            <a:p>
              <a:r>
                <a:rPr lang="en-US" altLang="zh-CN" sz="2000" dirty="0">
                  <a:solidFill>
                    <a:srgbClr val="000000"/>
                  </a:solidFill>
                  <a:latin typeface="Times New Roman" panose="02020603050405020304" pitchFamily="18" charset="0"/>
                  <a:ea typeface="楷体_GB2312" panose="02010609030101010101" pitchFamily="49" charset="-122"/>
                </a:rPr>
                <a:t> </a:t>
              </a:r>
              <a:endParaRPr lang="en-US" altLang="zh-CN" sz="2000" dirty="0">
                <a:latin typeface="Times New Roman" panose="02020603050405020304" pitchFamily="18" charset="0"/>
                <a:ea typeface="楷体_GB2312" panose="02010609030101010101" pitchFamily="49" charset="-122"/>
              </a:endParaRPr>
            </a:p>
          </p:txBody>
        </p:sp>
        <p:sp>
          <p:nvSpPr>
            <p:cNvPr id="12358" name="Rectangle 127"/>
            <p:cNvSpPr/>
            <p:nvPr/>
          </p:nvSpPr>
          <p:spPr>
            <a:xfrm>
              <a:off x="2229" y="2471"/>
              <a:ext cx="42" cy="192"/>
            </a:xfrm>
            <a:prstGeom prst="rect">
              <a:avLst/>
            </a:prstGeom>
            <a:noFill/>
            <a:ln w="9525">
              <a:noFill/>
            </a:ln>
          </p:spPr>
          <p:txBody>
            <a:bodyPr wrap="none" lIns="0" tIns="0" rIns="0" bIns="0">
              <a:spAutoFit/>
            </a:bodyPr>
            <a:p>
              <a:r>
                <a:rPr lang="en-US" altLang="zh-CN" sz="2000" dirty="0">
                  <a:solidFill>
                    <a:srgbClr val="000066"/>
                  </a:solidFill>
                  <a:latin typeface="Times New Roman" panose="02020603050405020304" pitchFamily="18" charset="0"/>
                  <a:ea typeface="楷体_GB2312" panose="02010609030101010101" pitchFamily="49" charset="-122"/>
                </a:rPr>
                <a:t> </a:t>
              </a:r>
              <a:endParaRPr lang="en-US" altLang="zh-CN" sz="2000" dirty="0">
                <a:solidFill>
                  <a:srgbClr val="000066"/>
                </a:solidFill>
                <a:latin typeface="Times New Roman" panose="02020603050405020304" pitchFamily="18" charset="0"/>
                <a:ea typeface="楷体_GB2312" panose="02010609030101010101" pitchFamily="49" charset="-122"/>
              </a:endParaRPr>
            </a:p>
          </p:txBody>
        </p:sp>
        <p:sp>
          <p:nvSpPr>
            <p:cNvPr id="12359" name="AutoShape 128"/>
            <p:cNvSpPr/>
            <p:nvPr/>
          </p:nvSpPr>
          <p:spPr>
            <a:xfrm>
              <a:off x="3741" y="1383"/>
              <a:ext cx="0" cy="248"/>
            </a:xfrm>
            <a:prstGeom prst="wedgeRoundRectCallout">
              <a:avLst>
                <a:gd name="adj1" fmla="val -50000"/>
                <a:gd name="adj2" fmla="val 144356"/>
                <a:gd name="adj3" fmla="val 16667"/>
              </a:avLst>
            </a:prstGeom>
            <a:solidFill>
              <a:srgbClr val="70B8D2"/>
            </a:solidFill>
            <a:ln w="9525">
              <a:noFill/>
            </a:ln>
          </p:spPr>
          <p:txBody>
            <a:bodyPr wrap="none" lIns="0" tIns="0" rIns="0" bIns="0">
              <a:spAutoFit/>
            </a:bodyPr>
            <a:p>
              <a:endParaRPr lang="en-GB" altLang="zh-CN" dirty="0">
                <a:solidFill>
                  <a:srgbClr val="000066"/>
                </a:solidFill>
                <a:latin typeface="Times New Roman" panose="02020603050405020304" pitchFamily="18" charset="0"/>
                <a:ea typeface="楷体_GB2312" panose="02010609030101010101" pitchFamily="49" charset="-122"/>
              </a:endParaRPr>
            </a:p>
          </p:txBody>
        </p:sp>
        <p:sp>
          <p:nvSpPr>
            <p:cNvPr id="12360" name="Rectangle 129"/>
            <p:cNvSpPr/>
            <p:nvPr/>
          </p:nvSpPr>
          <p:spPr>
            <a:xfrm>
              <a:off x="2336" y="1457"/>
              <a:ext cx="658" cy="230"/>
            </a:xfrm>
            <a:prstGeom prst="rect">
              <a:avLst/>
            </a:prstGeom>
            <a:noFill/>
            <a:ln w="9525">
              <a:noFill/>
            </a:ln>
          </p:spPr>
          <p:txBody>
            <a:bodyPr lIns="0" tIns="0" rIns="0" bIns="0">
              <a:spAutoFit/>
            </a:bodyPr>
            <a:p>
              <a:r>
                <a:rPr lang="zh-CN" altLang="en-US" sz="2000" dirty="0">
                  <a:solidFill>
                    <a:srgbClr val="000066"/>
                  </a:solidFill>
                  <a:latin typeface="Times New Roman" panose="02020603050405020304" pitchFamily="18" charset="0"/>
                  <a:ea typeface="楷体_GB2312" panose="02010609030101010101" pitchFamily="49" charset="-122"/>
                </a:rPr>
                <a:t>刷新</a:t>
              </a:r>
              <a:r>
                <a:rPr lang="en-US" altLang="zh-CN" dirty="0">
                  <a:solidFill>
                    <a:srgbClr val="000066"/>
                  </a:solidFill>
                  <a:latin typeface="Times New Roman" panose="02020603050405020304" pitchFamily="18" charset="0"/>
                  <a:ea typeface="楷体_GB2312" panose="02010609030101010101" pitchFamily="49" charset="-122"/>
                </a:rPr>
                <a:t>R</a:t>
              </a:r>
              <a:endParaRPr lang="en-US" altLang="zh-CN" dirty="0">
                <a:solidFill>
                  <a:srgbClr val="000066"/>
                </a:solidFill>
                <a:latin typeface="Times New Roman" panose="02020603050405020304" pitchFamily="18" charset="0"/>
                <a:ea typeface="楷体_GB2312" panose="02010609030101010101" pitchFamily="49" charset="-122"/>
              </a:endParaRPr>
            </a:p>
          </p:txBody>
        </p:sp>
        <p:sp>
          <p:nvSpPr>
            <p:cNvPr id="12361" name="Rectangle 130"/>
            <p:cNvSpPr/>
            <p:nvPr/>
          </p:nvSpPr>
          <p:spPr>
            <a:xfrm>
              <a:off x="2313" y="1956"/>
              <a:ext cx="656" cy="230"/>
            </a:xfrm>
            <a:prstGeom prst="rect">
              <a:avLst/>
            </a:prstGeom>
            <a:noFill/>
            <a:ln w="9525">
              <a:noFill/>
            </a:ln>
          </p:spPr>
          <p:txBody>
            <a:bodyPr wrap="none" lIns="0" tIns="0" rIns="0" bIns="0">
              <a:spAutoFit/>
            </a:bodyPr>
            <a:p>
              <a:r>
                <a:rPr lang="zh-CN" altLang="en-US" sz="2000" dirty="0">
                  <a:solidFill>
                    <a:srgbClr val="000066"/>
                  </a:solidFill>
                  <a:latin typeface="Times New Roman" panose="02020603050405020304" pitchFamily="18" charset="0"/>
                  <a:ea typeface="楷体_GB2312" panose="02010609030101010101" pitchFamily="49" charset="-122"/>
                </a:rPr>
                <a:t>行选线</a:t>
              </a:r>
              <a:r>
                <a:rPr lang="en-US" altLang="zh-CN" dirty="0">
                  <a:solidFill>
                    <a:srgbClr val="000066"/>
                  </a:solidFill>
                  <a:latin typeface="Times New Roman" panose="02020603050405020304" pitchFamily="18" charset="0"/>
                  <a:ea typeface="楷体_GB2312" panose="02010609030101010101" pitchFamily="49" charset="-122"/>
                </a:rPr>
                <a:t>X</a:t>
              </a:r>
              <a:endParaRPr lang="en-US" altLang="zh-CN" dirty="0">
                <a:solidFill>
                  <a:srgbClr val="000066"/>
                </a:solidFill>
                <a:latin typeface="Times New Roman" panose="02020603050405020304" pitchFamily="18" charset="0"/>
                <a:ea typeface="楷体_GB2312" panose="02010609030101010101" pitchFamily="49" charset="-122"/>
              </a:endParaRPr>
            </a:p>
          </p:txBody>
        </p:sp>
        <p:pic>
          <p:nvPicPr>
            <p:cNvPr id="12362" name="Picture 131"/>
            <p:cNvPicPr>
              <a:picLocks noChangeAspect="1"/>
            </p:cNvPicPr>
            <p:nvPr/>
          </p:nvPicPr>
          <p:blipFill>
            <a:blip r:embed="rId2"/>
            <a:stretch>
              <a:fillRect/>
            </a:stretch>
          </p:blipFill>
          <p:spPr>
            <a:xfrm>
              <a:off x="2426" y="2976"/>
              <a:ext cx="229" cy="201"/>
            </a:xfrm>
            <a:prstGeom prst="rect">
              <a:avLst/>
            </a:prstGeom>
            <a:noFill/>
            <a:ln w="9525">
              <a:noFill/>
            </a:ln>
          </p:spPr>
        </p:pic>
        <p:pic>
          <p:nvPicPr>
            <p:cNvPr id="12363" name="Picture 132"/>
            <p:cNvPicPr>
              <a:picLocks noChangeAspect="1"/>
            </p:cNvPicPr>
            <p:nvPr/>
          </p:nvPicPr>
          <p:blipFill>
            <a:blip r:embed="rId1"/>
            <a:stretch>
              <a:fillRect/>
            </a:stretch>
          </p:blipFill>
          <p:spPr>
            <a:xfrm>
              <a:off x="2358" y="3265"/>
              <a:ext cx="272" cy="184"/>
            </a:xfrm>
            <a:prstGeom prst="rect">
              <a:avLst/>
            </a:prstGeom>
            <a:noFill/>
            <a:ln w="9525">
              <a:noFill/>
            </a:ln>
          </p:spPr>
        </p:pic>
        <p:pic>
          <p:nvPicPr>
            <p:cNvPr id="12364" name="Picture 133"/>
            <p:cNvPicPr>
              <a:picLocks noChangeAspect="1"/>
            </p:cNvPicPr>
            <p:nvPr/>
          </p:nvPicPr>
          <p:blipFill>
            <a:blip r:embed="rId3"/>
            <a:stretch>
              <a:fillRect/>
            </a:stretch>
          </p:blipFill>
          <p:spPr>
            <a:xfrm>
              <a:off x="2456" y="3469"/>
              <a:ext cx="244" cy="265"/>
            </a:xfrm>
            <a:prstGeom prst="rect">
              <a:avLst/>
            </a:prstGeom>
            <a:noFill/>
            <a:ln w="9525">
              <a:noFill/>
            </a:ln>
          </p:spPr>
        </p:pic>
        <p:sp>
          <p:nvSpPr>
            <p:cNvPr id="12365" name="AutoShape 134"/>
            <p:cNvSpPr/>
            <p:nvPr/>
          </p:nvSpPr>
          <p:spPr>
            <a:xfrm>
              <a:off x="2675" y="3900"/>
              <a:ext cx="0" cy="248"/>
            </a:xfrm>
            <a:prstGeom prst="wedgeRoundRectCallout">
              <a:avLst>
                <a:gd name="adj1" fmla="val -50000"/>
                <a:gd name="adj2" fmla="val -143546"/>
                <a:gd name="adj3" fmla="val 16667"/>
              </a:avLst>
            </a:prstGeom>
            <a:solidFill>
              <a:srgbClr val="70B8D2"/>
            </a:solidFill>
            <a:ln w="9525">
              <a:noFill/>
            </a:ln>
          </p:spPr>
          <p:txBody>
            <a:bodyPr wrap="none" lIns="0" tIns="0" rIns="0" bIns="0">
              <a:spAutoFit/>
            </a:bodyPr>
            <a:p>
              <a:endParaRPr lang="en-GB" altLang="zh-CN" dirty="0">
                <a:solidFill>
                  <a:srgbClr val="000066"/>
                </a:solidFill>
                <a:latin typeface="Times New Roman" panose="02020603050405020304" pitchFamily="18" charset="0"/>
                <a:ea typeface="楷体_GB2312" panose="02010609030101010101" pitchFamily="49" charset="-122"/>
              </a:endParaRPr>
            </a:p>
          </p:txBody>
        </p:sp>
        <p:sp>
          <p:nvSpPr>
            <p:cNvPr id="12366" name="Rectangle 135"/>
            <p:cNvSpPr/>
            <p:nvPr/>
          </p:nvSpPr>
          <p:spPr>
            <a:xfrm>
              <a:off x="3198" y="2160"/>
              <a:ext cx="1180" cy="250"/>
            </a:xfrm>
            <a:prstGeom prst="rect">
              <a:avLst/>
            </a:prstGeom>
            <a:noFill/>
            <a:ln w="9525">
              <a:noFill/>
            </a:ln>
          </p:spPr>
          <p:txBody>
            <a:bodyPr>
              <a:spAutoFit/>
            </a:bodyPr>
            <a:p>
              <a:endParaRPr lang="zh-CN" altLang="zh-CN" sz="2000" dirty="0">
                <a:solidFill>
                  <a:srgbClr val="000066"/>
                </a:solidFill>
                <a:latin typeface="Times New Roman" panose="02020603050405020304" pitchFamily="18" charset="0"/>
                <a:ea typeface="楷体_GB2312" panose="02010609030101010101" pitchFamily="49" charset="-122"/>
              </a:endParaRPr>
            </a:p>
          </p:txBody>
        </p:sp>
        <p:sp>
          <p:nvSpPr>
            <p:cNvPr id="12367" name="Rectangle 136"/>
            <p:cNvSpPr/>
            <p:nvPr/>
          </p:nvSpPr>
          <p:spPr>
            <a:xfrm>
              <a:off x="3243" y="1416"/>
              <a:ext cx="972" cy="250"/>
            </a:xfrm>
            <a:prstGeom prst="rect">
              <a:avLst/>
            </a:prstGeom>
            <a:solidFill>
              <a:schemeClr val="bg1"/>
            </a:solidFill>
            <a:ln w="9525">
              <a:noFill/>
            </a:ln>
          </p:spPr>
          <p:txBody>
            <a:bodyPr wrap="none">
              <a:spAutoFit/>
            </a:bodyPr>
            <a:p>
              <a:r>
                <a:rPr lang="zh-CN" altLang="en-US" sz="2000" dirty="0">
                  <a:solidFill>
                    <a:srgbClr val="000066"/>
                  </a:solidFill>
                  <a:latin typeface="Times New Roman" panose="02020603050405020304" pitchFamily="18" charset="0"/>
                  <a:ea typeface="楷体_GB2312" panose="02010609030101010101" pitchFamily="49" charset="-122"/>
                </a:rPr>
                <a:t>刷新缓冲器</a:t>
              </a:r>
              <a:endParaRPr lang="zh-CN" altLang="en-US" sz="2000" dirty="0">
                <a:solidFill>
                  <a:srgbClr val="000066"/>
                </a:solidFill>
                <a:latin typeface="Times New Roman" panose="02020603050405020304" pitchFamily="18" charset="0"/>
                <a:ea typeface="楷体_GB2312" panose="02010609030101010101" pitchFamily="49" charset="-122"/>
              </a:endParaRPr>
            </a:p>
          </p:txBody>
        </p:sp>
        <p:sp>
          <p:nvSpPr>
            <p:cNvPr id="12368" name="Rectangle 137"/>
            <p:cNvSpPr/>
            <p:nvPr/>
          </p:nvSpPr>
          <p:spPr>
            <a:xfrm>
              <a:off x="3062" y="3729"/>
              <a:ext cx="972" cy="250"/>
            </a:xfrm>
            <a:prstGeom prst="rect">
              <a:avLst/>
            </a:prstGeom>
            <a:noFill/>
            <a:ln w="9525">
              <a:noFill/>
            </a:ln>
          </p:spPr>
          <p:txBody>
            <a:bodyPr wrap="none">
              <a:spAutoFit/>
            </a:bodyPr>
            <a:p>
              <a:r>
                <a:rPr lang="zh-CN" altLang="en-US" sz="2000" dirty="0">
                  <a:solidFill>
                    <a:srgbClr val="000066"/>
                  </a:solidFill>
                  <a:latin typeface="Times New Roman" panose="02020603050405020304" pitchFamily="18" charset="0"/>
                  <a:ea typeface="楷体_GB2312" panose="02010609030101010101" pitchFamily="49" charset="-122"/>
                </a:rPr>
                <a:t>输入缓冲器</a:t>
              </a:r>
              <a:endParaRPr lang="zh-CN" altLang="en-US" sz="2000" dirty="0">
                <a:solidFill>
                  <a:srgbClr val="000066"/>
                </a:solidFill>
                <a:latin typeface="Times New Roman" panose="02020603050405020304" pitchFamily="18" charset="0"/>
                <a:ea typeface="楷体_GB2312" panose="02010609030101010101" pitchFamily="49" charset="-122"/>
              </a:endParaRPr>
            </a:p>
          </p:txBody>
        </p:sp>
        <p:sp>
          <p:nvSpPr>
            <p:cNvPr id="12369" name="Rectangle 138"/>
            <p:cNvSpPr/>
            <p:nvPr/>
          </p:nvSpPr>
          <p:spPr>
            <a:xfrm>
              <a:off x="4445" y="3572"/>
              <a:ext cx="366" cy="672"/>
            </a:xfrm>
            <a:prstGeom prst="rect">
              <a:avLst/>
            </a:prstGeom>
            <a:noFill/>
            <a:ln w="9525">
              <a:noFill/>
            </a:ln>
          </p:spPr>
          <p:txBody>
            <a:bodyPr>
              <a:spAutoFit/>
            </a:bodyPr>
            <a:p>
              <a:r>
                <a:rPr lang="zh-CN" altLang="en-US" sz="2000" dirty="0">
                  <a:solidFill>
                    <a:srgbClr val="000066"/>
                  </a:solidFill>
                  <a:latin typeface="Times New Roman" panose="02020603050405020304" pitchFamily="18" charset="0"/>
                  <a:ea typeface="楷体_GB2312" panose="02010609030101010101" pitchFamily="49" charset="-122"/>
                </a:rPr>
                <a:t>位</a:t>
              </a:r>
              <a:endParaRPr lang="zh-CN" altLang="en-US" sz="2000" dirty="0">
                <a:solidFill>
                  <a:srgbClr val="000066"/>
                </a:solidFill>
                <a:latin typeface="Times New Roman" panose="02020603050405020304" pitchFamily="18" charset="0"/>
                <a:ea typeface="楷体_GB2312" panose="02010609030101010101" pitchFamily="49" charset="-122"/>
              </a:endParaRPr>
            </a:p>
            <a:p>
              <a:r>
                <a:rPr lang="zh-CN" altLang="en-US" sz="2000" dirty="0">
                  <a:solidFill>
                    <a:srgbClr val="000066"/>
                  </a:solidFill>
                  <a:latin typeface="Times New Roman" panose="02020603050405020304" pitchFamily="18" charset="0"/>
                  <a:ea typeface="楷体_GB2312" panose="02010609030101010101" pitchFamily="49" charset="-122"/>
                </a:rPr>
                <a:t>线</a:t>
              </a:r>
              <a:endParaRPr lang="zh-CN" altLang="en-US" sz="2000" dirty="0">
                <a:solidFill>
                  <a:srgbClr val="000066"/>
                </a:solidFill>
                <a:latin typeface="Times New Roman" panose="02020603050405020304" pitchFamily="18" charset="0"/>
                <a:ea typeface="楷体_GB2312" panose="02010609030101010101" pitchFamily="49" charset="-122"/>
              </a:endParaRPr>
            </a:p>
            <a:p>
              <a:r>
                <a:rPr lang="en-US" altLang="zh-CN" dirty="0">
                  <a:solidFill>
                    <a:srgbClr val="000066"/>
                  </a:solidFill>
                  <a:latin typeface="Times New Roman" panose="02020603050405020304" pitchFamily="18" charset="0"/>
                  <a:ea typeface="楷体_GB2312" panose="02010609030101010101" pitchFamily="49" charset="-122"/>
                </a:rPr>
                <a:t>B</a:t>
              </a:r>
              <a:endParaRPr lang="en-US" altLang="zh-CN" dirty="0">
                <a:solidFill>
                  <a:srgbClr val="000066"/>
                </a:solidFill>
                <a:latin typeface="Times New Roman" panose="02020603050405020304" pitchFamily="18" charset="0"/>
                <a:ea typeface="楷体_GB2312" panose="02010609030101010101" pitchFamily="49" charset="-122"/>
              </a:endParaRPr>
            </a:p>
          </p:txBody>
        </p:sp>
        <p:sp>
          <p:nvSpPr>
            <p:cNvPr id="12370" name="Rectangle 139"/>
            <p:cNvSpPr/>
            <p:nvPr/>
          </p:nvSpPr>
          <p:spPr>
            <a:xfrm>
              <a:off x="2631" y="1344"/>
              <a:ext cx="3016" cy="2659"/>
            </a:xfrm>
            <a:prstGeom prst="rect">
              <a:avLst/>
            </a:prstGeom>
            <a:noFill/>
            <a:ln w="19050" cap="flat" cmpd="sng">
              <a:solidFill>
                <a:srgbClr val="70B8D2"/>
              </a:solidFill>
              <a:prstDash val="solid"/>
              <a:miter/>
              <a:headEnd type="none" w="med" len="med"/>
              <a:tailEnd type="none" w="med" len="med"/>
            </a:ln>
          </p:spPr>
          <p:txBody>
            <a:bodyPr anchor="ctr" anchorCtr="0">
              <a:spAutoFit/>
            </a:bodyPr>
            <a:p>
              <a:endParaRPr lang="zh-CN" altLang="en-US" dirty="0">
                <a:latin typeface="Cambria" panose="02040503050406030204"/>
                <a:ea typeface="华文楷体"/>
              </a:endParaRPr>
            </a:p>
          </p:txBody>
        </p:sp>
      </p:grpSp>
      <p:sp>
        <p:nvSpPr>
          <p:cNvPr id="85132" name="Rectangle 140"/>
          <p:cNvSpPr/>
          <p:nvPr/>
        </p:nvSpPr>
        <p:spPr>
          <a:xfrm>
            <a:off x="107950" y="3161666"/>
            <a:ext cx="3455988" cy="3107690"/>
          </a:xfrm>
          <a:prstGeom prst="rect">
            <a:avLst/>
          </a:prstGeom>
          <a:noFill/>
          <a:ln w="9525">
            <a:noFill/>
          </a:ln>
        </p:spPr>
        <p:txBody>
          <a:bodyPr anchor="ctr" anchorCtr="0">
            <a:spAutoFit/>
          </a:bodyPr>
          <a:p>
            <a:pPr>
              <a:buNone/>
            </a:pP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每次读出后，必须及时对读出单元刷新，即此时刷新控制</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R</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也为高电平，则读出的数据又经刷新缓冲器和位线对电容器</a:t>
            </a:r>
            <a:r>
              <a:rPr lang="en-US" altLang="zh-CN" i="1" dirty="0">
                <a:solidFill>
                  <a:srgbClr val="000000"/>
                </a:solidFill>
                <a:latin typeface="Times New Roman" panose="02020603050405020304" pitchFamily="18" charset="0"/>
                <a:ea typeface="新宋体" panose="02010609030101010101" charset="-122"/>
                <a:cs typeface="Times New Roman" panose="02020603050405020304" pitchFamily="18" charset="0"/>
              </a:rPr>
              <a:t>C</a:t>
            </a:r>
            <a:r>
              <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rPr>
              <a:t>进行刷新。</a:t>
            </a:r>
            <a:endParaRPr lang="zh-CN" altLang="en-US"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12295" name="Rectangle 141"/>
          <p:cNvSpPr/>
          <p:nvPr/>
        </p:nvSpPr>
        <p:spPr>
          <a:xfrm>
            <a:off x="5219700" y="3716338"/>
            <a:ext cx="1511300" cy="641350"/>
          </a:xfrm>
          <a:prstGeom prst="rect">
            <a:avLst/>
          </a:prstGeom>
          <a:noFill/>
          <a:ln w="9525">
            <a:noFill/>
          </a:ln>
        </p:spPr>
        <p:txBody>
          <a:bodyPr>
            <a:spAutoFit/>
          </a:bodyPr>
          <a:p>
            <a:r>
              <a:rPr lang="zh-CN" altLang="en-US" dirty="0">
                <a:solidFill>
                  <a:srgbClr val="000000"/>
                </a:solidFill>
                <a:latin typeface="新宋体" panose="02010609030101010101" charset="-122"/>
                <a:ea typeface="新宋体" panose="02010609030101010101" charset="-122"/>
              </a:rPr>
              <a:t>输出缓冲器</a:t>
            </a:r>
            <a:r>
              <a:rPr lang="en-US" altLang="zh-CN" dirty="0">
                <a:solidFill>
                  <a:srgbClr val="000000"/>
                </a:solidFill>
                <a:latin typeface="新宋体" panose="02010609030101010101" charset="-122"/>
                <a:ea typeface="新宋体" panose="02010609030101010101" charset="-122"/>
              </a:rPr>
              <a:t>/</a:t>
            </a:r>
            <a:r>
              <a:rPr lang="zh-CN" altLang="en-US" dirty="0">
                <a:solidFill>
                  <a:srgbClr val="000000"/>
                </a:solidFill>
                <a:latin typeface="新宋体" panose="02010609030101010101" charset="-122"/>
                <a:ea typeface="新宋体" panose="02010609030101010101" charset="-122"/>
              </a:rPr>
              <a:t>灵敏放大器</a:t>
            </a:r>
            <a:endParaRPr lang="zh-CN" altLang="en-US" dirty="0">
              <a:solidFill>
                <a:srgbClr val="000000"/>
              </a:solidFill>
              <a:latin typeface="新宋体" panose="02010609030101010101" charset="-122"/>
              <a:ea typeface="新宋体" panose="02010609030101010101" charset="-122"/>
            </a:endParaRPr>
          </a:p>
        </p:txBody>
      </p:sp>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84997"/>
                                        </p:tgtEl>
                                        <p:attrNameLst>
                                          <p:attrName>style.visibility</p:attrName>
                                        </p:attrNameLst>
                                      </p:cBhvr>
                                      <p:to>
                                        <p:strVal val="visible"/>
                                      </p:to>
                                    </p:set>
                                    <p:animEffect transition="in" filter="strips(downRight)">
                                      <p:cBhvr>
                                        <p:cTn id="12" dur="500"/>
                                        <p:tgtEl>
                                          <p:spTgt spid="8499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4998"/>
                                        </p:tgtEl>
                                        <p:attrNameLst>
                                          <p:attrName>style.visibility</p:attrName>
                                        </p:attrNameLst>
                                      </p:cBhvr>
                                      <p:to>
                                        <p:strVal val="visible"/>
                                      </p:to>
                                    </p:set>
                                    <p:animEffect transition="in" filter="wipe(up)">
                                      <p:cBhvr>
                                        <p:cTn id="17" dur="500"/>
                                        <p:tgtEl>
                                          <p:spTgt spid="8499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85132"/>
                                        </p:tgtEl>
                                        <p:attrNameLst>
                                          <p:attrName>style.visibility</p:attrName>
                                        </p:attrNameLst>
                                      </p:cBhvr>
                                      <p:to>
                                        <p:strVal val="visible"/>
                                      </p:to>
                                    </p:set>
                                    <p:animEffect transition="in" filter="wipe(up)">
                                      <p:cBhvr>
                                        <p:cTn id="22" dur="500"/>
                                        <p:tgtEl>
                                          <p:spTgt spid="85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7" grpId="0"/>
      <p:bldP spid="84998" grpId="0"/>
      <p:bldP spid="8513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8354" name="文本框 228353"/>
          <p:cNvSpPr txBox="1"/>
          <p:nvPr/>
        </p:nvSpPr>
        <p:spPr>
          <a:xfrm>
            <a:off x="565150" y="516573"/>
            <a:ext cx="3695700" cy="583565"/>
          </a:xfrm>
          <a:prstGeom prst="rect">
            <a:avLst/>
          </a:prstGeom>
          <a:noFill/>
          <a:ln w="9525">
            <a:noFill/>
          </a:ln>
        </p:spPr>
        <p:txBody>
          <a:bodyPr>
            <a:spAutoFit/>
          </a:bodyPr>
          <a:p>
            <a:r>
              <a:rPr lang="en-US" altLang="zh-CN" sz="3200" b="1">
                <a:solidFill>
                  <a:schemeClr val="bg1"/>
                </a:solidFill>
                <a:latin typeface="Times New Roman" panose="02020603050405020304" pitchFamily="18" charset="0"/>
              </a:rPr>
              <a:t>(</a:t>
            </a:r>
            <a:r>
              <a:rPr lang="zh-CN" altLang="en-US" sz="3200" b="1">
                <a:solidFill>
                  <a:schemeClr val="bg1"/>
                </a:solidFill>
                <a:latin typeface="Times New Roman" panose="02020603050405020304" pitchFamily="18" charset="0"/>
              </a:rPr>
              <a:t>二</a:t>
            </a:r>
            <a:r>
              <a:rPr lang="en-US" altLang="zh-CN" sz="3200" b="1">
                <a:solidFill>
                  <a:schemeClr val="bg1"/>
                </a:solidFill>
                <a:latin typeface="Times New Roman" panose="02020603050405020304" pitchFamily="18" charset="0"/>
              </a:rPr>
              <a:t>)  </a:t>
            </a:r>
            <a:r>
              <a:rPr lang="zh-CN" altLang="en-US" sz="3200" b="1" dirty="0">
                <a:solidFill>
                  <a:schemeClr val="bg1"/>
                </a:solidFill>
                <a:latin typeface="Times New Roman" panose="02020603050405020304" pitchFamily="18" charset="0"/>
              </a:rPr>
              <a:t>动态存储单元</a:t>
            </a:r>
            <a:endParaRPr lang="zh-CN" altLang="en-US" sz="3200" b="1" dirty="0">
              <a:solidFill>
                <a:schemeClr val="bg1"/>
              </a:solidFill>
              <a:latin typeface="Times New Roman" panose="02020603050405020304" pitchFamily="18" charset="0"/>
            </a:endParaRPr>
          </a:p>
        </p:txBody>
      </p:sp>
      <p:sp>
        <p:nvSpPr>
          <p:cNvPr id="228355" name="文本框 228354"/>
          <p:cNvSpPr txBox="1"/>
          <p:nvPr/>
        </p:nvSpPr>
        <p:spPr>
          <a:xfrm>
            <a:off x="579438" y="1100138"/>
            <a:ext cx="3863975" cy="519112"/>
          </a:xfrm>
          <a:prstGeom prst="rect">
            <a:avLst/>
          </a:prstGeom>
          <a:noFill/>
          <a:ln w="9525">
            <a:noFill/>
          </a:ln>
        </p:spPr>
        <p:txBody>
          <a:bodyPr>
            <a:spAutoFit/>
          </a:bodyPr>
          <a:p>
            <a:r>
              <a:rPr lang="en-US" altLang="zh-CN" sz="2800" b="1">
                <a:solidFill>
                  <a:srgbClr val="0033CC"/>
                </a:solidFill>
                <a:latin typeface="Times New Roman" panose="02020603050405020304" pitchFamily="18" charset="0"/>
              </a:rPr>
              <a:t>1. </a:t>
            </a:r>
            <a:r>
              <a:rPr lang="zh-CN" altLang="en-US" sz="2800" b="1" dirty="0">
                <a:solidFill>
                  <a:srgbClr val="0033CC"/>
                </a:solidFill>
                <a:latin typeface="Times New Roman" panose="02020603050405020304" pitchFamily="18" charset="0"/>
              </a:rPr>
              <a:t>四管动态存储单元</a:t>
            </a:r>
            <a:endParaRPr lang="zh-CN" altLang="en-US" sz="2800" b="1">
              <a:solidFill>
                <a:srgbClr val="0033CC"/>
              </a:solidFill>
              <a:latin typeface="Times New Roman" panose="02020603050405020304" pitchFamily="18" charset="0"/>
            </a:endParaRPr>
          </a:p>
        </p:txBody>
      </p:sp>
      <p:sp>
        <p:nvSpPr>
          <p:cNvPr id="228356" name="矩形 228355"/>
          <p:cNvSpPr/>
          <p:nvPr/>
        </p:nvSpPr>
        <p:spPr>
          <a:xfrm>
            <a:off x="701675" y="4222750"/>
            <a:ext cx="2832100" cy="946150"/>
          </a:xfrm>
          <a:prstGeom prst="rect">
            <a:avLst/>
          </a:prstGeom>
          <a:noFill/>
          <a:ln w="9525">
            <a:noFill/>
          </a:ln>
        </p:spPr>
        <p:txBody>
          <a:bodyPr>
            <a:spAutoFit/>
          </a:bodyPr>
          <a:p>
            <a:r>
              <a:rPr lang="en-US" altLang="zh-CN" sz="2800" b="1">
                <a:solidFill>
                  <a:srgbClr val="0033CC"/>
                </a:solidFill>
                <a:effectLst>
                  <a:outerShdw blurRad="38100" dist="38100" dir="2700000">
                    <a:srgbClr val="C0C0C0"/>
                  </a:outerShdw>
                </a:effectLst>
                <a:latin typeface="Times New Roman" panose="02020603050405020304" pitchFamily="18" charset="0"/>
              </a:rPr>
              <a:t>T</a:t>
            </a:r>
            <a:r>
              <a:rPr lang="en-US" altLang="zh-CN" sz="2800" b="1" baseline="-25000">
                <a:solidFill>
                  <a:srgbClr val="0033CC"/>
                </a:solidFill>
                <a:effectLst>
                  <a:outerShdw blurRad="38100" dist="38100" dir="2700000">
                    <a:srgbClr val="C0C0C0"/>
                  </a:outerShdw>
                </a:effectLst>
                <a:latin typeface="Times New Roman" panose="02020603050405020304" pitchFamily="18" charset="0"/>
              </a:rPr>
              <a:t>5</a:t>
            </a:r>
            <a:r>
              <a:rPr lang="zh-CN" altLang="en-US" sz="2800" b="1">
                <a:solidFill>
                  <a:srgbClr val="0033CC"/>
                </a:solidFill>
                <a:effectLst>
                  <a:outerShdw blurRad="38100" dist="38100" dir="2700000">
                    <a:srgbClr val="C0C0C0"/>
                  </a:outerShdw>
                </a:effectLst>
                <a:latin typeface="Times New Roman" panose="02020603050405020304" pitchFamily="18" charset="0"/>
              </a:rPr>
              <a:t>、</a:t>
            </a:r>
            <a:r>
              <a:rPr lang="en-US" altLang="zh-CN" sz="2800" b="1">
                <a:solidFill>
                  <a:srgbClr val="0033CC"/>
                </a:solidFill>
                <a:effectLst>
                  <a:outerShdw blurRad="38100" dist="38100" dir="2700000">
                    <a:srgbClr val="C0C0C0"/>
                  </a:outerShdw>
                </a:effectLst>
                <a:latin typeface="Times New Roman" panose="02020603050405020304" pitchFamily="18" charset="0"/>
              </a:rPr>
              <a:t>T</a:t>
            </a:r>
            <a:r>
              <a:rPr lang="en-US" altLang="zh-CN" sz="2800" b="1" baseline="-25000">
                <a:solidFill>
                  <a:srgbClr val="0033CC"/>
                </a:solidFill>
                <a:effectLst>
                  <a:outerShdw blurRad="38100" dist="38100" dir="2700000">
                    <a:srgbClr val="C0C0C0"/>
                  </a:outerShdw>
                </a:effectLst>
                <a:latin typeface="Times New Roman" panose="02020603050405020304" pitchFamily="18" charset="0"/>
              </a:rPr>
              <a:t>6 </a:t>
            </a:r>
            <a:r>
              <a:rPr lang="en-US" altLang="zh-CN" sz="2800" b="1">
                <a:solidFill>
                  <a:srgbClr val="0033CC"/>
                </a:solidFill>
                <a:latin typeface="Times New Roman" panose="02020603050405020304" pitchFamily="18" charset="0"/>
              </a:rPr>
              <a:t>—  </a:t>
            </a:r>
            <a:r>
              <a:rPr lang="zh-CN" altLang="en-US" sz="2800" b="1" dirty="0">
                <a:latin typeface="Times New Roman" panose="02020603050405020304" pitchFamily="18" charset="0"/>
              </a:rPr>
              <a:t>控制</a:t>
            </a:r>
            <a:endParaRPr lang="zh-CN" altLang="en-US" sz="2800" b="1" dirty="0">
              <a:latin typeface="Times New Roman" panose="02020603050405020304" pitchFamily="18" charset="0"/>
            </a:endParaRPr>
          </a:p>
          <a:p>
            <a:r>
              <a:rPr lang="zh-CN" altLang="en-US" sz="2800" b="1" dirty="0">
                <a:latin typeface="Times New Roman" panose="02020603050405020304" pitchFamily="18" charset="0"/>
              </a:rPr>
              <a:t>对位线的预充电</a:t>
            </a:r>
            <a:endParaRPr lang="zh-CN" altLang="en-US" sz="2800" b="1">
              <a:latin typeface="Times New Roman" panose="02020603050405020304" pitchFamily="18" charset="0"/>
            </a:endParaRPr>
          </a:p>
        </p:txBody>
      </p:sp>
      <p:sp>
        <p:nvSpPr>
          <p:cNvPr id="228357" name="文本框 228356"/>
          <p:cNvSpPr txBox="1"/>
          <p:nvPr/>
        </p:nvSpPr>
        <p:spPr>
          <a:xfrm>
            <a:off x="6604000" y="693738"/>
            <a:ext cx="774700" cy="457200"/>
          </a:xfrm>
          <a:prstGeom prst="rect">
            <a:avLst/>
          </a:prstGeom>
          <a:noFill/>
          <a:ln w="9525">
            <a:noFill/>
          </a:ln>
        </p:spPr>
        <p:txBody>
          <a:bodyPr>
            <a:spAutoFit/>
          </a:bodyPr>
          <a:p>
            <a:r>
              <a:rPr lang="en-US" altLang="zh-CN" b="1" i="1">
                <a:latin typeface="Times New Roman" panose="02020603050405020304" pitchFamily="18" charset="0"/>
              </a:rPr>
              <a:t>V</a:t>
            </a:r>
            <a:r>
              <a:rPr lang="en-US" altLang="zh-CN" b="1" baseline="-25000">
                <a:latin typeface="Times New Roman" panose="02020603050405020304" pitchFamily="18" charset="0"/>
              </a:rPr>
              <a:t>DD</a:t>
            </a:r>
            <a:endParaRPr lang="en-US" altLang="zh-CN" b="1" baseline="-25000">
              <a:latin typeface="Times New Roman" panose="02020603050405020304" pitchFamily="18" charset="0"/>
            </a:endParaRPr>
          </a:p>
        </p:txBody>
      </p:sp>
      <p:grpSp>
        <p:nvGrpSpPr>
          <p:cNvPr id="228358" name="组合 228357"/>
          <p:cNvGrpSpPr/>
          <p:nvPr/>
        </p:nvGrpSpPr>
        <p:grpSpPr>
          <a:xfrm>
            <a:off x="5553075" y="2176463"/>
            <a:ext cx="1962150" cy="1943100"/>
            <a:chOff x="4344" y="2940"/>
            <a:chExt cx="1236" cy="1224"/>
          </a:xfrm>
        </p:grpSpPr>
        <p:sp>
          <p:nvSpPr>
            <p:cNvPr id="228359" name="矩形 228358"/>
            <p:cNvSpPr/>
            <p:nvPr/>
          </p:nvSpPr>
          <p:spPr>
            <a:xfrm>
              <a:off x="4344" y="2940"/>
              <a:ext cx="1236" cy="1224"/>
            </a:xfrm>
            <a:prstGeom prst="rect">
              <a:avLst/>
            </a:prstGeom>
            <a:solidFill>
              <a:srgbClr val="DDFFEE"/>
            </a:solidFill>
            <a:ln w="19050" cap="flat" cmpd="sng">
              <a:solidFill>
                <a:srgbClr val="FF0066"/>
              </a:solidFill>
              <a:prstDash val="dash"/>
              <a:miter/>
              <a:headEnd type="none" w="med" len="med"/>
              <a:tailEnd type="none" w="med" len="med"/>
            </a:ln>
          </p:spPr>
          <p:txBody>
            <a:bodyPr/>
            <a:p>
              <a:endParaRPr lang="zh-CN" altLang="en-US"/>
            </a:p>
          </p:txBody>
        </p:sp>
        <p:sp>
          <p:nvSpPr>
            <p:cNvPr id="228360" name="矩形 228359"/>
            <p:cNvSpPr/>
            <p:nvPr/>
          </p:nvSpPr>
          <p:spPr>
            <a:xfrm>
              <a:off x="4520" y="2954"/>
              <a:ext cx="888" cy="288"/>
            </a:xfrm>
            <a:prstGeom prst="rect">
              <a:avLst/>
            </a:prstGeom>
            <a:noFill/>
            <a:ln w="9525">
              <a:noFill/>
            </a:ln>
          </p:spPr>
          <p:txBody>
            <a:bodyPr wrap="none" anchor="t" anchorCtr="0">
              <a:spAutoFit/>
            </a:bodyPr>
            <a:p>
              <a:r>
                <a:rPr lang="zh-CN" altLang="en-US" b="1" dirty="0">
                  <a:solidFill>
                    <a:srgbClr val="0033CC"/>
                  </a:solidFill>
                  <a:latin typeface="Times New Roman" panose="02020603050405020304" pitchFamily="18" charset="0"/>
                </a:rPr>
                <a:t>存储单元</a:t>
              </a:r>
              <a:endParaRPr lang="zh-CN" altLang="en-US" b="1" dirty="0">
                <a:solidFill>
                  <a:srgbClr val="0033CC"/>
                </a:solidFill>
                <a:latin typeface="Times New Roman" panose="02020603050405020304" pitchFamily="18" charset="0"/>
              </a:endParaRPr>
            </a:p>
          </p:txBody>
        </p:sp>
      </p:grpSp>
      <p:grpSp>
        <p:nvGrpSpPr>
          <p:cNvPr id="228361" name="组合 228360"/>
          <p:cNvGrpSpPr/>
          <p:nvPr/>
        </p:nvGrpSpPr>
        <p:grpSpPr>
          <a:xfrm>
            <a:off x="3841750" y="936625"/>
            <a:ext cx="5356225" cy="4240213"/>
            <a:chOff x="2294" y="527"/>
            <a:chExt cx="3374" cy="2671"/>
          </a:xfrm>
        </p:grpSpPr>
        <p:sp>
          <p:nvSpPr>
            <p:cNvPr id="228362" name="直接连接符 228361"/>
            <p:cNvSpPr/>
            <p:nvPr/>
          </p:nvSpPr>
          <p:spPr>
            <a:xfrm>
              <a:off x="2544" y="1278"/>
              <a:ext cx="2893" cy="0"/>
            </a:xfrm>
            <a:prstGeom prst="line">
              <a:avLst/>
            </a:prstGeom>
            <a:ln w="28575" cap="flat" cmpd="sng">
              <a:solidFill>
                <a:srgbClr val="0033CC"/>
              </a:solidFill>
              <a:prstDash val="solid"/>
              <a:headEnd type="none" w="med" len="med"/>
              <a:tailEnd type="none" w="med" len="med"/>
            </a:ln>
          </p:spPr>
        </p:sp>
        <p:sp>
          <p:nvSpPr>
            <p:cNvPr id="228363" name="任意多边形 228362"/>
            <p:cNvSpPr/>
            <p:nvPr/>
          </p:nvSpPr>
          <p:spPr>
            <a:xfrm>
              <a:off x="2844" y="708"/>
              <a:ext cx="108" cy="221"/>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64" name="任意多边形 228363"/>
            <p:cNvSpPr/>
            <p:nvPr/>
          </p:nvSpPr>
          <p:spPr>
            <a:xfrm flipV="1">
              <a:off x="2844" y="1024"/>
              <a:ext cx="108" cy="18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65" name="直接连接符 228364"/>
            <p:cNvSpPr/>
            <p:nvPr/>
          </p:nvSpPr>
          <p:spPr>
            <a:xfrm>
              <a:off x="2940" y="877"/>
              <a:ext cx="0" cy="198"/>
            </a:xfrm>
            <a:prstGeom prst="line">
              <a:avLst/>
            </a:prstGeom>
            <a:ln w="38100" cap="flat" cmpd="sng">
              <a:solidFill>
                <a:schemeClr val="tx1"/>
              </a:solidFill>
              <a:prstDash val="solid"/>
              <a:headEnd type="none" w="med" len="med"/>
              <a:tailEnd type="none" w="med" len="med"/>
            </a:ln>
          </p:spPr>
        </p:sp>
        <p:sp>
          <p:nvSpPr>
            <p:cNvPr id="228366" name="直接连接符 228365"/>
            <p:cNvSpPr/>
            <p:nvPr/>
          </p:nvSpPr>
          <p:spPr>
            <a:xfrm>
              <a:off x="3000" y="908"/>
              <a:ext cx="0" cy="139"/>
            </a:xfrm>
            <a:prstGeom prst="line">
              <a:avLst/>
            </a:prstGeom>
            <a:ln w="38100" cap="flat" cmpd="sng">
              <a:solidFill>
                <a:schemeClr val="tx1"/>
              </a:solidFill>
              <a:prstDash val="solid"/>
              <a:headEnd type="none" w="med" len="med"/>
              <a:tailEnd type="none" w="med" len="med"/>
            </a:ln>
          </p:spPr>
        </p:sp>
        <p:sp>
          <p:nvSpPr>
            <p:cNvPr id="228367" name="任意多边形 228366"/>
            <p:cNvSpPr/>
            <p:nvPr/>
          </p:nvSpPr>
          <p:spPr>
            <a:xfrm rot="-5400000">
              <a:off x="2932" y="1486"/>
              <a:ext cx="108" cy="29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68" name="任意多边形 228367"/>
            <p:cNvSpPr/>
            <p:nvPr/>
          </p:nvSpPr>
          <p:spPr>
            <a:xfrm rot="-5400000" flipV="1">
              <a:off x="3293" y="1523"/>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69" name="直接连接符 228368"/>
            <p:cNvSpPr/>
            <p:nvPr/>
          </p:nvSpPr>
          <p:spPr>
            <a:xfrm rot="-5400000">
              <a:off x="3184" y="1466"/>
              <a:ext cx="0" cy="227"/>
            </a:xfrm>
            <a:prstGeom prst="line">
              <a:avLst/>
            </a:prstGeom>
            <a:ln w="38100" cap="flat" cmpd="sng">
              <a:solidFill>
                <a:schemeClr val="tx1"/>
              </a:solidFill>
              <a:prstDash val="solid"/>
              <a:headEnd type="none" w="med" len="med"/>
              <a:tailEnd type="none" w="med" len="med"/>
            </a:ln>
          </p:spPr>
        </p:sp>
        <p:sp>
          <p:nvSpPr>
            <p:cNvPr id="228370" name="直接连接符 228369"/>
            <p:cNvSpPr/>
            <p:nvPr/>
          </p:nvSpPr>
          <p:spPr>
            <a:xfrm rot="-5400000">
              <a:off x="3186" y="1449"/>
              <a:ext cx="0" cy="159"/>
            </a:xfrm>
            <a:prstGeom prst="line">
              <a:avLst/>
            </a:prstGeom>
            <a:ln w="38100" cap="flat" cmpd="sng">
              <a:solidFill>
                <a:schemeClr val="tx1"/>
              </a:solidFill>
              <a:prstDash val="solid"/>
              <a:headEnd type="none" w="med" len="med"/>
              <a:tailEnd type="none" w="med" len="med"/>
            </a:ln>
          </p:spPr>
        </p:sp>
        <p:grpSp>
          <p:nvGrpSpPr>
            <p:cNvPr id="228371" name="组合 228370"/>
            <p:cNvGrpSpPr/>
            <p:nvPr/>
          </p:nvGrpSpPr>
          <p:grpSpPr>
            <a:xfrm>
              <a:off x="4954" y="708"/>
              <a:ext cx="156" cy="486"/>
              <a:chOff x="3540" y="1332"/>
              <a:chExt cx="156" cy="486"/>
            </a:xfrm>
          </p:grpSpPr>
          <p:sp>
            <p:nvSpPr>
              <p:cNvPr id="228372" name="任意多边形 228371"/>
              <p:cNvSpPr/>
              <p:nvPr/>
            </p:nvSpPr>
            <p:spPr>
              <a:xfrm flipH="1">
                <a:off x="3594" y="1332"/>
                <a:ext cx="102"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73" name="任意多边形 228372"/>
              <p:cNvSpPr/>
              <p:nvPr/>
            </p:nvSpPr>
            <p:spPr>
              <a:xfrm flipH="1" flipV="1">
                <a:off x="3588" y="1656"/>
                <a:ext cx="108" cy="162"/>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74" name="直接连接符 228373"/>
              <p:cNvSpPr/>
              <p:nvPr/>
            </p:nvSpPr>
            <p:spPr>
              <a:xfrm flipH="1">
                <a:off x="3600" y="1488"/>
                <a:ext cx="0" cy="227"/>
              </a:xfrm>
              <a:prstGeom prst="line">
                <a:avLst/>
              </a:prstGeom>
              <a:ln w="38100" cap="flat" cmpd="sng">
                <a:solidFill>
                  <a:schemeClr val="tx1"/>
                </a:solidFill>
                <a:prstDash val="solid"/>
                <a:headEnd type="none" w="med" len="med"/>
                <a:tailEnd type="none" w="med" len="med"/>
              </a:ln>
            </p:spPr>
          </p:sp>
          <p:sp>
            <p:nvSpPr>
              <p:cNvPr id="228375" name="直接连接符 228374"/>
              <p:cNvSpPr/>
              <p:nvPr/>
            </p:nvSpPr>
            <p:spPr>
              <a:xfrm flipH="1">
                <a:off x="3540" y="1524"/>
                <a:ext cx="0" cy="159"/>
              </a:xfrm>
              <a:prstGeom prst="line">
                <a:avLst/>
              </a:prstGeom>
              <a:ln w="38100" cap="flat" cmpd="sng">
                <a:solidFill>
                  <a:schemeClr val="tx1"/>
                </a:solidFill>
                <a:prstDash val="solid"/>
                <a:headEnd type="none" w="med" len="med"/>
                <a:tailEnd type="none" w="med" len="med"/>
              </a:ln>
            </p:spPr>
          </p:sp>
        </p:grpSp>
        <p:grpSp>
          <p:nvGrpSpPr>
            <p:cNvPr id="228376" name="组合 228375"/>
            <p:cNvGrpSpPr/>
            <p:nvPr/>
          </p:nvGrpSpPr>
          <p:grpSpPr>
            <a:xfrm>
              <a:off x="4523" y="1517"/>
              <a:ext cx="612" cy="156"/>
              <a:chOff x="2315" y="2225"/>
              <a:chExt cx="612" cy="156"/>
            </a:xfrm>
          </p:grpSpPr>
          <p:sp>
            <p:nvSpPr>
              <p:cNvPr id="228377" name="任意多边形 228376"/>
              <p:cNvSpPr/>
              <p:nvPr/>
            </p:nvSpPr>
            <p:spPr>
              <a:xfrm rot="-5400000">
                <a:off x="2369" y="2219"/>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78" name="任意多边形 228377"/>
              <p:cNvSpPr/>
              <p:nvPr/>
            </p:nvSpPr>
            <p:spPr>
              <a:xfrm rot="-5400000" flipV="1">
                <a:off x="2729" y="2183"/>
                <a:ext cx="108" cy="28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79" name="直接连接符 228378"/>
              <p:cNvSpPr/>
              <p:nvPr/>
            </p:nvSpPr>
            <p:spPr>
              <a:xfrm rot="-5400000">
                <a:off x="2584" y="2171"/>
                <a:ext cx="0" cy="227"/>
              </a:xfrm>
              <a:prstGeom prst="line">
                <a:avLst/>
              </a:prstGeom>
              <a:ln w="38100" cap="flat" cmpd="sng">
                <a:solidFill>
                  <a:schemeClr val="tx1"/>
                </a:solidFill>
                <a:prstDash val="solid"/>
                <a:headEnd type="none" w="med" len="med"/>
                <a:tailEnd type="none" w="med" len="med"/>
              </a:ln>
            </p:spPr>
          </p:sp>
          <p:sp>
            <p:nvSpPr>
              <p:cNvPr id="228380" name="直接连接符 228379"/>
              <p:cNvSpPr/>
              <p:nvPr/>
            </p:nvSpPr>
            <p:spPr>
              <a:xfrm rot="-5400000">
                <a:off x="2586" y="2145"/>
                <a:ext cx="0" cy="159"/>
              </a:xfrm>
              <a:prstGeom prst="line">
                <a:avLst/>
              </a:prstGeom>
              <a:ln w="38100" cap="flat" cmpd="sng">
                <a:solidFill>
                  <a:schemeClr val="tx1"/>
                </a:solidFill>
                <a:prstDash val="solid"/>
                <a:headEnd type="none" w="med" len="med"/>
                <a:tailEnd type="none" w="med" len="med"/>
              </a:ln>
            </p:spPr>
          </p:sp>
        </p:grpSp>
        <p:sp>
          <p:nvSpPr>
            <p:cNvPr id="228381" name="任意多边形 228380"/>
            <p:cNvSpPr/>
            <p:nvPr/>
          </p:nvSpPr>
          <p:spPr>
            <a:xfrm>
              <a:off x="3456" y="1686"/>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82" name="任意多边形 228381"/>
            <p:cNvSpPr/>
            <p:nvPr/>
          </p:nvSpPr>
          <p:spPr>
            <a:xfrm flipV="1">
              <a:off x="3456" y="2010"/>
              <a:ext cx="101" cy="40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83" name="直接连接符 228382"/>
            <p:cNvSpPr/>
            <p:nvPr/>
          </p:nvSpPr>
          <p:spPr>
            <a:xfrm>
              <a:off x="3552" y="1842"/>
              <a:ext cx="0" cy="227"/>
            </a:xfrm>
            <a:prstGeom prst="line">
              <a:avLst/>
            </a:prstGeom>
            <a:ln w="38100" cap="flat" cmpd="sng">
              <a:solidFill>
                <a:schemeClr val="tx1"/>
              </a:solidFill>
              <a:prstDash val="solid"/>
              <a:headEnd type="none" w="med" len="med"/>
              <a:tailEnd type="none" w="med" len="med"/>
            </a:ln>
          </p:spPr>
        </p:sp>
        <p:sp>
          <p:nvSpPr>
            <p:cNvPr id="228384" name="直接连接符 228383"/>
            <p:cNvSpPr/>
            <p:nvPr/>
          </p:nvSpPr>
          <p:spPr>
            <a:xfrm>
              <a:off x="3612" y="1878"/>
              <a:ext cx="0" cy="159"/>
            </a:xfrm>
            <a:prstGeom prst="line">
              <a:avLst/>
            </a:prstGeom>
            <a:ln w="38100" cap="flat" cmpd="sng">
              <a:solidFill>
                <a:schemeClr val="tx1"/>
              </a:solidFill>
              <a:prstDash val="solid"/>
              <a:headEnd type="none" w="med" len="med"/>
              <a:tailEnd type="none" w="med" len="med"/>
            </a:ln>
          </p:spPr>
        </p:sp>
        <p:grpSp>
          <p:nvGrpSpPr>
            <p:cNvPr id="228385" name="组合 228384"/>
            <p:cNvGrpSpPr/>
            <p:nvPr/>
          </p:nvGrpSpPr>
          <p:grpSpPr>
            <a:xfrm>
              <a:off x="4368" y="1686"/>
              <a:ext cx="156" cy="720"/>
              <a:chOff x="2952" y="2310"/>
              <a:chExt cx="156" cy="618"/>
            </a:xfrm>
          </p:grpSpPr>
          <p:sp>
            <p:nvSpPr>
              <p:cNvPr id="228386" name="任意多边形 228385"/>
              <p:cNvSpPr/>
              <p:nvPr/>
            </p:nvSpPr>
            <p:spPr>
              <a:xfrm flipH="1">
                <a:off x="3000" y="2310"/>
                <a:ext cx="108"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87" name="任意多边形 228386"/>
              <p:cNvSpPr/>
              <p:nvPr/>
            </p:nvSpPr>
            <p:spPr>
              <a:xfrm flipH="1" flipV="1">
                <a:off x="3006" y="2634"/>
                <a:ext cx="102" cy="29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88" name="直接连接符 228387"/>
              <p:cNvSpPr/>
              <p:nvPr/>
            </p:nvSpPr>
            <p:spPr>
              <a:xfrm flipH="1">
                <a:off x="3012" y="2466"/>
                <a:ext cx="0" cy="227"/>
              </a:xfrm>
              <a:prstGeom prst="line">
                <a:avLst/>
              </a:prstGeom>
              <a:ln w="38100" cap="flat" cmpd="sng">
                <a:solidFill>
                  <a:schemeClr val="tx1"/>
                </a:solidFill>
                <a:prstDash val="solid"/>
                <a:headEnd type="none" w="med" len="med"/>
                <a:tailEnd type="none" w="med" len="med"/>
              </a:ln>
            </p:spPr>
          </p:sp>
          <p:sp>
            <p:nvSpPr>
              <p:cNvPr id="228389" name="直接连接符 228388"/>
              <p:cNvSpPr/>
              <p:nvPr/>
            </p:nvSpPr>
            <p:spPr>
              <a:xfrm flipH="1">
                <a:off x="2952" y="2502"/>
                <a:ext cx="0" cy="159"/>
              </a:xfrm>
              <a:prstGeom prst="line">
                <a:avLst/>
              </a:prstGeom>
              <a:ln w="38100" cap="flat" cmpd="sng">
                <a:solidFill>
                  <a:schemeClr val="tx1"/>
                </a:solidFill>
                <a:prstDash val="solid"/>
                <a:headEnd type="none" w="med" len="med"/>
                <a:tailEnd type="none" w="med" len="med"/>
              </a:ln>
            </p:spPr>
          </p:sp>
        </p:grpSp>
        <p:sp>
          <p:nvSpPr>
            <p:cNvPr id="228390" name="直接连接符 228389"/>
            <p:cNvSpPr/>
            <p:nvPr/>
          </p:nvSpPr>
          <p:spPr>
            <a:xfrm>
              <a:off x="3612" y="1950"/>
              <a:ext cx="290" cy="0"/>
            </a:xfrm>
            <a:prstGeom prst="line">
              <a:avLst/>
            </a:prstGeom>
            <a:ln w="28575" cap="flat" cmpd="sng">
              <a:solidFill>
                <a:schemeClr val="tx1"/>
              </a:solidFill>
              <a:prstDash val="solid"/>
              <a:headEnd type="none" w="med" len="med"/>
              <a:tailEnd type="none" w="med" len="med"/>
            </a:ln>
          </p:spPr>
        </p:sp>
        <p:sp>
          <p:nvSpPr>
            <p:cNvPr id="228391" name="直接连接符 228390"/>
            <p:cNvSpPr/>
            <p:nvPr/>
          </p:nvSpPr>
          <p:spPr>
            <a:xfrm>
              <a:off x="4092" y="1962"/>
              <a:ext cx="290" cy="0"/>
            </a:xfrm>
            <a:prstGeom prst="line">
              <a:avLst/>
            </a:prstGeom>
            <a:ln w="28575" cap="flat" cmpd="sng">
              <a:solidFill>
                <a:schemeClr val="tx1"/>
              </a:solidFill>
              <a:prstDash val="solid"/>
              <a:headEnd type="none" w="med" len="med"/>
              <a:tailEnd type="none" w="med" len="med"/>
            </a:ln>
          </p:spPr>
        </p:sp>
        <p:sp>
          <p:nvSpPr>
            <p:cNvPr id="228392" name="任意多边形 228391"/>
            <p:cNvSpPr/>
            <p:nvPr/>
          </p:nvSpPr>
          <p:spPr>
            <a:xfrm>
              <a:off x="3456" y="1686"/>
              <a:ext cx="636" cy="276"/>
            </a:xfrm>
            <a:custGeom>
              <a:avLst/>
              <a:gdLst/>
              <a:ahLst/>
              <a:cxnLst/>
              <a:pathLst>
                <a:path w="636" h="276">
                  <a:moveTo>
                    <a:pt x="0" y="0"/>
                  </a:moveTo>
                  <a:lnTo>
                    <a:pt x="468" y="0"/>
                  </a:lnTo>
                  <a:lnTo>
                    <a:pt x="636" y="276"/>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93" name="任意多边形 228392"/>
            <p:cNvSpPr/>
            <p:nvPr/>
          </p:nvSpPr>
          <p:spPr>
            <a:xfrm flipH="1">
              <a:off x="3900" y="1674"/>
              <a:ext cx="636" cy="276"/>
            </a:xfrm>
            <a:custGeom>
              <a:avLst/>
              <a:gdLst/>
              <a:ahLst/>
              <a:cxnLst/>
              <a:pathLst>
                <a:path w="636" h="276">
                  <a:moveTo>
                    <a:pt x="0" y="0"/>
                  </a:moveTo>
                  <a:lnTo>
                    <a:pt x="468" y="0"/>
                  </a:lnTo>
                  <a:lnTo>
                    <a:pt x="636" y="276"/>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394" name="直接连接符 228393"/>
            <p:cNvSpPr/>
            <p:nvPr/>
          </p:nvSpPr>
          <p:spPr>
            <a:xfrm flipV="1">
              <a:off x="3000" y="984"/>
              <a:ext cx="1965" cy="0"/>
            </a:xfrm>
            <a:prstGeom prst="line">
              <a:avLst/>
            </a:prstGeom>
            <a:ln w="28575" cap="flat" cmpd="sng">
              <a:solidFill>
                <a:schemeClr val="tx1"/>
              </a:solidFill>
              <a:prstDash val="solid"/>
              <a:headEnd type="none" w="med" len="med"/>
              <a:tailEnd type="none" w="med" len="med"/>
            </a:ln>
          </p:spPr>
        </p:sp>
        <p:sp>
          <p:nvSpPr>
            <p:cNvPr id="228395" name="椭圆 228394"/>
            <p:cNvSpPr/>
            <p:nvPr/>
          </p:nvSpPr>
          <p:spPr>
            <a:xfrm>
              <a:off x="5340" y="3062"/>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28396" name="直接连接符 228395"/>
            <p:cNvSpPr/>
            <p:nvPr/>
          </p:nvSpPr>
          <p:spPr>
            <a:xfrm>
              <a:off x="3185" y="1263"/>
              <a:ext cx="0" cy="260"/>
            </a:xfrm>
            <a:prstGeom prst="line">
              <a:avLst/>
            </a:prstGeom>
            <a:ln w="28575" cap="flat" cmpd="sng">
              <a:solidFill>
                <a:schemeClr val="tx1"/>
              </a:solidFill>
              <a:prstDash val="solid"/>
              <a:headEnd type="none" w="med" len="med"/>
              <a:tailEnd type="none" w="med" len="med"/>
            </a:ln>
          </p:spPr>
        </p:sp>
        <p:sp>
          <p:nvSpPr>
            <p:cNvPr id="228397" name="椭圆 228396"/>
            <p:cNvSpPr/>
            <p:nvPr/>
          </p:nvSpPr>
          <p:spPr>
            <a:xfrm>
              <a:off x="4494" y="1649"/>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398" name="椭圆 228397"/>
            <p:cNvSpPr/>
            <p:nvPr/>
          </p:nvSpPr>
          <p:spPr>
            <a:xfrm>
              <a:off x="3426" y="1661"/>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399" name="椭圆 228398"/>
            <p:cNvSpPr/>
            <p:nvPr/>
          </p:nvSpPr>
          <p:spPr>
            <a:xfrm>
              <a:off x="4494" y="2297"/>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400" name="直接连接符 228399"/>
            <p:cNvSpPr/>
            <p:nvPr/>
          </p:nvSpPr>
          <p:spPr>
            <a:xfrm>
              <a:off x="2843" y="1191"/>
              <a:ext cx="0" cy="1471"/>
            </a:xfrm>
            <a:prstGeom prst="line">
              <a:avLst/>
            </a:prstGeom>
            <a:ln w="28575" cap="flat" cmpd="sng">
              <a:solidFill>
                <a:srgbClr val="009900"/>
              </a:solidFill>
              <a:prstDash val="solid"/>
              <a:headEnd type="none" w="med" len="med"/>
              <a:tailEnd type="none" w="med" len="med"/>
            </a:ln>
          </p:spPr>
        </p:sp>
        <p:sp>
          <p:nvSpPr>
            <p:cNvPr id="228401" name="直接连接符 228400"/>
            <p:cNvSpPr/>
            <p:nvPr/>
          </p:nvSpPr>
          <p:spPr>
            <a:xfrm flipV="1">
              <a:off x="2850" y="706"/>
              <a:ext cx="2279" cy="2"/>
            </a:xfrm>
            <a:prstGeom prst="line">
              <a:avLst/>
            </a:prstGeom>
            <a:ln w="28575" cap="flat" cmpd="sng">
              <a:solidFill>
                <a:schemeClr val="tx1"/>
              </a:solidFill>
              <a:prstDash val="solid"/>
              <a:headEnd type="none" w="med" len="med"/>
              <a:tailEnd type="none" w="med" len="med"/>
            </a:ln>
          </p:spPr>
        </p:sp>
        <p:sp>
          <p:nvSpPr>
            <p:cNvPr id="228402" name="椭圆 228401"/>
            <p:cNvSpPr/>
            <p:nvPr/>
          </p:nvSpPr>
          <p:spPr>
            <a:xfrm>
              <a:off x="3150" y="1241"/>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403" name="椭圆 228402"/>
            <p:cNvSpPr/>
            <p:nvPr/>
          </p:nvSpPr>
          <p:spPr>
            <a:xfrm>
              <a:off x="4764" y="1247"/>
              <a:ext cx="57"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404" name="任意多边形 228403"/>
            <p:cNvSpPr/>
            <p:nvPr/>
          </p:nvSpPr>
          <p:spPr>
            <a:xfrm>
              <a:off x="2844" y="2637"/>
              <a:ext cx="94" cy="12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405" name="任意多边形 228404"/>
            <p:cNvSpPr/>
            <p:nvPr/>
          </p:nvSpPr>
          <p:spPr>
            <a:xfrm flipV="1">
              <a:off x="2850" y="2841"/>
              <a:ext cx="93" cy="24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406" name="直接连接符 228405"/>
            <p:cNvSpPr/>
            <p:nvPr/>
          </p:nvSpPr>
          <p:spPr>
            <a:xfrm>
              <a:off x="2940" y="2673"/>
              <a:ext cx="0" cy="227"/>
            </a:xfrm>
            <a:prstGeom prst="line">
              <a:avLst/>
            </a:prstGeom>
            <a:ln w="38100" cap="flat" cmpd="sng">
              <a:solidFill>
                <a:schemeClr val="tx1"/>
              </a:solidFill>
              <a:prstDash val="solid"/>
              <a:headEnd type="none" w="med" len="med"/>
              <a:tailEnd type="none" w="med" len="med"/>
            </a:ln>
          </p:spPr>
        </p:sp>
        <p:sp>
          <p:nvSpPr>
            <p:cNvPr id="228407" name="直接连接符 228406"/>
            <p:cNvSpPr/>
            <p:nvPr/>
          </p:nvSpPr>
          <p:spPr>
            <a:xfrm>
              <a:off x="3000" y="2709"/>
              <a:ext cx="0" cy="159"/>
            </a:xfrm>
            <a:prstGeom prst="line">
              <a:avLst/>
            </a:prstGeom>
            <a:ln w="38100" cap="flat" cmpd="sng">
              <a:solidFill>
                <a:schemeClr val="tx1"/>
              </a:solidFill>
              <a:prstDash val="solid"/>
              <a:headEnd type="none" w="med" len="med"/>
              <a:tailEnd type="none" w="med" len="med"/>
            </a:ln>
          </p:spPr>
        </p:sp>
        <p:sp>
          <p:nvSpPr>
            <p:cNvPr id="228408" name="直接连接符 228407"/>
            <p:cNvSpPr/>
            <p:nvPr/>
          </p:nvSpPr>
          <p:spPr>
            <a:xfrm>
              <a:off x="2988" y="2793"/>
              <a:ext cx="1992" cy="0"/>
            </a:xfrm>
            <a:prstGeom prst="line">
              <a:avLst/>
            </a:prstGeom>
            <a:ln w="38100" cap="flat" cmpd="sng">
              <a:solidFill>
                <a:srgbClr val="0033CC"/>
              </a:solidFill>
              <a:prstDash val="solid"/>
              <a:headEnd type="none" w="med" len="med"/>
              <a:tailEnd type="none" w="med" len="med"/>
            </a:ln>
          </p:spPr>
        </p:sp>
        <p:sp>
          <p:nvSpPr>
            <p:cNvPr id="228409" name="任意多边形 228408"/>
            <p:cNvSpPr/>
            <p:nvPr/>
          </p:nvSpPr>
          <p:spPr>
            <a:xfrm flipH="1">
              <a:off x="5040" y="2563"/>
              <a:ext cx="72" cy="17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410" name="任意多边形 228409"/>
            <p:cNvSpPr/>
            <p:nvPr/>
          </p:nvSpPr>
          <p:spPr>
            <a:xfrm flipH="1" flipV="1">
              <a:off x="5016" y="2859"/>
              <a:ext cx="108" cy="24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411" name="直接连接符 228410"/>
            <p:cNvSpPr/>
            <p:nvPr/>
          </p:nvSpPr>
          <p:spPr>
            <a:xfrm flipH="1">
              <a:off x="5028" y="2691"/>
              <a:ext cx="0" cy="227"/>
            </a:xfrm>
            <a:prstGeom prst="line">
              <a:avLst/>
            </a:prstGeom>
            <a:ln w="38100" cap="flat" cmpd="sng">
              <a:solidFill>
                <a:schemeClr val="tx1"/>
              </a:solidFill>
              <a:prstDash val="solid"/>
              <a:headEnd type="none" w="med" len="med"/>
              <a:tailEnd type="none" w="med" len="med"/>
            </a:ln>
          </p:spPr>
        </p:sp>
        <p:sp>
          <p:nvSpPr>
            <p:cNvPr id="228412" name="直接连接符 228411"/>
            <p:cNvSpPr/>
            <p:nvPr/>
          </p:nvSpPr>
          <p:spPr>
            <a:xfrm flipH="1">
              <a:off x="4968" y="2727"/>
              <a:ext cx="0" cy="159"/>
            </a:xfrm>
            <a:prstGeom prst="line">
              <a:avLst/>
            </a:prstGeom>
            <a:ln w="38100" cap="flat" cmpd="sng">
              <a:solidFill>
                <a:schemeClr val="tx1"/>
              </a:solidFill>
              <a:prstDash val="solid"/>
              <a:headEnd type="none" w="med" len="med"/>
              <a:tailEnd type="none" w="med" len="med"/>
            </a:ln>
          </p:spPr>
        </p:sp>
        <p:sp>
          <p:nvSpPr>
            <p:cNvPr id="228413" name="直接连接符 228412"/>
            <p:cNvSpPr/>
            <p:nvPr/>
          </p:nvSpPr>
          <p:spPr>
            <a:xfrm>
              <a:off x="5124" y="3093"/>
              <a:ext cx="216" cy="0"/>
            </a:xfrm>
            <a:prstGeom prst="line">
              <a:avLst/>
            </a:prstGeom>
            <a:ln w="28575" cap="flat" cmpd="sng">
              <a:solidFill>
                <a:schemeClr val="tx1"/>
              </a:solidFill>
              <a:prstDash val="solid"/>
              <a:headEnd type="none" w="med" len="med"/>
              <a:tailEnd type="none" w="med" len="med"/>
            </a:ln>
          </p:spPr>
        </p:sp>
        <p:sp>
          <p:nvSpPr>
            <p:cNvPr id="228414" name="椭圆 228413"/>
            <p:cNvSpPr/>
            <p:nvPr/>
          </p:nvSpPr>
          <p:spPr>
            <a:xfrm>
              <a:off x="2580" y="3062"/>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28415" name="文本框 228414"/>
            <p:cNvSpPr txBox="1"/>
            <p:nvPr/>
          </p:nvSpPr>
          <p:spPr>
            <a:xfrm>
              <a:off x="4490" y="1862"/>
              <a:ext cx="380" cy="288"/>
            </a:xfrm>
            <a:prstGeom prst="rect">
              <a:avLst/>
            </a:prstGeom>
            <a:noFill/>
            <a:ln w="9525">
              <a:noFill/>
            </a:ln>
          </p:spPr>
          <p:txBody>
            <a:bodyPr>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1</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8416" name="文本框 228415"/>
            <p:cNvSpPr txBox="1"/>
            <p:nvPr/>
          </p:nvSpPr>
          <p:spPr>
            <a:xfrm>
              <a:off x="3182" y="1862"/>
              <a:ext cx="368" cy="288"/>
            </a:xfrm>
            <a:prstGeom prst="rect">
              <a:avLst/>
            </a:prstGeom>
            <a:noFill/>
            <a:ln w="9525">
              <a:noFill/>
            </a:ln>
          </p:spPr>
          <p:txBody>
            <a:bodyPr>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2</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8417" name="文本框 228416"/>
            <p:cNvSpPr txBox="1"/>
            <p:nvPr/>
          </p:nvSpPr>
          <p:spPr>
            <a:xfrm>
              <a:off x="4826" y="1658"/>
              <a:ext cx="332" cy="288"/>
            </a:xfrm>
            <a:prstGeom prst="rect">
              <a:avLst/>
            </a:prstGeom>
            <a:noFill/>
            <a:ln w="9525">
              <a:noFill/>
            </a:ln>
          </p:spPr>
          <p:txBody>
            <a:bodyPr>
              <a:spAutoFit/>
            </a:bodyPr>
            <a:p>
              <a:r>
                <a:rPr lang="en-US" altLang="zh-CN" b="1">
                  <a:solidFill>
                    <a:srgbClr val="996600"/>
                  </a:solidFill>
                  <a:effectLst>
                    <a:outerShdw blurRad="38100" dist="38100" dir="2700000">
                      <a:srgbClr val="C0C0C0"/>
                    </a:outerShdw>
                  </a:effectLst>
                  <a:latin typeface="Times New Roman" panose="02020603050405020304" pitchFamily="18" charset="0"/>
                </a:rPr>
                <a:t>T</a:t>
              </a:r>
              <a:r>
                <a:rPr lang="en-US" altLang="zh-CN" b="1" baseline="-25000">
                  <a:solidFill>
                    <a:srgbClr val="996600"/>
                  </a:solidFill>
                  <a:effectLst>
                    <a:outerShdw blurRad="38100" dist="38100" dir="2700000">
                      <a:srgbClr val="C0C0C0"/>
                    </a:outerShdw>
                  </a:effectLst>
                  <a:latin typeface="Times New Roman" panose="02020603050405020304" pitchFamily="18" charset="0"/>
                </a:rPr>
                <a:t>3</a:t>
              </a:r>
              <a:endParaRPr lang="en-US" altLang="zh-CN" b="1" baseline="-25000">
                <a:solidFill>
                  <a:srgbClr val="996600"/>
                </a:solidFill>
                <a:effectLst>
                  <a:outerShdw blurRad="38100" dist="38100" dir="2700000">
                    <a:srgbClr val="C0C0C0"/>
                  </a:outerShdw>
                </a:effectLst>
                <a:latin typeface="Times New Roman" panose="02020603050405020304" pitchFamily="18" charset="0"/>
              </a:endParaRPr>
            </a:p>
          </p:txBody>
        </p:sp>
        <p:sp>
          <p:nvSpPr>
            <p:cNvPr id="228418" name="文本框 228417"/>
            <p:cNvSpPr txBox="1"/>
            <p:nvPr/>
          </p:nvSpPr>
          <p:spPr>
            <a:xfrm>
              <a:off x="2834" y="1670"/>
              <a:ext cx="356" cy="288"/>
            </a:xfrm>
            <a:prstGeom prst="rect">
              <a:avLst/>
            </a:prstGeom>
            <a:noFill/>
            <a:ln w="9525">
              <a:noFill/>
            </a:ln>
          </p:spPr>
          <p:txBody>
            <a:bodyPr>
              <a:spAutoFit/>
            </a:bodyPr>
            <a:p>
              <a:r>
                <a:rPr lang="en-US" altLang="zh-CN" b="1">
                  <a:solidFill>
                    <a:srgbClr val="996600"/>
                  </a:solidFill>
                  <a:effectLst>
                    <a:outerShdw blurRad="38100" dist="38100" dir="2700000">
                      <a:srgbClr val="C0C0C0"/>
                    </a:outerShdw>
                  </a:effectLst>
                  <a:latin typeface="Times New Roman" panose="02020603050405020304" pitchFamily="18" charset="0"/>
                </a:rPr>
                <a:t>T</a:t>
              </a:r>
              <a:r>
                <a:rPr lang="en-US" altLang="zh-CN" b="1" baseline="-25000">
                  <a:solidFill>
                    <a:srgbClr val="996600"/>
                  </a:solidFill>
                  <a:effectLst>
                    <a:outerShdw blurRad="38100" dist="38100" dir="2700000">
                      <a:srgbClr val="C0C0C0"/>
                    </a:outerShdw>
                  </a:effectLst>
                  <a:latin typeface="Times New Roman" panose="02020603050405020304" pitchFamily="18" charset="0"/>
                </a:rPr>
                <a:t>4</a:t>
              </a:r>
              <a:endParaRPr lang="en-US" altLang="zh-CN" b="1" baseline="-25000">
                <a:solidFill>
                  <a:srgbClr val="996600"/>
                </a:solidFill>
                <a:effectLst>
                  <a:outerShdw blurRad="38100" dist="38100" dir="2700000">
                    <a:srgbClr val="C0C0C0"/>
                  </a:outerShdw>
                </a:effectLst>
                <a:latin typeface="Times New Roman" panose="02020603050405020304" pitchFamily="18" charset="0"/>
              </a:endParaRPr>
            </a:p>
          </p:txBody>
        </p:sp>
        <p:sp>
          <p:nvSpPr>
            <p:cNvPr id="228419" name="文本框 228418"/>
            <p:cNvSpPr txBox="1"/>
            <p:nvPr/>
          </p:nvSpPr>
          <p:spPr>
            <a:xfrm>
              <a:off x="5150" y="866"/>
              <a:ext cx="308" cy="288"/>
            </a:xfrm>
            <a:prstGeom prst="rect">
              <a:avLst/>
            </a:prstGeom>
            <a:noFill/>
            <a:ln w="9525">
              <a:noFill/>
            </a:ln>
          </p:spPr>
          <p:txBody>
            <a:bodyPr wrap="none" anchor="t" anchorCtr="0">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5</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8420" name="文本框 228419"/>
            <p:cNvSpPr txBox="1"/>
            <p:nvPr/>
          </p:nvSpPr>
          <p:spPr>
            <a:xfrm>
              <a:off x="2534" y="830"/>
              <a:ext cx="308" cy="288"/>
            </a:xfrm>
            <a:prstGeom prst="rect">
              <a:avLst/>
            </a:prstGeom>
            <a:noFill/>
            <a:ln w="9525">
              <a:noFill/>
            </a:ln>
          </p:spPr>
          <p:txBody>
            <a:bodyPr wrap="none" anchor="t" anchorCtr="0">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6</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8421" name="文本框 228420"/>
            <p:cNvSpPr txBox="1"/>
            <p:nvPr/>
          </p:nvSpPr>
          <p:spPr>
            <a:xfrm>
              <a:off x="5114" y="2651"/>
              <a:ext cx="308" cy="288"/>
            </a:xfrm>
            <a:prstGeom prst="rect">
              <a:avLst/>
            </a:prstGeom>
            <a:noFill/>
            <a:ln w="9525">
              <a:noFill/>
            </a:ln>
          </p:spPr>
          <p:txBody>
            <a:bodyPr wrap="none" anchor="t" anchorCtr="0">
              <a:spAutoFit/>
            </a:bodyPr>
            <a:p>
              <a:r>
                <a:rPr lang="en-US" altLang="zh-CN" b="1">
                  <a:effectLst>
                    <a:outerShdw blurRad="38100" dist="38100" dir="2700000">
                      <a:srgbClr val="C0C0C0"/>
                    </a:outerShdw>
                  </a:effectLst>
                  <a:latin typeface="Times New Roman" panose="02020603050405020304" pitchFamily="18" charset="0"/>
                </a:rPr>
                <a:t>T</a:t>
              </a:r>
              <a:r>
                <a:rPr lang="en-US" altLang="zh-CN" b="1" baseline="-25000">
                  <a:effectLst>
                    <a:outerShdw blurRad="38100" dist="38100" dir="2700000">
                      <a:srgbClr val="C0C0C0"/>
                    </a:outerShdw>
                  </a:effectLst>
                  <a:latin typeface="Times New Roman" panose="02020603050405020304" pitchFamily="18" charset="0"/>
                </a:rPr>
                <a:t>7</a:t>
              </a:r>
              <a:endParaRPr lang="en-US" altLang="zh-CN" b="1" baseline="-25000">
                <a:effectLst>
                  <a:outerShdw blurRad="38100" dist="38100" dir="2700000">
                    <a:srgbClr val="C0C0C0"/>
                  </a:outerShdw>
                </a:effectLst>
                <a:latin typeface="Times New Roman" panose="02020603050405020304" pitchFamily="18" charset="0"/>
              </a:endParaRPr>
            </a:p>
          </p:txBody>
        </p:sp>
        <p:sp>
          <p:nvSpPr>
            <p:cNvPr id="228422" name="文本框 228421"/>
            <p:cNvSpPr txBox="1"/>
            <p:nvPr/>
          </p:nvSpPr>
          <p:spPr>
            <a:xfrm>
              <a:off x="2546" y="2639"/>
              <a:ext cx="308" cy="288"/>
            </a:xfrm>
            <a:prstGeom prst="rect">
              <a:avLst/>
            </a:prstGeom>
            <a:noFill/>
            <a:ln w="9525">
              <a:noFill/>
            </a:ln>
          </p:spPr>
          <p:txBody>
            <a:bodyPr wrap="none" anchor="t" anchorCtr="0">
              <a:spAutoFit/>
            </a:bodyPr>
            <a:p>
              <a:r>
                <a:rPr lang="en-US" altLang="zh-CN" b="1">
                  <a:effectLst>
                    <a:outerShdw blurRad="38100" dist="38100" dir="2700000">
                      <a:srgbClr val="C0C0C0"/>
                    </a:outerShdw>
                  </a:effectLst>
                  <a:latin typeface="Times New Roman" panose="02020603050405020304" pitchFamily="18" charset="0"/>
                </a:rPr>
                <a:t>T</a:t>
              </a:r>
              <a:r>
                <a:rPr lang="en-US" altLang="zh-CN" b="1" baseline="-25000">
                  <a:effectLst>
                    <a:outerShdw blurRad="38100" dist="38100" dir="2700000">
                      <a:srgbClr val="C0C0C0"/>
                    </a:outerShdw>
                  </a:effectLst>
                  <a:latin typeface="Times New Roman" panose="02020603050405020304" pitchFamily="18" charset="0"/>
                </a:rPr>
                <a:t>8</a:t>
              </a:r>
              <a:endParaRPr lang="en-US" altLang="zh-CN" b="1" baseline="-25000">
                <a:effectLst>
                  <a:outerShdw blurRad="38100" dist="38100" dir="2700000">
                    <a:srgbClr val="C0C0C0"/>
                  </a:outerShdw>
                </a:effectLst>
                <a:latin typeface="Times New Roman" panose="02020603050405020304" pitchFamily="18" charset="0"/>
              </a:endParaRPr>
            </a:p>
          </p:txBody>
        </p:sp>
        <p:sp>
          <p:nvSpPr>
            <p:cNvPr id="228423" name="文本框 228422"/>
            <p:cNvSpPr txBox="1"/>
            <p:nvPr/>
          </p:nvSpPr>
          <p:spPr>
            <a:xfrm>
              <a:off x="5390" y="2871"/>
              <a:ext cx="278" cy="327"/>
            </a:xfrm>
            <a:prstGeom prst="rect">
              <a:avLst/>
            </a:prstGeom>
            <a:noFill/>
            <a:ln w="9525">
              <a:noFill/>
            </a:ln>
          </p:spPr>
          <p:txBody>
            <a:bodyPr wrap="none" anchor="t" anchorCtr="0">
              <a:spAutoFit/>
            </a:bodyPr>
            <a:p>
              <a:r>
                <a:rPr lang="en-US" altLang="zh-CN" sz="2800" b="1" i="1">
                  <a:solidFill>
                    <a:srgbClr val="0033CC"/>
                  </a:solidFill>
                  <a:latin typeface="Times New Roman" panose="02020603050405020304" pitchFamily="18" charset="0"/>
                </a:rPr>
                <a:t>D</a:t>
              </a:r>
              <a:endParaRPr lang="en-US" altLang="zh-CN" sz="2800" b="1" i="1">
                <a:solidFill>
                  <a:srgbClr val="0033CC"/>
                </a:solidFill>
                <a:latin typeface="Times New Roman" panose="02020603050405020304" pitchFamily="18" charset="0"/>
              </a:endParaRPr>
            </a:p>
          </p:txBody>
        </p:sp>
        <p:grpSp>
          <p:nvGrpSpPr>
            <p:cNvPr id="228424" name="组合 228423"/>
            <p:cNvGrpSpPr/>
            <p:nvPr/>
          </p:nvGrpSpPr>
          <p:grpSpPr>
            <a:xfrm>
              <a:off x="2294" y="2871"/>
              <a:ext cx="278" cy="327"/>
              <a:chOff x="854" y="3507"/>
              <a:chExt cx="278" cy="327"/>
            </a:xfrm>
          </p:grpSpPr>
          <p:sp>
            <p:nvSpPr>
              <p:cNvPr id="228425" name="文本框 228424"/>
              <p:cNvSpPr txBox="1"/>
              <p:nvPr/>
            </p:nvSpPr>
            <p:spPr>
              <a:xfrm>
                <a:off x="854" y="3507"/>
                <a:ext cx="278" cy="327"/>
              </a:xfrm>
              <a:prstGeom prst="rect">
                <a:avLst/>
              </a:prstGeom>
              <a:noFill/>
              <a:ln w="9525">
                <a:noFill/>
              </a:ln>
            </p:spPr>
            <p:txBody>
              <a:bodyPr wrap="none" anchor="t" anchorCtr="0">
                <a:spAutoFit/>
              </a:bodyPr>
              <a:p>
                <a:r>
                  <a:rPr lang="en-US" altLang="zh-CN" sz="2800" b="1" i="1">
                    <a:solidFill>
                      <a:srgbClr val="0033CC"/>
                    </a:solidFill>
                    <a:latin typeface="Times New Roman" panose="02020603050405020304" pitchFamily="18" charset="0"/>
                  </a:rPr>
                  <a:t>D</a:t>
                </a:r>
                <a:endParaRPr lang="en-US" altLang="zh-CN" sz="2800" b="1" i="1">
                  <a:solidFill>
                    <a:srgbClr val="0033CC"/>
                  </a:solidFill>
                  <a:latin typeface="Times New Roman" panose="02020603050405020304" pitchFamily="18" charset="0"/>
                </a:endParaRPr>
              </a:p>
            </p:txBody>
          </p:sp>
          <p:sp>
            <p:nvSpPr>
              <p:cNvPr id="228426" name="直接连接符 228425"/>
              <p:cNvSpPr/>
              <p:nvPr/>
            </p:nvSpPr>
            <p:spPr>
              <a:xfrm>
                <a:off x="924" y="3561"/>
                <a:ext cx="144" cy="0"/>
              </a:xfrm>
              <a:prstGeom prst="line">
                <a:avLst/>
              </a:prstGeom>
              <a:ln w="28575" cap="flat" cmpd="sng">
                <a:solidFill>
                  <a:srgbClr val="0033CC"/>
                </a:solidFill>
                <a:prstDash val="solid"/>
                <a:headEnd type="none" w="med" len="med"/>
                <a:tailEnd type="none" w="med" len="med"/>
              </a:ln>
            </p:spPr>
          </p:sp>
        </p:grpSp>
        <p:sp>
          <p:nvSpPr>
            <p:cNvPr id="228427" name="文本框 228426"/>
            <p:cNvSpPr txBox="1"/>
            <p:nvPr/>
          </p:nvSpPr>
          <p:spPr>
            <a:xfrm>
              <a:off x="2462" y="1214"/>
              <a:ext cx="392" cy="327"/>
            </a:xfrm>
            <a:prstGeom prst="rect">
              <a:avLst/>
            </a:prstGeom>
            <a:noFill/>
            <a:ln w="9525">
              <a:noFill/>
            </a:ln>
          </p:spPr>
          <p:txBody>
            <a:bodyPr>
              <a:spAutoFit/>
            </a:bodyPr>
            <a:p>
              <a:r>
                <a:rPr lang="en-US" altLang="zh-CN" sz="2800" b="1" i="1">
                  <a:solidFill>
                    <a:srgbClr val="FF0066"/>
                  </a:solidFill>
                  <a:effectLst>
                    <a:outerShdw blurRad="38100" dist="38100" dir="2700000">
                      <a:srgbClr val="C0C0C0"/>
                    </a:outerShdw>
                  </a:effectLst>
                  <a:latin typeface="Times New Roman" panose="02020603050405020304" pitchFamily="18" charset="0"/>
                </a:rPr>
                <a:t>X</a:t>
              </a:r>
              <a:r>
                <a:rPr lang="en-US" altLang="zh-CN" sz="2800" b="1" baseline="-25000">
                  <a:solidFill>
                    <a:srgbClr val="FF0066"/>
                  </a:solidFill>
                  <a:effectLst>
                    <a:outerShdw blurRad="38100" dist="38100" dir="2700000">
                      <a:srgbClr val="C0C0C0"/>
                    </a:outerShdw>
                  </a:effectLst>
                  <a:latin typeface="Times New Roman" panose="02020603050405020304" pitchFamily="18" charset="0"/>
                </a:rPr>
                <a:t>i</a:t>
              </a:r>
              <a:endParaRPr lang="en-US" altLang="zh-CN" sz="2800"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8428" name="直接连接符 228427"/>
            <p:cNvSpPr/>
            <p:nvPr/>
          </p:nvSpPr>
          <p:spPr>
            <a:xfrm flipH="1" flipV="1">
              <a:off x="3975" y="2795"/>
              <a:ext cx="0" cy="274"/>
            </a:xfrm>
            <a:prstGeom prst="line">
              <a:avLst/>
            </a:prstGeom>
            <a:ln w="38100" cap="flat" cmpd="sng">
              <a:solidFill>
                <a:srgbClr val="0033CC"/>
              </a:solidFill>
              <a:prstDash val="solid"/>
              <a:headEnd type="none" w="med" len="med"/>
              <a:tailEnd type="none" w="med" len="med"/>
            </a:ln>
          </p:spPr>
        </p:sp>
        <p:sp>
          <p:nvSpPr>
            <p:cNvPr id="228429" name="椭圆 228428"/>
            <p:cNvSpPr/>
            <p:nvPr/>
          </p:nvSpPr>
          <p:spPr>
            <a:xfrm flipH="1" flipV="1">
              <a:off x="3942" y="3057"/>
              <a:ext cx="56" cy="56"/>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28430" name="椭圆 228429"/>
            <p:cNvSpPr/>
            <p:nvPr/>
          </p:nvSpPr>
          <p:spPr>
            <a:xfrm flipH="1" flipV="1">
              <a:off x="3942" y="2763"/>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431" name="矩形 228430"/>
            <p:cNvSpPr/>
            <p:nvPr/>
          </p:nvSpPr>
          <p:spPr>
            <a:xfrm>
              <a:off x="3993" y="2860"/>
              <a:ext cx="449" cy="327"/>
            </a:xfrm>
            <a:prstGeom prst="rect">
              <a:avLst/>
            </a:prstGeom>
            <a:noFill/>
            <a:ln w="9525">
              <a:noFill/>
            </a:ln>
          </p:spPr>
          <p:txBody>
            <a:bodyPr>
              <a:spAutoFit/>
            </a:bodyPr>
            <a:p>
              <a:r>
                <a:rPr lang="en-US" altLang="zh-CN" sz="2800" b="1" i="1">
                  <a:solidFill>
                    <a:srgbClr val="FF0066"/>
                  </a:solidFill>
                  <a:effectLst>
                    <a:outerShdw blurRad="38100" dist="38100" dir="2700000">
                      <a:srgbClr val="C0C0C0"/>
                    </a:outerShdw>
                  </a:effectLst>
                  <a:latin typeface="Times New Roman" panose="02020603050405020304" pitchFamily="18" charset="0"/>
                </a:rPr>
                <a:t>Y</a:t>
              </a:r>
              <a:r>
                <a:rPr lang="en-US" altLang="zh-CN" sz="2800" b="1" baseline="-25000">
                  <a:solidFill>
                    <a:srgbClr val="FF0066"/>
                  </a:solidFill>
                  <a:effectLst>
                    <a:outerShdw blurRad="38100" dist="38100" dir="2700000">
                      <a:srgbClr val="C0C0C0"/>
                    </a:outerShdw>
                  </a:effectLst>
                  <a:latin typeface="Times New Roman" panose="02020603050405020304" pitchFamily="18" charset="0"/>
                </a:rPr>
                <a:t>i</a:t>
              </a:r>
              <a:endParaRPr lang="en-US" altLang="zh-CN" sz="2800" b="1" baseline="-25000">
                <a:solidFill>
                  <a:srgbClr val="FF0066"/>
                </a:solidFill>
                <a:effectLst>
                  <a:outerShdw blurRad="38100" dist="38100" dir="2700000">
                    <a:srgbClr val="C0C0C0"/>
                  </a:outerShdw>
                </a:effectLst>
                <a:latin typeface="Times New Roman" panose="02020603050405020304" pitchFamily="18" charset="0"/>
              </a:endParaRPr>
            </a:p>
          </p:txBody>
        </p:sp>
        <p:sp>
          <p:nvSpPr>
            <p:cNvPr id="228432" name="直接连接符 228431"/>
            <p:cNvSpPr/>
            <p:nvPr/>
          </p:nvSpPr>
          <p:spPr>
            <a:xfrm>
              <a:off x="4013" y="585"/>
              <a:ext cx="0" cy="122"/>
            </a:xfrm>
            <a:prstGeom prst="line">
              <a:avLst/>
            </a:prstGeom>
            <a:ln w="28575" cap="flat" cmpd="sng">
              <a:solidFill>
                <a:schemeClr val="tx1"/>
              </a:solidFill>
              <a:prstDash val="solid"/>
              <a:headEnd type="none" w="med" len="med"/>
              <a:tailEnd type="none" w="med" len="med"/>
            </a:ln>
          </p:spPr>
        </p:sp>
        <p:sp>
          <p:nvSpPr>
            <p:cNvPr id="228433" name="椭圆 228432"/>
            <p:cNvSpPr/>
            <p:nvPr/>
          </p:nvSpPr>
          <p:spPr>
            <a:xfrm>
              <a:off x="3990" y="527"/>
              <a:ext cx="56" cy="56"/>
            </a:xfrm>
            <a:prstGeom prst="ellipse">
              <a:avLst/>
            </a:prstGeom>
            <a:solidFill>
              <a:schemeClr val="bg1"/>
            </a:solidFill>
            <a:ln w="19050" cap="flat" cmpd="sng">
              <a:solidFill>
                <a:schemeClr val="tx1"/>
              </a:solidFill>
              <a:prstDash val="solid"/>
              <a:headEnd type="none" w="med" len="med"/>
              <a:tailEnd type="none" w="med" len="med"/>
            </a:ln>
          </p:spPr>
          <p:txBody>
            <a:bodyPr/>
            <a:p>
              <a:endParaRPr lang="zh-CN" altLang="en-US"/>
            </a:p>
          </p:txBody>
        </p:sp>
        <p:sp>
          <p:nvSpPr>
            <p:cNvPr id="228434" name="直接连接符 228433"/>
            <p:cNvSpPr/>
            <p:nvPr/>
          </p:nvSpPr>
          <p:spPr>
            <a:xfrm>
              <a:off x="2640" y="3081"/>
              <a:ext cx="216" cy="0"/>
            </a:xfrm>
            <a:prstGeom prst="line">
              <a:avLst/>
            </a:prstGeom>
            <a:ln w="28575" cap="flat" cmpd="sng">
              <a:solidFill>
                <a:schemeClr val="tx1"/>
              </a:solidFill>
              <a:prstDash val="solid"/>
              <a:headEnd type="none" w="med" len="med"/>
              <a:tailEnd type="none" w="med" len="med"/>
            </a:ln>
          </p:spPr>
        </p:sp>
        <p:sp>
          <p:nvSpPr>
            <p:cNvPr id="228435" name="直接连接符 228434"/>
            <p:cNvSpPr/>
            <p:nvPr/>
          </p:nvSpPr>
          <p:spPr>
            <a:xfrm>
              <a:off x="3390" y="2413"/>
              <a:ext cx="138" cy="1"/>
            </a:xfrm>
            <a:prstGeom prst="line">
              <a:avLst/>
            </a:prstGeom>
            <a:ln w="38100" cap="flat" cmpd="sng">
              <a:solidFill>
                <a:schemeClr val="tx1"/>
              </a:solidFill>
              <a:prstDash val="solid"/>
              <a:headEnd type="none" w="med" len="med"/>
              <a:tailEnd type="none" w="med" len="med"/>
            </a:ln>
          </p:spPr>
        </p:sp>
        <p:sp>
          <p:nvSpPr>
            <p:cNvPr id="228436" name="直接连接符 228435"/>
            <p:cNvSpPr/>
            <p:nvPr/>
          </p:nvSpPr>
          <p:spPr>
            <a:xfrm>
              <a:off x="4449" y="2416"/>
              <a:ext cx="138" cy="1"/>
            </a:xfrm>
            <a:prstGeom prst="line">
              <a:avLst/>
            </a:prstGeom>
            <a:ln w="38100" cap="flat" cmpd="sng">
              <a:solidFill>
                <a:schemeClr val="tx1"/>
              </a:solidFill>
              <a:prstDash val="solid"/>
              <a:headEnd type="none" w="med" len="med"/>
              <a:tailEnd type="none" w="med" len="med"/>
            </a:ln>
          </p:spPr>
        </p:sp>
        <p:sp>
          <p:nvSpPr>
            <p:cNvPr id="228437" name="任意多边形 228436"/>
            <p:cNvSpPr/>
            <p:nvPr/>
          </p:nvSpPr>
          <p:spPr>
            <a:xfrm>
              <a:off x="4218" y="1962"/>
              <a:ext cx="317" cy="36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438" name="任意多边形 228437"/>
            <p:cNvSpPr/>
            <p:nvPr/>
          </p:nvSpPr>
          <p:spPr>
            <a:xfrm flipH="1">
              <a:off x="3468" y="1962"/>
              <a:ext cx="317" cy="342"/>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grpSp>
          <p:nvGrpSpPr>
            <p:cNvPr id="228439" name="组合 228438"/>
            <p:cNvGrpSpPr/>
            <p:nvPr/>
          </p:nvGrpSpPr>
          <p:grpSpPr>
            <a:xfrm>
              <a:off x="4140" y="2112"/>
              <a:ext cx="168" cy="72"/>
              <a:chOff x="2292" y="2694"/>
              <a:chExt cx="168" cy="72"/>
            </a:xfrm>
          </p:grpSpPr>
          <p:sp>
            <p:nvSpPr>
              <p:cNvPr id="228440" name="矩形 228439"/>
              <p:cNvSpPr/>
              <p:nvPr/>
            </p:nvSpPr>
            <p:spPr>
              <a:xfrm>
                <a:off x="2292" y="2694"/>
                <a:ext cx="168" cy="72"/>
              </a:xfrm>
              <a:prstGeom prst="rect">
                <a:avLst/>
              </a:prstGeom>
              <a:solidFill>
                <a:schemeClr val="bg1"/>
              </a:solidFill>
              <a:ln w="25400">
                <a:noFill/>
              </a:ln>
            </p:spPr>
            <p:txBody>
              <a:bodyPr/>
              <a:p>
                <a:endParaRPr lang="zh-CN" altLang="en-US"/>
              </a:p>
            </p:txBody>
          </p:sp>
          <p:grpSp>
            <p:nvGrpSpPr>
              <p:cNvPr id="228441" name="组合 228440"/>
              <p:cNvGrpSpPr/>
              <p:nvPr/>
            </p:nvGrpSpPr>
            <p:grpSpPr>
              <a:xfrm>
                <a:off x="2292" y="2703"/>
                <a:ext cx="151" cy="54"/>
                <a:chOff x="1236" y="3696"/>
                <a:chExt cx="216" cy="72"/>
              </a:xfrm>
            </p:grpSpPr>
            <p:sp>
              <p:nvSpPr>
                <p:cNvPr id="228442" name="直接连接符 228441"/>
                <p:cNvSpPr/>
                <p:nvPr/>
              </p:nvSpPr>
              <p:spPr>
                <a:xfrm rot="-5400000">
                  <a:off x="1344" y="3660"/>
                  <a:ext cx="0" cy="216"/>
                </a:xfrm>
                <a:prstGeom prst="line">
                  <a:avLst/>
                </a:prstGeom>
                <a:ln w="38100" cap="flat" cmpd="sng">
                  <a:solidFill>
                    <a:srgbClr val="FF0066"/>
                  </a:solidFill>
                  <a:prstDash val="solid"/>
                  <a:headEnd type="none" w="med" len="med"/>
                  <a:tailEnd type="none" w="med" len="med"/>
                </a:ln>
              </p:spPr>
            </p:sp>
            <p:sp>
              <p:nvSpPr>
                <p:cNvPr id="228443" name="直接连接符 228442"/>
                <p:cNvSpPr/>
                <p:nvPr/>
              </p:nvSpPr>
              <p:spPr>
                <a:xfrm rot="-5400000">
                  <a:off x="1344" y="3588"/>
                  <a:ext cx="0" cy="216"/>
                </a:xfrm>
                <a:prstGeom prst="line">
                  <a:avLst/>
                </a:prstGeom>
                <a:ln w="38100" cap="flat" cmpd="sng">
                  <a:solidFill>
                    <a:srgbClr val="FF0066"/>
                  </a:solidFill>
                  <a:prstDash val="solid"/>
                  <a:headEnd type="none" w="med" len="med"/>
                  <a:tailEnd type="none" w="med" len="med"/>
                </a:ln>
              </p:spPr>
            </p:sp>
          </p:grpSp>
        </p:grpSp>
        <p:grpSp>
          <p:nvGrpSpPr>
            <p:cNvPr id="228444" name="组合 228443"/>
            <p:cNvGrpSpPr/>
            <p:nvPr/>
          </p:nvGrpSpPr>
          <p:grpSpPr>
            <a:xfrm>
              <a:off x="3714" y="2094"/>
              <a:ext cx="168" cy="72"/>
              <a:chOff x="3978" y="2322"/>
              <a:chExt cx="168" cy="72"/>
            </a:xfrm>
          </p:grpSpPr>
          <p:sp>
            <p:nvSpPr>
              <p:cNvPr id="228445" name="矩形 228444"/>
              <p:cNvSpPr/>
              <p:nvPr/>
            </p:nvSpPr>
            <p:spPr>
              <a:xfrm>
                <a:off x="3978" y="2322"/>
                <a:ext cx="168" cy="72"/>
              </a:xfrm>
              <a:prstGeom prst="rect">
                <a:avLst/>
              </a:prstGeom>
              <a:solidFill>
                <a:schemeClr val="bg1"/>
              </a:solidFill>
              <a:ln w="25400">
                <a:noFill/>
              </a:ln>
            </p:spPr>
            <p:txBody>
              <a:bodyPr/>
              <a:p>
                <a:endParaRPr lang="zh-CN" altLang="en-US"/>
              </a:p>
            </p:txBody>
          </p:sp>
          <p:grpSp>
            <p:nvGrpSpPr>
              <p:cNvPr id="228446" name="组合 228445"/>
              <p:cNvGrpSpPr/>
              <p:nvPr/>
            </p:nvGrpSpPr>
            <p:grpSpPr>
              <a:xfrm>
                <a:off x="3978" y="2331"/>
                <a:ext cx="151" cy="54"/>
                <a:chOff x="1236" y="3696"/>
                <a:chExt cx="216" cy="72"/>
              </a:xfrm>
            </p:grpSpPr>
            <p:sp>
              <p:nvSpPr>
                <p:cNvPr id="228447" name="直接连接符 228446"/>
                <p:cNvSpPr/>
                <p:nvPr/>
              </p:nvSpPr>
              <p:spPr>
                <a:xfrm rot="-5400000">
                  <a:off x="1344" y="3660"/>
                  <a:ext cx="0" cy="216"/>
                </a:xfrm>
                <a:prstGeom prst="line">
                  <a:avLst/>
                </a:prstGeom>
                <a:ln w="38100" cap="flat" cmpd="sng">
                  <a:solidFill>
                    <a:srgbClr val="0033CC"/>
                  </a:solidFill>
                  <a:prstDash val="solid"/>
                  <a:headEnd type="none" w="med" len="med"/>
                  <a:tailEnd type="none" w="med" len="med"/>
                </a:ln>
              </p:spPr>
            </p:sp>
            <p:sp>
              <p:nvSpPr>
                <p:cNvPr id="228448" name="直接连接符 228447"/>
                <p:cNvSpPr/>
                <p:nvPr/>
              </p:nvSpPr>
              <p:spPr>
                <a:xfrm rot="-5400000">
                  <a:off x="1344" y="3588"/>
                  <a:ext cx="0" cy="216"/>
                </a:xfrm>
                <a:prstGeom prst="line">
                  <a:avLst/>
                </a:prstGeom>
                <a:ln w="38100" cap="flat" cmpd="sng">
                  <a:solidFill>
                    <a:srgbClr val="0033CC"/>
                  </a:solidFill>
                  <a:prstDash val="solid"/>
                  <a:headEnd type="none" w="med" len="med"/>
                  <a:tailEnd type="none" w="med" len="med"/>
                </a:ln>
              </p:spPr>
            </p:sp>
          </p:grpSp>
        </p:grpSp>
        <p:sp>
          <p:nvSpPr>
            <p:cNvPr id="228449" name="椭圆 228448"/>
            <p:cNvSpPr/>
            <p:nvPr/>
          </p:nvSpPr>
          <p:spPr>
            <a:xfrm>
              <a:off x="3432" y="2273"/>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450" name="直接连接符 228449"/>
            <p:cNvSpPr/>
            <p:nvPr/>
          </p:nvSpPr>
          <p:spPr>
            <a:xfrm>
              <a:off x="4793" y="1269"/>
              <a:ext cx="0" cy="248"/>
            </a:xfrm>
            <a:prstGeom prst="line">
              <a:avLst/>
            </a:prstGeom>
            <a:ln w="28575" cap="flat" cmpd="sng">
              <a:solidFill>
                <a:schemeClr val="tx1"/>
              </a:solidFill>
              <a:prstDash val="solid"/>
              <a:headEnd type="none" w="med" len="med"/>
              <a:tailEnd type="none" w="med" len="med"/>
            </a:ln>
          </p:spPr>
        </p:sp>
        <p:sp>
          <p:nvSpPr>
            <p:cNvPr id="228451" name="直接连接符 228450"/>
            <p:cNvSpPr/>
            <p:nvPr/>
          </p:nvSpPr>
          <p:spPr>
            <a:xfrm flipV="1">
              <a:off x="4017" y="973"/>
              <a:ext cx="0" cy="122"/>
            </a:xfrm>
            <a:prstGeom prst="line">
              <a:avLst/>
            </a:prstGeom>
            <a:ln w="28575" cap="flat" cmpd="sng">
              <a:solidFill>
                <a:schemeClr val="tx1"/>
              </a:solidFill>
              <a:prstDash val="solid"/>
              <a:headEnd type="none" w="med" len="med"/>
              <a:tailEnd type="none" w="med" len="med"/>
            </a:ln>
          </p:spPr>
        </p:sp>
        <p:sp>
          <p:nvSpPr>
            <p:cNvPr id="228452" name="椭圆 228451"/>
            <p:cNvSpPr/>
            <p:nvPr/>
          </p:nvSpPr>
          <p:spPr>
            <a:xfrm flipV="1">
              <a:off x="3990" y="1079"/>
              <a:ext cx="56" cy="56"/>
            </a:xfrm>
            <a:prstGeom prst="ellipse">
              <a:avLst/>
            </a:prstGeom>
            <a:solidFill>
              <a:schemeClr val="bg1"/>
            </a:solidFill>
            <a:ln w="19050" cap="flat" cmpd="sng">
              <a:solidFill>
                <a:schemeClr val="tx1"/>
              </a:solidFill>
              <a:prstDash val="solid"/>
              <a:headEnd type="none" w="med" len="med"/>
              <a:tailEnd type="none" w="med" len="med"/>
            </a:ln>
          </p:spPr>
          <p:txBody>
            <a:bodyPr/>
            <a:p>
              <a:endParaRPr lang="zh-CN" altLang="en-US"/>
            </a:p>
          </p:txBody>
        </p:sp>
        <p:sp>
          <p:nvSpPr>
            <p:cNvPr id="228453" name="椭圆 228452"/>
            <p:cNvSpPr/>
            <p:nvPr/>
          </p:nvSpPr>
          <p:spPr>
            <a:xfrm flipV="1">
              <a:off x="3990" y="953"/>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454" name="椭圆 228453"/>
            <p:cNvSpPr/>
            <p:nvPr/>
          </p:nvSpPr>
          <p:spPr>
            <a:xfrm>
              <a:off x="3984" y="677"/>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455" name="椭圆 228454"/>
            <p:cNvSpPr/>
            <p:nvPr/>
          </p:nvSpPr>
          <p:spPr>
            <a:xfrm>
              <a:off x="3756" y="1913"/>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456" name="椭圆 228455"/>
            <p:cNvSpPr/>
            <p:nvPr/>
          </p:nvSpPr>
          <p:spPr>
            <a:xfrm>
              <a:off x="4188" y="1937"/>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457" name="任意多边形 228456"/>
            <p:cNvSpPr/>
            <p:nvPr/>
          </p:nvSpPr>
          <p:spPr>
            <a:xfrm flipH="1" flipV="1">
              <a:off x="2850" y="2250"/>
              <a:ext cx="377" cy="342"/>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458" name="任意多边形 228457"/>
            <p:cNvSpPr/>
            <p:nvPr/>
          </p:nvSpPr>
          <p:spPr>
            <a:xfrm flipV="1">
              <a:off x="4740" y="2268"/>
              <a:ext cx="365" cy="342"/>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8459" name="直接连接符 228458"/>
            <p:cNvSpPr/>
            <p:nvPr/>
          </p:nvSpPr>
          <p:spPr>
            <a:xfrm>
              <a:off x="3162" y="2575"/>
              <a:ext cx="138" cy="1"/>
            </a:xfrm>
            <a:prstGeom prst="line">
              <a:avLst/>
            </a:prstGeom>
            <a:ln w="38100" cap="flat" cmpd="sng">
              <a:solidFill>
                <a:schemeClr val="tx1"/>
              </a:solidFill>
              <a:prstDash val="solid"/>
              <a:headEnd type="none" w="med" len="med"/>
              <a:tailEnd type="none" w="med" len="med"/>
            </a:ln>
          </p:spPr>
        </p:sp>
        <p:sp>
          <p:nvSpPr>
            <p:cNvPr id="228460" name="直接连接符 228459"/>
            <p:cNvSpPr/>
            <p:nvPr/>
          </p:nvSpPr>
          <p:spPr>
            <a:xfrm>
              <a:off x="4686" y="2605"/>
              <a:ext cx="138" cy="1"/>
            </a:xfrm>
            <a:prstGeom prst="line">
              <a:avLst/>
            </a:prstGeom>
            <a:ln w="38100" cap="flat" cmpd="sng">
              <a:solidFill>
                <a:schemeClr val="tx1"/>
              </a:solidFill>
              <a:prstDash val="solid"/>
              <a:headEnd type="none" w="med" len="med"/>
              <a:tailEnd type="none" w="med" len="med"/>
            </a:ln>
          </p:spPr>
        </p:sp>
        <p:grpSp>
          <p:nvGrpSpPr>
            <p:cNvPr id="228461" name="组合 228460"/>
            <p:cNvGrpSpPr/>
            <p:nvPr/>
          </p:nvGrpSpPr>
          <p:grpSpPr>
            <a:xfrm>
              <a:off x="3162" y="2394"/>
              <a:ext cx="151" cy="57"/>
              <a:chOff x="3936" y="2874"/>
              <a:chExt cx="151" cy="57"/>
            </a:xfrm>
          </p:grpSpPr>
          <p:sp>
            <p:nvSpPr>
              <p:cNvPr id="228462" name="矩形 228461"/>
              <p:cNvSpPr/>
              <p:nvPr/>
            </p:nvSpPr>
            <p:spPr>
              <a:xfrm>
                <a:off x="3942" y="2874"/>
                <a:ext cx="132" cy="56"/>
              </a:xfrm>
              <a:prstGeom prst="rect">
                <a:avLst/>
              </a:prstGeom>
              <a:solidFill>
                <a:schemeClr val="bg1"/>
              </a:solidFill>
              <a:ln w="9525">
                <a:noFill/>
              </a:ln>
            </p:spPr>
            <p:txBody>
              <a:bodyPr/>
              <a:p>
                <a:endParaRPr lang="zh-CN" altLang="en-US"/>
              </a:p>
            </p:txBody>
          </p:sp>
          <p:grpSp>
            <p:nvGrpSpPr>
              <p:cNvPr id="228463" name="组合 228462"/>
              <p:cNvGrpSpPr/>
              <p:nvPr/>
            </p:nvGrpSpPr>
            <p:grpSpPr>
              <a:xfrm>
                <a:off x="3936" y="2877"/>
                <a:ext cx="151" cy="54"/>
                <a:chOff x="1236" y="3696"/>
                <a:chExt cx="216" cy="72"/>
              </a:xfrm>
            </p:grpSpPr>
            <p:sp>
              <p:nvSpPr>
                <p:cNvPr id="228464" name="直接连接符 228463"/>
                <p:cNvSpPr/>
                <p:nvPr/>
              </p:nvSpPr>
              <p:spPr>
                <a:xfrm rot="-5400000">
                  <a:off x="1344" y="3660"/>
                  <a:ext cx="0" cy="216"/>
                </a:xfrm>
                <a:prstGeom prst="line">
                  <a:avLst/>
                </a:prstGeom>
                <a:ln w="38100" cap="flat" cmpd="sng">
                  <a:solidFill>
                    <a:schemeClr val="tx1"/>
                  </a:solidFill>
                  <a:prstDash val="solid"/>
                  <a:headEnd type="none" w="med" len="med"/>
                  <a:tailEnd type="none" w="med" len="med"/>
                </a:ln>
              </p:spPr>
            </p:sp>
            <p:sp>
              <p:nvSpPr>
                <p:cNvPr id="228465" name="直接连接符 228464"/>
                <p:cNvSpPr/>
                <p:nvPr/>
              </p:nvSpPr>
              <p:spPr>
                <a:xfrm rot="-5400000">
                  <a:off x="1344" y="3588"/>
                  <a:ext cx="0" cy="216"/>
                </a:xfrm>
                <a:prstGeom prst="line">
                  <a:avLst/>
                </a:prstGeom>
                <a:ln w="38100" cap="flat" cmpd="sng">
                  <a:solidFill>
                    <a:schemeClr val="tx1"/>
                  </a:solidFill>
                  <a:prstDash val="solid"/>
                  <a:headEnd type="none" w="med" len="med"/>
                  <a:tailEnd type="none" w="med" len="med"/>
                </a:ln>
              </p:spPr>
            </p:sp>
          </p:grpSp>
        </p:grpSp>
        <p:grpSp>
          <p:nvGrpSpPr>
            <p:cNvPr id="228466" name="组合 228465"/>
            <p:cNvGrpSpPr/>
            <p:nvPr/>
          </p:nvGrpSpPr>
          <p:grpSpPr>
            <a:xfrm>
              <a:off x="4686" y="2400"/>
              <a:ext cx="151" cy="57"/>
              <a:chOff x="3936" y="2874"/>
              <a:chExt cx="151" cy="57"/>
            </a:xfrm>
          </p:grpSpPr>
          <p:sp>
            <p:nvSpPr>
              <p:cNvPr id="228467" name="矩形 228466"/>
              <p:cNvSpPr/>
              <p:nvPr/>
            </p:nvSpPr>
            <p:spPr>
              <a:xfrm>
                <a:off x="3942" y="2874"/>
                <a:ext cx="132" cy="56"/>
              </a:xfrm>
              <a:prstGeom prst="rect">
                <a:avLst/>
              </a:prstGeom>
              <a:solidFill>
                <a:schemeClr val="bg1"/>
              </a:solidFill>
              <a:ln w="9525">
                <a:noFill/>
              </a:ln>
            </p:spPr>
            <p:txBody>
              <a:bodyPr/>
              <a:p>
                <a:endParaRPr lang="zh-CN" altLang="en-US"/>
              </a:p>
            </p:txBody>
          </p:sp>
          <p:grpSp>
            <p:nvGrpSpPr>
              <p:cNvPr id="228468" name="组合 228467"/>
              <p:cNvGrpSpPr/>
              <p:nvPr/>
            </p:nvGrpSpPr>
            <p:grpSpPr>
              <a:xfrm>
                <a:off x="3936" y="2877"/>
                <a:ext cx="151" cy="54"/>
                <a:chOff x="1236" y="3696"/>
                <a:chExt cx="216" cy="72"/>
              </a:xfrm>
            </p:grpSpPr>
            <p:sp>
              <p:nvSpPr>
                <p:cNvPr id="228469" name="直接连接符 228468"/>
                <p:cNvSpPr/>
                <p:nvPr/>
              </p:nvSpPr>
              <p:spPr>
                <a:xfrm rot="-5400000">
                  <a:off x="1344" y="3660"/>
                  <a:ext cx="0" cy="216"/>
                </a:xfrm>
                <a:prstGeom prst="line">
                  <a:avLst/>
                </a:prstGeom>
                <a:ln w="38100" cap="flat" cmpd="sng">
                  <a:solidFill>
                    <a:schemeClr val="tx1"/>
                  </a:solidFill>
                  <a:prstDash val="solid"/>
                  <a:headEnd type="none" w="med" len="med"/>
                  <a:tailEnd type="none" w="med" len="med"/>
                </a:ln>
              </p:spPr>
            </p:sp>
            <p:sp>
              <p:nvSpPr>
                <p:cNvPr id="228470" name="直接连接符 228469"/>
                <p:cNvSpPr/>
                <p:nvPr/>
              </p:nvSpPr>
              <p:spPr>
                <a:xfrm rot="-5400000">
                  <a:off x="1344" y="3588"/>
                  <a:ext cx="0" cy="216"/>
                </a:xfrm>
                <a:prstGeom prst="line">
                  <a:avLst/>
                </a:prstGeom>
                <a:ln w="38100" cap="flat" cmpd="sng">
                  <a:solidFill>
                    <a:schemeClr val="tx1"/>
                  </a:solidFill>
                  <a:prstDash val="solid"/>
                  <a:headEnd type="none" w="med" len="med"/>
                  <a:tailEnd type="none" w="med" len="med"/>
                </a:ln>
              </p:spPr>
            </p:sp>
          </p:grpSp>
        </p:grpSp>
        <p:sp>
          <p:nvSpPr>
            <p:cNvPr id="228471" name="直接连接符 228470"/>
            <p:cNvSpPr/>
            <p:nvPr/>
          </p:nvSpPr>
          <p:spPr>
            <a:xfrm>
              <a:off x="5111" y="1149"/>
              <a:ext cx="0" cy="1525"/>
            </a:xfrm>
            <a:prstGeom prst="line">
              <a:avLst/>
            </a:prstGeom>
            <a:ln w="28575" cap="flat" cmpd="sng">
              <a:solidFill>
                <a:srgbClr val="009900"/>
              </a:solidFill>
              <a:prstDash val="solid"/>
              <a:headEnd type="none" w="med" len="med"/>
              <a:tailEnd type="none" w="med" len="med"/>
            </a:ln>
          </p:spPr>
        </p:sp>
        <p:sp>
          <p:nvSpPr>
            <p:cNvPr id="228472" name="椭圆 228471"/>
            <p:cNvSpPr/>
            <p:nvPr/>
          </p:nvSpPr>
          <p:spPr>
            <a:xfrm>
              <a:off x="5082" y="1643"/>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473" name="文本框 228472"/>
            <p:cNvSpPr txBox="1"/>
            <p:nvPr/>
          </p:nvSpPr>
          <p:spPr>
            <a:xfrm>
              <a:off x="5126" y="1609"/>
              <a:ext cx="309" cy="748"/>
            </a:xfrm>
            <a:prstGeom prst="rect">
              <a:avLst/>
            </a:prstGeom>
            <a:noFill/>
            <a:ln w="9525">
              <a:noFill/>
            </a:ln>
          </p:spPr>
          <p:txBody>
            <a:bodyPr wrap="none" anchor="t" anchorCtr="0">
              <a:spAutoFit/>
            </a:bodyPr>
            <a:p>
              <a:pPr algn="ctr"/>
              <a:r>
                <a:rPr lang="zh-CN" altLang="en-US" b="1" dirty="0">
                  <a:solidFill>
                    <a:srgbClr val="009A00"/>
                  </a:solidFill>
                  <a:effectLst>
                    <a:outerShdw blurRad="38100" dist="38100" dir="2700000">
                      <a:srgbClr val="C0C0C0"/>
                    </a:outerShdw>
                  </a:effectLst>
                  <a:latin typeface="Times New Roman" panose="02020603050405020304" pitchFamily="18" charset="0"/>
                </a:rPr>
                <a:t>位</a:t>
              </a:r>
              <a:endParaRPr lang="zh-CN" altLang="en-US" b="1" dirty="0">
                <a:solidFill>
                  <a:srgbClr val="009A00"/>
                </a:solidFill>
                <a:effectLst>
                  <a:outerShdw blurRad="38100" dist="38100" dir="2700000">
                    <a:srgbClr val="C0C0C0"/>
                  </a:outerShdw>
                </a:effectLst>
                <a:latin typeface="Times New Roman" panose="02020603050405020304" pitchFamily="18" charset="0"/>
              </a:endParaRPr>
            </a:p>
            <a:p>
              <a:pPr algn="ctr"/>
              <a:r>
                <a:rPr lang="zh-CN" altLang="en-US" b="1" dirty="0">
                  <a:solidFill>
                    <a:srgbClr val="009A00"/>
                  </a:solidFill>
                  <a:effectLst>
                    <a:outerShdw blurRad="38100" dist="38100" dir="2700000">
                      <a:srgbClr val="C0C0C0"/>
                    </a:outerShdw>
                  </a:effectLst>
                  <a:latin typeface="Times New Roman" panose="02020603050405020304" pitchFamily="18" charset="0"/>
                </a:rPr>
                <a:t>线</a:t>
              </a:r>
              <a:endParaRPr lang="zh-CN" altLang="en-US" b="1" dirty="0">
                <a:solidFill>
                  <a:srgbClr val="009A00"/>
                </a:solidFill>
                <a:effectLst>
                  <a:outerShdw blurRad="38100" dist="38100" dir="2700000">
                    <a:srgbClr val="C0C0C0"/>
                  </a:outerShdw>
                </a:effectLst>
                <a:latin typeface="Times New Roman" panose="02020603050405020304" pitchFamily="18" charset="0"/>
              </a:endParaRPr>
            </a:p>
            <a:p>
              <a:pPr algn="ctr"/>
              <a:r>
                <a:rPr lang="en-US" altLang="zh-CN" b="1">
                  <a:solidFill>
                    <a:srgbClr val="009A00"/>
                  </a:solidFill>
                  <a:effectLst>
                    <a:outerShdw blurRad="38100" dist="38100" dir="2700000">
                      <a:srgbClr val="C0C0C0"/>
                    </a:outerShdw>
                  </a:effectLst>
                  <a:latin typeface="Times New Roman" panose="02020603050405020304" pitchFamily="18" charset="0"/>
                </a:rPr>
                <a:t>B</a:t>
              </a:r>
              <a:endParaRPr lang="en-US" altLang="zh-CN" b="1">
                <a:solidFill>
                  <a:srgbClr val="009A00"/>
                </a:solidFill>
                <a:effectLst>
                  <a:outerShdw blurRad="38100" dist="38100" dir="2700000">
                    <a:srgbClr val="C0C0C0"/>
                  </a:outerShdw>
                </a:effectLst>
                <a:latin typeface="Times New Roman" panose="02020603050405020304" pitchFamily="18" charset="0"/>
              </a:endParaRPr>
            </a:p>
          </p:txBody>
        </p:sp>
        <p:grpSp>
          <p:nvGrpSpPr>
            <p:cNvPr id="228474" name="组合 228473"/>
            <p:cNvGrpSpPr/>
            <p:nvPr/>
          </p:nvGrpSpPr>
          <p:grpSpPr>
            <a:xfrm>
              <a:off x="2486" y="1621"/>
              <a:ext cx="384" cy="825"/>
              <a:chOff x="1070" y="2245"/>
              <a:chExt cx="384" cy="825"/>
            </a:xfrm>
          </p:grpSpPr>
          <p:sp>
            <p:nvSpPr>
              <p:cNvPr id="228475" name="椭圆 228474"/>
              <p:cNvSpPr/>
              <p:nvPr/>
            </p:nvSpPr>
            <p:spPr>
              <a:xfrm>
                <a:off x="1398" y="2273"/>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476" name="文本框 228475"/>
              <p:cNvSpPr txBox="1"/>
              <p:nvPr/>
            </p:nvSpPr>
            <p:spPr>
              <a:xfrm>
                <a:off x="1070" y="2245"/>
                <a:ext cx="309" cy="825"/>
              </a:xfrm>
              <a:prstGeom prst="rect">
                <a:avLst/>
              </a:prstGeom>
              <a:noFill/>
              <a:ln w="9525">
                <a:noFill/>
              </a:ln>
            </p:spPr>
            <p:txBody>
              <a:bodyPr wrap="none" anchor="t" anchorCtr="0">
                <a:spAutoFit/>
              </a:bodyPr>
              <a:p>
                <a:pPr algn="ctr"/>
                <a:r>
                  <a:rPr lang="zh-CN" altLang="en-US" b="1" dirty="0">
                    <a:solidFill>
                      <a:srgbClr val="009A00"/>
                    </a:solidFill>
                    <a:effectLst>
                      <a:outerShdw blurRad="38100" dist="38100" dir="2700000">
                        <a:srgbClr val="C0C0C0"/>
                      </a:outerShdw>
                    </a:effectLst>
                    <a:latin typeface="Times New Roman" panose="02020603050405020304" pitchFamily="18" charset="0"/>
                  </a:rPr>
                  <a:t>位</a:t>
                </a:r>
                <a:endParaRPr lang="zh-CN" altLang="en-US" b="1" dirty="0">
                  <a:solidFill>
                    <a:srgbClr val="009A00"/>
                  </a:solidFill>
                  <a:effectLst>
                    <a:outerShdw blurRad="38100" dist="38100" dir="2700000">
                      <a:srgbClr val="C0C0C0"/>
                    </a:outerShdw>
                  </a:effectLst>
                  <a:latin typeface="Times New Roman" panose="02020603050405020304" pitchFamily="18" charset="0"/>
                </a:endParaRPr>
              </a:p>
              <a:p>
                <a:pPr algn="ctr"/>
                <a:r>
                  <a:rPr lang="zh-CN" altLang="en-US" b="1" dirty="0">
                    <a:solidFill>
                      <a:srgbClr val="009A00"/>
                    </a:solidFill>
                    <a:effectLst>
                      <a:outerShdw blurRad="38100" dist="38100" dir="2700000">
                        <a:srgbClr val="C0C0C0"/>
                      </a:outerShdw>
                    </a:effectLst>
                    <a:latin typeface="Times New Roman" panose="02020603050405020304" pitchFamily="18" charset="0"/>
                  </a:rPr>
                  <a:t>线</a:t>
                </a:r>
                <a:endParaRPr lang="zh-CN" altLang="en-US" b="1" dirty="0">
                  <a:solidFill>
                    <a:srgbClr val="009A00"/>
                  </a:solidFill>
                  <a:effectLst>
                    <a:outerShdw blurRad="38100" dist="38100" dir="2700000">
                      <a:srgbClr val="C0C0C0"/>
                    </a:outerShdw>
                  </a:effectLst>
                  <a:latin typeface="Times New Roman" panose="02020603050405020304" pitchFamily="18" charset="0"/>
                </a:endParaRPr>
              </a:p>
              <a:p>
                <a:pPr algn="ctr"/>
                <a:endParaRPr lang="zh-CN" altLang="en-US" sz="800" b="1" dirty="0">
                  <a:solidFill>
                    <a:srgbClr val="009A00"/>
                  </a:solidFill>
                  <a:effectLst>
                    <a:outerShdw blurRad="38100" dist="38100" dir="2700000">
                      <a:srgbClr val="C0C0C0"/>
                    </a:outerShdw>
                  </a:effectLst>
                  <a:latin typeface="Times New Roman" panose="02020603050405020304" pitchFamily="18" charset="0"/>
                </a:endParaRPr>
              </a:p>
              <a:p>
                <a:pPr algn="ctr"/>
                <a:r>
                  <a:rPr lang="en-US" altLang="zh-CN" b="1">
                    <a:solidFill>
                      <a:srgbClr val="009A00"/>
                    </a:solidFill>
                    <a:effectLst>
                      <a:outerShdw blurRad="38100" dist="38100" dir="2700000">
                        <a:srgbClr val="C0C0C0"/>
                      </a:outerShdw>
                    </a:effectLst>
                    <a:latin typeface="Times New Roman" panose="02020603050405020304" pitchFamily="18" charset="0"/>
                  </a:rPr>
                  <a:t>B</a:t>
                </a:r>
                <a:endParaRPr lang="en-US" altLang="zh-CN" b="1">
                  <a:solidFill>
                    <a:srgbClr val="009A00"/>
                  </a:solidFill>
                  <a:effectLst>
                    <a:outerShdw blurRad="38100" dist="38100" dir="2700000">
                      <a:srgbClr val="C0C0C0"/>
                    </a:outerShdw>
                  </a:effectLst>
                  <a:latin typeface="Times New Roman" panose="02020603050405020304" pitchFamily="18" charset="0"/>
                </a:endParaRPr>
              </a:p>
            </p:txBody>
          </p:sp>
          <p:sp>
            <p:nvSpPr>
              <p:cNvPr id="228477" name="直接连接符 228476"/>
              <p:cNvSpPr/>
              <p:nvPr/>
            </p:nvSpPr>
            <p:spPr>
              <a:xfrm flipV="1">
                <a:off x="1164" y="2814"/>
                <a:ext cx="138" cy="0"/>
              </a:xfrm>
              <a:prstGeom prst="line">
                <a:avLst/>
              </a:prstGeom>
              <a:ln w="28575" cap="flat" cmpd="sng">
                <a:solidFill>
                  <a:srgbClr val="009900"/>
                </a:solidFill>
                <a:prstDash val="solid"/>
                <a:headEnd type="none" w="med" len="med"/>
                <a:tailEnd type="none" w="med" len="med"/>
              </a:ln>
            </p:spPr>
          </p:sp>
        </p:grpSp>
        <p:sp>
          <p:nvSpPr>
            <p:cNvPr id="228478" name="椭圆 228477"/>
            <p:cNvSpPr/>
            <p:nvPr/>
          </p:nvSpPr>
          <p:spPr>
            <a:xfrm>
              <a:off x="2808" y="2201"/>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479" name="椭圆 228478"/>
            <p:cNvSpPr/>
            <p:nvPr/>
          </p:nvSpPr>
          <p:spPr>
            <a:xfrm>
              <a:off x="5088" y="2237"/>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8480" name="文本框 228479"/>
            <p:cNvSpPr txBox="1"/>
            <p:nvPr/>
          </p:nvSpPr>
          <p:spPr>
            <a:xfrm>
              <a:off x="4814" y="2298"/>
              <a:ext cx="438" cy="288"/>
            </a:xfrm>
            <a:prstGeom prst="rect">
              <a:avLst/>
            </a:prstGeom>
            <a:noFill/>
            <a:ln w="9525">
              <a:noFill/>
            </a:ln>
          </p:spPr>
          <p:txBody>
            <a:bodyPr>
              <a:spAutoFit/>
            </a:bodyPr>
            <a:p>
              <a:r>
                <a:rPr lang="en-US" altLang="zh-CN" b="1" i="1">
                  <a:solidFill>
                    <a:srgbClr val="009900"/>
                  </a:solidFill>
                  <a:latin typeface="Times New Roman" panose="02020603050405020304" pitchFamily="18" charset="0"/>
                </a:rPr>
                <a:t>C</a:t>
              </a:r>
              <a:r>
                <a:rPr lang="en-US" altLang="zh-CN" b="1" baseline="-25000">
                  <a:solidFill>
                    <a:srgbClr val="009900"/>
                  </a:solidFill>
                  <a:latin typeface="Times New Roman" panose="02020603050405020304" pitchFamily="18" charset="0"/>
                </a:rPr>
                <a:t>B</a:t>
              </a:r>
              <a:endParaRPr lang="en-US" altLang="zh-CN" b="1" baseline="-25000">
                <a:solidFill>
                  <a:srgbClr val="009900"/>
                </a:solidFill>
                <a:latin typeface="Times New Roman" panose="02020603050405020304" pitchFamily="18" charset="0"/>
              </a:endParaRPr>
            </a:p>
          </p:txBody>
        </p:sp>
        <p:grpSp>
          <p:nvGrpSpPr>
            <p:cNvPr id="228481" name="组合 228480"/>
            <p:cNvGrpSpPr/>
            <p:nvPr/>
          </p:nvGrpSpPr>
          <p:grpSpPr>
            <a:xfrm>
              <a:off x="2820" y="2286"/>
              <a:ext cx="438" cy="288"/>
              <a:chOff x="0" y="3126"/>
              <a:chExt cx="438" cy="288"/>
            </a:xfrm>
          </p:grpSpPr>
          <p:sp>
            <p:nvSpPr>
              <p:cNvPr id="228482" name="文本框 228481"/>
              <p:cNvSpPr txBox="1"/>
              <p:nvPr/>
            </p:nvSpPr>
            <p:spPr>
              <a:xfrm>
                <a:off x="0" y="3126"/>
                <a:ext cx="438" cy="288"/>
              </a:xfrm>
              <a:prstGeom prst="rect">
                <a:avLst/>
              </a:prstGeom>
              <a:noFill/>
              <a:ln w="9525">
                <a:noFill/>
              </a:ln>
            </p:spPr>
            <p:txBody>
              <a:bodyPr>
                <a:spAutoFit/>
              </a:bodyPr>
              <a:p>
                <a:r>
                  <a:rPr lang="en-US" altLang="zh-CN" b="1" i="1">
                    <a:solidFill>
                      <a:srgbClr val="009900"/>
                    </a:solidFill>
                    <a:latin typeface="Times New Roman" panose="02020603050405020304" pitchFamily="18" charset="0"/>
                  </a:rPr>
                  <a:t>C</a:t>
                </a:r>
                <a:r>
                  <a:rPr lang="en-US" altLang="zh-CN" b="1" baseline="-25000">
                    <a:solidFill>
                      <a:srgbClr val="009900"/>
                    </a:solidFill>
                    <a:latin typeface="Times New Roman" panose="02020603050405020304" pitchFamily="18" charset="0"/>
                  </a:rPr>
                  <a:t>B</a:t>
                </a:r>
                <a:endParaRPr lang="en-US" altLang="zh-CN" b="1" baseline="-25000">
                  <a:solidFill>
                    <a:srgbClr val="009900"/>
                  </a:solidFill>
                  <a:latin typeface="Times New Roman" panose="02020603050405020304" pitchFamily="18" charset="0"/>
                </a:endParaRPr>
              </a:p>
            </p:txBody>
          </p:sp>
          <p:sp>
            <p:nvSpPr>
              <p:cNvPr id="228483" name="直接连接符 228482"/>
              <p:cNvSpPr/>
              <p:nvPr/>
            </p:nvSpPr>
            <p:spPr>
              <a:xfrm flipV="1">
                <a:off x="180" y="3240"/>
                <a:ext cx="113" cy="0"/>
              </a:xfrm>
              <a:prstGeom prst="line">
                <a:avLst/>
              </a:prstGeom>
              <a:ln w="28575" cap="flat" cmpd="sng">
                <a:solidFill>
                  <a:srgbClr val="009900"/>
                </a:solidFill>
                <a:prstDash val="solid"/>
                <a:headEnd type="none" w="med" len="med"/>
                <a:tailEnd type="none" w="med" len="med"/>
              </a:ln>
            </p:spPr>
          </p:sp>
        </p:grpSp>
        <p:sp>
          <p:nvSpPr>
            <p:cNvPr id="228484" name="文本框 228483"/>
            <p:cNvSpPr txBox="1"/>
            <p:nvPr/>
          </p:nvSpPr>
          <p:spPr>
            <a:xfrm>
              <a:off x="3494" y="676"/>
              <a:ext cx="1016" cy="327"/>
            </a:xfrm>
            <a:prstGeom prst="rect">
              <a:avLst/>
            </a:prstGeom>
            <a:noFill/>
            <a:ln w="9525">
              <a:noFill/>
            </a:ln>
          </p:spPr>
          <p:txBody>
            <a:bodyPr wrap="none" anchor="t" anchorCtr="0">
              <a:spAutoFit/>
            </a:bodyPr>
            <a:p>
              <a:r>
                <a:rPr lang="zh-CN" altLang="en-US" sz="2800" b="1">
                  <a:solidFill>
                    <a:srgbClr val="FF0066"/>
                  </a:solidFill>
                  <a:latin typeface="Times New Roman" panose="02020603050405020304" pitchFamily="18" charset="0"/>
                  <a:ea typeface="隶书" panose="02010509060101010101" pitchFamily="49" charset="-122"/>
                </a:rPr>
                <a:t>预</a:t>
              </a:r>
              <a:r>
                <a:rPr lang="zh-CN" altLang="en-US" sz="2800" b="1" dirty="0">
                  <a:solidFill>
                    <a:srgbClr val="FF0066"/>
                  </a:solidFill>
                  <a:latin typeface="Times New Roman" panose="02020603050405020304" pitchFamily="18" charset="0"/>
                  <a:ea typeface="隶书" panose="02010509060101010101" pitchFamily="49" charset="-122"/>
                </a:rPr>
                <a:t>充脉冲</a:t>
              </a:r>
              <a:endParaRPr lang="zh-CN" altLang="en-US" sz="2800" b="1">
                <a:solidFill>
                  <a:srgbClr val="FF0066"/>
                </a:solidFill>
                <a:latin typeface="Times New Roman" panose="02020603050405020304" pitchFamily="18" charset="0"/>
                <a:ea typeface="隶书" panose="02010509060101010101" pitchFamily="49" charset="-122"/>
              </a:endParaRPr>
            </a:p>
          </p:txBody>
        </p:sp>
        <p:sp>
          <p:nvSpPr>
            <p:cNvPr id="228485" name="矩形 228484"/>
            <p:cNvSpPr/>
            <p:nvPr/>
          </p:nvSpPr>
          <p:spPr>
            <a:xfrm>
              <a:off x="4144" y="2292"/>
              <a:ext cx="308" cy="288"/>
            </a:xfrm>
            <a:prstGeom prst="rect">
              <a:avLst/>
            </a:prstGeom>
            <a:noFill/>
            <a:ln w="9525">
              <a:noFill/>
            </a:ln>
          </p:spPr>
          <p:txBody>
            <a:bodyPr wrap="none" anchor="t" anchorCtr="0">
              <a:spAutoFit/>
            </a:bodyPr>
            <a:p>
              <a:r>
                <a:rPr lang="en-US" altLang="zh-CN" b="1" i="1">
                  <a:solidFill>
                    <a:srgbClr val="0033CC"/>
                  </a:solidFill>
                  <a:latin typeface="Times New Roman" panose="02020603050405020304" pitchFamily="18" charset="0"/>
                </a:rPr>
                <a:t>C</a:t>
              </a:r>
              <a:r>
                <a:rPr lang="en-US" altLang="zh-CN" b="1" baseline="-25000">
                  <a:solidFill>
                    <a:srgbClr val="0033CC"/>
                  </a:solidFill>
                  <a:latin typeface="Times New Roman" panose="02020603050405020304" pitchFamily="18" charset="0"/>
                </a:rPr>
                <a:t>1</a:t>
              </a:r>
              <a:endParaRPr lang="en-US" altLang="zh-CN" b="1" baseline="-25000">
                <a:solidFill>
                  <a:srgbClr val="0033CC"/>
                </a:solidFill>
                <a:latin typeface="Times New Roman" panose="02020603050405020304" pitchFamily="18" charset="0"/>
              </a:endParaRPr>
            </a:p>
          </p:txBody>
        </p:sp>
        <p:sp>
          <p:nvSpPr>
            <p:cNvPr id="228486" name="矩形 228485"/>
            <p:cNvSpPr/>
            <p:nvPr/>
          </p:nvSpPr>
          <p:spPr>
            <a:xfrm>
              <a:off x="3544" y="2268"/>
              <a:ext cx="308" cy="288"/>
            </a:xfrm>
            <a:prstGeom prst="rect">
              <a:avLst/>
            </a:prstGeom>
            <a:noFill/>
            <a:ln w="9525">
              <a:noFill/>
            </a:ln>
          </p:spPr>
          <p:txBody>
            <a:bodyPr wrap="none" anchor="t" anchorCtr="0">
              <a:spAutoFit/>
            </a:bodyPr>
            <a:p>
              <a:r>
                <a:rPr lang="en-US" altLang="zh-CN" b="1" i="1">
                  <a:solidFill>
                    <a:srgbClr val="0033CC"/>
                  </a:solidFill>
                  <a:latin typeface="Times New Roman" panose="02020603050405020304" pitchFamily="18" charset="0"/>
                </a:rPr>
                <a:t>C</a:t>
              </a:r>
              <a:r>
                <a:rPr lang="en-US" altLang="zh-CN" b="1" baseline="-25000">
                  <a:solidFill>
                    <a:srgbClr val="0033CC"/>
                  </a:solidFill>
                  <a:latin typeface="Times New Roman" panose="02020603050405020304" pitchFamily="18" charset="0"/>
                </a:rPr>
                <a:t>2</a:t>
              </a:r>
              <a:endParaRPr lang="en-US" altLang="zh-CN" b="1" baseline="-25000">
                <a:solidFill>
                  <a:srgbClr val="0033CC"/>
                </a:solidFill>
                <a:latin typeface="Times New Roman" panose="02020603050405020304" pitchFamily="18" charset="0"/>
              </a:endParaRPr>
            </a:p>
          </p:txBody>
        </p:sp>
      </p:grpSp>
      <p:sp>
        <p:nvSpPr>
          <p:cNvPr id="228487" name="文本框 228486"/>
          <p:cNvSpPr txBox="1"/>
          <p:nvPr/>
        </p:nvSpPr>
        <p:spPr>
          <a:xfrm>
            <a:off x="5461000" y="2224088"/>
            <a:ext cx="361950" cy="519112"/>
          </a:xfrm>
          <a:prstGeom prst="rect">
            <a:avLst/>
          </a:prstGeom>
          <a:noFill/>
          <a:ln w="9525">
            <a:noFill/>
          </a:ln>
        </p:spPr>
        <p:txBody>
          <a:bodyPr wrap="none" anchor="t" anchorCtr="0">
            <a:spAutoFit/>
          </a:bodyPr>
          <a:p>
            <a:r>
              <a:rPr lang="en-US" altLang="zh-CN" sz="2800" b="1">
                <a:solidFill>
                  <a:srgbClr val="FF0066"/>
                </a:solidFill>
                <a:effectLst>
                  <a:outerShdw blurRad="38100" dist="38100" dir="2700000">
                    <a:srgbClr val="C0C0C0"/>
                  </a:outerShdw>
                </a:effectLst>
                <a:latin typeface="Times New Roman" panose="02020603050405020304" pitchFamily="18" charset="0"/>
              </a:rPr>
              <a:t>1</a:t>
            </a:r>
            <a:endParaRPr lang="en-US" altLang="zh-CN" sz="2800" b="1">
              <a:solidFill>
                <a:srgbClr val="FF0066"/>
              </a:solidFill>
              <a:effectLst>
                <a:outerShdw blurRad="38100" dist="38100" dir="2700000">
                  <a:srgbClr val="C0C0C0"/>
                </a:outerShdw>
              </a:effectLst>
              <a:latin typeface="Times New Roman" panose="02020603050405020304" pitchFamily="18" charset="0"/>
            </a:endParaRPr>
          </a:p>
        </p:txBody>
      </p:sp>
      <p:sp>
        <p:nvSpPr>
          <p:cNvPr id="228488" name="文本框 228487"/>
          <p:cNvSpPr txBox="1"/>
          <p:nvPr/>
        </p:nvSpPr>
        <p:spPr>
          <a:xfrm>
            <a:off x="7423150" y="2825750"/>
            <a:ext cx="508000" cy="822325"/>
          </a:xfrm>
          <a:prstGeom prst="rect">
            <a:avLst/>
          </a:prstGeom>
          <a:solidFill>
            <a:schemeClr val="bg1"/>
          </a:solidFill>
          <a:ln w="9525">
            <a:noFill/>
          </a:ln>
        </p:spPr>
        <p:txBody>
          <a:bodyPr>
            <a:spAutoFit/>
          </a:bodyPr>
          <a:p>
            <a:r>
              <a:rPr lang="zh-CN" altLang="en-US" b="1">
                <a:solidFill>
                  <a:srgbClr val="FF0066"/>
                </a:solidFill>
                <a:latin typeface="Times New Roman" panose="02020603050405020304" pitchFamily="18" charset="0"/>
              </a:rPr>
              <a:t>导通</a:t>
            </a:r>
            <a:endParaRPr lang="zh-CN" altLang="en-US" b="1">
              <a:solidFill>
                <a:srgbClr val="FF0066"/>
              </a:solidFill>
              <a:latin typeface="Times New Roman" panose="02020603050405020304" pitchFamily="18" charset="0"/>
            </a:endParaRPr>
          </a:p>
        </p:txBody>
      </p:sp>
      <p:sp>
        <p:nvSpPr>
          <p:cNvPr id="228489" name="文本框 228488"/>
          <p:cNvSpPr txBox="1"/>
          <p:nvPr/>
        </p:nvSpPr>
        <p:spPr>
          <a:xfrm>
            <a:off x="7213600" y="2224088"/>
            <a:ext cx="361950" cy="519112"/>
          </a:xfrm>
          <a:prstGeom prst="rect">
            <a:avLst/>
          </a:prstGeom>
          <a:noFill/>
          <a:ln w="9525">
            <a:noFill/>
          </a:ln>
        </p:spPr>
        <p:txBody>
          <a:bodyPr wrap="none" anchor="t" anchorCtr="0">
            <a:spAutoFit/>
          </a:bodyPr>
          <a:p>
            <a:r>
              <a:rPr lang="en-US" altLang="zh-CN" sz="2800" b="1">
                <a:solidFill>
                  <a:srgbClr val="0033CC"/>
                </a:solidFill>
                <a:effectLst>
                  <a:outerShdw blurRad="38100" dist="38100" dir="2700000">
                    <a:srgbClr val="C0C0C0"/>
                  </a:outerShdw>
                </a:effectLst>
                <a:latin typeface="Times New Roman" panose="02020603050405020304" pitchFamily="18" charset="0"/>
              </a:rPr>
              <a:t>0</a:t>
            </a:r>
            <a:endParaRPr lang="en-US" altLang="zh-CN" sz="2800" b="1">
              <a:solidFill>
                <a:srgbClr val="0033CC"/>
              </a:solidFill>
              <a:effectLst>
                <a:outerShdw blurRad="38100" dist="38100" dir="2700000">
                  <a:srgbClr val="C0C0C0"/>
                </a:outerShdw>
              </a:effectLst>
              <a:latin typeface="Times New Roman" panose="02020603050405020304" pitchFamily="18" charset="0"/>
            </a:endParaRPr>
          </a:p>
        </p:txBody>
      </p:sp>
      <p:sp>
        <p:nvSpPr>
          <p:cNvPr id="228490" name="文本框 228489"/>
          <p:cNvSpPr txBox="1"/>
          <p:nvPr/>
        </p:nvSpPr>
        <p:spPr>
          <a:xfrm>
            <a:off x="5156200" y="2806700"/>
            <a:ext cx="508000" cy="822325"/>
          </a:xfrm>
          <a:prstGeom prst="rect">
            <a:avLst/>
          </a:prstGeom>
          <a:solidFill>
            <a:schemeClr val="bg1"/>
          </a:solidFill>
          <a:ln w="9525">
            <a:noFill/>
          </a:ln>
        </p:spPr>
        <p:txBody>
          <a:bodyPr>
            <a:spAutoFit/>
          </a:bodyPr>
          <a:p>
            <a:r>
              <a:rPr lang="zh-CN" altLang="en-US" b="1" dirty="0">
                <a:solidFill>
                  <a:srgbClr val="0033CC"/>
                </a:solidFill>
                <a:latin typeface="Times New Roman" panose="02020603050405020304" pitchFamily="18" charset="0"/>
              </a:rPr>
              <a:t>截止</a:t>
            </a:r>
            <a:endParaRPr lang="zh-CN" altLang="en-US" b="1">
              <a:solidFill>
                <a:srgbClr val="0033CC"/>
              </a:solidFill>
              <a:latin typeface="Times New Roman" panose="02020603050405020304" pitchFamily="18" charset="0"/>
            </a:endParaRPr>
          </a:p>
        </p:txBody>
      </p:sp>
      <p:sp>
        <p:nvSpPr>
          <p:cNvPr id="228491" name="文本框 228490"/>
          <p:cNvSpPr txBox="1"/>
          <p:nvPr/>
        </p:nvSpPr>
        <p:spPr>
          <a:xfrm>
            <a:off x="720725" y="1625600"/>
            <a:ext cx="3098800" cy="1373188"/>
          </a:xfrm>
          <a:prstGeom prst="rect">
            <a:avLst/>
          </a:prstGeom>
          <a:noFill/>
          <a:ln w="9525">
            <a:noFill/>
          </a:ln>
        </p:spPr>
        <p:txBody>
          <a:bodyPr>
            <a:spAutoFit/>
          </a:bodyPr>
          <a:p>
            <a:r>
              <a:rPr lang="en-US" altLang="zh-CN" sz="2800" b="1">
                <a:solidFill>
                  <a:srgbClr val="0033CC"/>
                </a:solidFill>
                <a:effectLst>
                  <a:outerShdw blurRad="38100" dist="38100" dir="2700000">
                    <a:srgbClr val="C0C0C0"/>
                  </a:outerShdw>
                </a:effectLst>
                <a:latin typeface="Times New Roman" panose="02020603050405020304" pitchFamily="18" charset="0"/>
              </a:rPr>
              <a:t>T</a:t>
            </a:r>
            <a:r>
              <a:rPr lang="en-US" altLang="zh-CN" sz="2800" b="1" baseline="-25000">
                <a:solidFill>
                  <a:srgbClr val="0033CC"/>
                </a:solidFill>
                <a:effectLst>
                  <a:outerShdw blurRad="38100" dist="38100" dir="2700000">
                    <a:srgbClr val="C0C0C0"/>
                  </a:outerShdw>
                </a:effectLst>
                <a:latin typeface="Times New Roman" panose="02020603050405020304" pitchFamily="18" charset="0"/>
              </a:rPr>
              <a:t>3</a:t>
            </a:r>
            <a:r>
              <a:rPr lang="zh-CN" altLang="en-US" sz="2800" b="1">
                <a:solidFill>
                  <a:srgbClr val="0033CC"/>
                </a:solidFill>
                <a:effectLst>
                  <a:outerShdw blurRad="38100" dist="38100" dir="2700000">
                    <a:srgbClr val="C0C0C0"/>
                  </a:outerShdw>
                </a:effectLst>
                <a:latin typeface="Times New Roman" panose="02020603050405020304" pitchFamily="18" charset="0"/>
              </a:rPr>
              <a:t>、</a:t>
            </a:r>
            <a:r>
              <a:rPr lang="en-US" altLang="zh-CN" sz="2800" b="1">
                <a:solidFill>
                  <a:srgbClr val="0033CC"/>
                </a:solidFill>
                <a:effectLst>
                  <a:outerShdw blurRad="38100" dist="38100" dir="2700000">
                    <a:srgbClr val="C0C0C0"/>
                  </a:outerShdw>
                </a:effectLst>
                <a:latin typeface="Times New Roman" panose="02020603050405020304" pitchFamily="18" charset="0"/>
              </a:rPr>
              <a:t>T</a:t>
            </a:r>
            <a:r>
              <a:rPr lang="en-US" altLang="zh-CN" sz="2800" b="1" baseline="-25000">
                <a:solidFill>
                  <a:srgbClr val="0033CC"/>
                </a:solidFill>
                <a:effectLst>
                  <a:outerShdw blurRad="38100" dist="38100" dir="2700000">
                    <a:srgbClr val="C0C0C0"/>
                  </a:outerShdw>
                </a:effectLst>
                <a:latin typeface="Times New Roman" panose="02020603050405020304" pitchFamily="18" charset="0"/>
              </a:rPr>
              <a:t>4</a:t>
            </a:r>
            <a:r>
              <a:rPr lang="en-US" altLang="zh-CN" sz="2800" b="1" baseline="-25000">
                <a:solidFill>
                  <a:srgbClr val="0033CC"/>
                </a:solidFill>
                <a:latin typeface="Times New Roman" panose="02020603050405020304" pitchFamily="18" charset="0"/>
              </a:rPr>
              <a:t> </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门控管</a:t>
            </a:r>
            <a:endParaRPr lang="zh-CN" altLang="en-US" sz="2800" b="1" dirty="0">
              <a:solidFill>
                <a:srgbClr val="0033CC"/>
              </a:solidFill>
              <a:latin typeface="Times New Roman" panose="02020603050405020304" pitchFamily="18" charset="0"/>
            </a:endParaRPr>
          </a:p>
          <a:p>
            <a:r>
              <a:rPr lang="zh-CN" altLang="en-US" sz="2800" b="1" dirty="0">
                <a:latin typeface="Times New Roman" panose="02020603050405020304" pitchFamily="18" charset="0"/>
              </a:rPr>
              <a:t>控制存储单元</a:t>
            </a:r>
            <a:endParaRPr lang="zh-CN" altLang="en-US" sz="2800" b="1" dirty="0">
              <a:latin typeface="Times New Roman" panose="02020603050405020304" pitchFamily="18" charset="0"/>
            </a:endParaRPr>
          </a:p>
          <a:p>
            <a:r>
              <a:rPr lang="zh-CN" altLang="en-US" sz="2800" b="1" dirty="0">
                <a:latin typeface="Times New Roman" panose="02020603050405020304" pitchFamily="18" charset="0"/>
              </a:rPr>
              <a:t>与位线的连通</a:t>
            </a:r>
            <a:endParaRPr lang="zh-CN" altLang="en-US" sz="2800" b="1" dirty="0">
              <a:latin typeface="Times New Roman" panose="02020603050405020304" pitchFamily="18" charset="0"/>
            </a:endParaRPr>
          </a:p>
        </p:txBody>
      </p:sp>
      <p:sp>
        <p:nvSpPr>
          <p:cNvPr id="228492" name="文本框 228491"/>
          <p:cNvSpPr txBox="1"/>
          <p:nvPr/>
        </p:nvSpPr>
        <p:spPr>
          <a:xfrm>
            <a:off x="720725" y="2940050"/>
            <a:ext cx="3098800" cy="1373188"/>
          </a:xfrm>
          <a:prstGeom prst="rect">
            <a:avLst/>
          </a:prstGeom>
          <a:noFill/>
          <a:ln w="9525">
            <a:noFill/>
          </a:ln>
        </p:spPr>
        <p:txBody>
          <a:bodyPr>
            <a:spAutoFit/>
          </a:bodyPr>
          <a:p>
            <a:r>
              <a:rPr lang="en-US" altLang="zh-CN" sz="2800" b="1">
                <a:solidFill>
                  <a:srgbClr val="0033CC"/>
                </a:solidFill>
                <a:effectLst>
                  <a:outerShdw blurRad="38100" dist="38100" dir="2700000">
                    <a:srgbClr val="C0C0C0"/>
                  </a:outerShdw>
                </a:effectLst>
                <a:latin typeface="Times New Roman" panose="02020603050405020304" pitchFamily="18" charset="0"/>
              </a:rPr>
              <a:t>T</a:t>
            </a:r>
            <a:r>
              <a:rPr lang="en-US" altLang="zh-CN" sz="2800" b="1" baseline="-25000">
                <a:solidFill>
                  <a:srgbClr val="0033CC"/>
                </a:solidFill>
                <a:effectLst>
                  <a:outerShdw blurRad="38100" dist="38100" dir="2700000">
                    <a:srgbClr val="C0C0C0"/>
                  </a:outerShdw>
                </a:effectLst>
                <a:latin typeface="Times New Roman" panose="02020603050405020304" pitchFamily="18" charset="0"/>
              </a:rPr>
              <a:t>7</a:t>
            </a:r>
            <a:r>
              <a:rPr lang="zh-CN" altLang="en-US" sz="2800" b="1">
                <a:solidFill>
                  <a:srgbClr val="0033CC"/>
                </a:solidFill>
                <a:effectLst>
                  <a:outerShdw blurRad="38100" dist="38100" dir="2700000">
                    <a:srgbClr val="C0C0C0"/>
                  </a:outerShdw>
                </a:effectLst>
                <a:latin typeface="Times New Roman" panose="02020603050405020304" pitchFamily="18" charset="0"/>
              </a:rPr>
              <a:t>、</a:t>
            </a:r>
            <a:r>
              <a:rPr lang="en-US" altLang="zh-CN" sz="2800" b="1">
                <a:solidFill>
                  <a:srgbClr val="0033CC"/>
                </a:solidFill>
                <a:effectLst>
                  <a:outerShdw blurRad="38100" dist="38100" dir="2700000">
                    <a:srgbClr val="C0C0C0"/>
                  </a:outerShdw>
                </a:effectLst>
                <a:latin typeface="Times New Roman" panose="02020603050405020304" pitchFamily="18" charset="0"/>
              </a:rPr>
              <a:t>T</a:t>
            </a:r>
            <a:r>
              <a:rPr lang="en-US" altLang="zh-CN" sz="2800" b="1" baseline="-25000">
                <a:solidFill>
                  <a:srgbClr val="0033CC"/>
                </a:solidFill>
                <a:effectLst>
                  <a:outerShdw blurRad="38100" dist="38100" dir="2700000">
                    <a:srgbClr val="C0C0C0"/>
                  </a:outerShdw>
                </a:effectLst>
                <a:latin typeface="Times New Roman" panose="02020603050405020304" pitchFamily="18" charset="0"/>
              </a:rPr>
              <a:t>8 </a:t>
            </a:r>
            <a:r>
              <a:rPr lang="en-US" altLang="zh-CN" sz="2800" b="1">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门控管</a:t>
            </a:r>
            <a:endParaRPr lang="zh-CN" altLang="en-US" sz="2800" b="1" dirty="0">
              <a:solidFill>
                <a:srgbClr val="0033CC"/>
              </a:solidFill>
              <a:latin typeface="Times New Roman" panose="02020603050405020304" pitchFamily="18" charset="0"/>
            </a:endParaRPr>
          </a:p>
          <a:p>
            <a:r>
              <a:rPr lang="zh-CN" altLang="en-US" sz="2800" b="1" dirty="0">
                <a:latin typeface="Times New Roman" panose="02020603050405020304" pitchFamily="18" charset="0"/>
              </a:rPr>
              <a:t>控制位线与数</a:t>
            </a:r>
            <a:endParaRPr lang="zh-CN" altLang="en-US" sz="2800" b="1" dirty="0">
              <a:latin typeface="Times New Roman" panose="02020603050405020304" pitchFamily="18" charset="0"/>
            </a:endParaRPr>
          </a:p>
          <a:p>
            <a:r>
              <a:rPr lang="zh-CN" altLang="en-US" sz="2800" b="1" dirty="0">
                <a:latin typeface="Times New Roman" panose="02020603050405020304" pitchFamily="18" charset="0"/>
              </a:rPr>
              <a:t>据线的连通</a:t>
            </a:r>
            <a:endParaRPr lang="zh-CN" altLang="en-US" sz="2800" b="1" dirty="0">
              <a:latin typeface="Times New Roman" panose="02020603050405020304" pitchFamily="18" charset="0"/>
            </a:endParaRPr>
          </a:p>
        </p:txBody>
      </p:sp>
      <p:grpSp>
        <p:nvGrpSpPr>
          <p:cNvPr id="228493" name="组合 228492"/>
          <p:cNvGrpSpPr/>
          <p:nvPr/>
        </p:nvGrpSpPr>
        <p:grpSpPr>
          <a:xfrm>
            <a:off x="4600575" y="1262063"/>
            <a:ext cx="3867150" cy="2971800"/>
            <a:chOff x="732" y="1260"/>
            <a:chExt cx="2436" cy="1872"/>
          </a:xfrm>
        </p:grpSpPr>
        <p:grpSp>
          <p:nvGrpSpPr>
            <p:cNvPr id="228494" name="组合 228493"/>
            <p:cNvGrpSpPr/>
            <p:nvPr/>
          </p:nvGrpSpPr>
          <p:grpSpPr>
            <a:xfrm>
              <a:off x="1632" y="1572"/>
              <a:ext cx="348" cy="150"/>
              <a:chOff x="966" y="3888"/>
              <a:chExt cx="348" cy="150"/>
            </a:xfrm>
          </p:grpSpPr>
          <p:sp>
            <p:nvSpPr>
              <p:cNvPr id="228495" name="直接连接符 228494"/>
              <p:cNvSpPr/>
              <p:nvPr/>
            </p:nvSpPr>
            <p:spPr>
              <a:xfrm>
                <a:off x="966" y="4032"/>
                <a:ext cx="144" cy="0"/>
              </a:xfrm>
              <a:prstGeom prst="line">
                <a:avLst/>
              </a:prstGeom>
              <a:ln w="38100" cap="flat" cmpd="sng">
                <a:solidFill>
                  <a:srgbClr val="FF0066"/>
                </a:solidFill>
                <a:prstDash val="solid"/>
                <a:headEnd type="none" w="med" len="med"/>
                <a:tailEnd type="none" w="med" len="med"/>
              </a:ln>
            </p:spPr>
          </p:sp>
          <p:sp>
            <p:nvSpPr>
              <p:cNvPr id="228496" name="直接连接符 228495"/>
              <p:cNvSpPr/>
              <p:nvPr/>
            </p:nvSpPr>
            <p:spPr>
              <a:xfrm>
                <a:off x="1104" y="3894"/>
                <a:ext cx="84" cy="0"/>
              </a:xfrm>
              <a:prstGeom prst="line">
                <a:avLst/>
              </a:prstGeom>
              <a:ln w="38100" cap="flat" cmpd="sng">
                <a:solidFill>
                  <a:srgbClr val="FF0066"/>
                </a:solidFill>
                <a:prstDash val="solid"/>
                <a:headEnd type="none" w="med" len="med"/>
                <a:tailEnd type="none" w="med" len="med"/>
              </a:ln>
            </p:spPr>
          </p:sp>
          <p:sp>
            <p:nvSpPr>
              <p:cNvPr id="228497" name="直接连接符 228496"/>
              <p:cNvSpPr/>
              <p:nvPr/>
            </p:nvSpPr>
            <p:spPr>
              <a:xfrm>
                <a:off x="1170" y="4038"/>
                <a:ext cx="144" cy="0"/>
              </a:xfrm>
              <a:prstGeom prst="line">
                <a:avLst/>
              </a:prstGeom>
              <a:ln w="38100" cap="flat" cmpd="sng">
                <a:solidFill>
                  <a:srgbClr val="FF0066"/>
                </a:solidFill>
                <a:prstDash val="solid"/>
                <a:headEnd type="none" w="med" len="med"/>
                <a:tailEnd type="none" w="med" len="med"/>
              </a:ln>
            </p:spPr>
          </p:sp>
          <p:sp>
            <p:nvSpPr>
              <p:cNvPr id="228498" name="直接连接符 228497"/>
              <p:cNvSpPr/>
              <p:nvPr/>
            </p:nvSpPr>
            <p:spPr>
              <a:xfrm rot="-5400000">
                <a:off x="1032" y="3960"/>
                <a:ext cx="144" cy="0"/>
              </a:xfrm>
              <a:prstGeom prst="line">
                <a:avLst/>
              </a:prstGeom>
              <a:ln w="38100" cap="flat" cmpd="sng">
                <a:solidFill>
                  <a:srgbClr val="FF0066"/>
                </a:solidFill>
                <a:prstDash val="solid"/>
                <a:headEnd type="none" w="med" len="med"/>
                <a:tailEnd type="none" w="med" len="med"/>
              </a:ln>
            </p:spPr>
          </p:sp>
          <p:sp>
            <p:nvSpPr>
              <p:cNvPr id="228499" name="直接连接符 228498"/>
              <p:cNvSpPr/>
              <p:nvPr/>
            </p:nvSpPr>
            <p:spPr>
              <a:xfrm rot="-5400000">
                <a:off x="1110" y="3960"/>
                <a:ext cx="144" cy="0"/>
              </a:xfrm>
              <a:prstGeom prst="line">
                <a:avLst/>
              </a:prstGeom>
              <a:ln w="38100" cap="flat" cmpd="sng">
                <a:solidFill>
                  <a:srgbClr val="FF0066"/>
                </a:solidFill>
                <a:prstDash val="solid"/>
                <a:headEnd type="none" w="med" len="med"/>
                <a:tailEnd type="none" w="med" len="med"/>
              </a:ln>
            </p:spPr>
          </p:sp>
        </p:grpSp>
        <p:sp>
          <p:nvSpPr>
            <p:cNvPr id="228500" name="任意多边形 228499"/>
            <p:cNvSpPr/>
            <p:nvPr/>
          </p:nvSpPr>
          <p:spPr>
            <a:xfrm>
              <a:off x="732" y="1272"/>
              <a:ext cx="600" cy="1860"/>
            </a:xfrm>
            <a:custGeom>
              <a:avLst/>
              <a:gdLst/>
              <a:ahLst/>
              <a:cxnLst/>
              <a:pathLst>
                <a:path w="600" h="1860">
                  <a:moveTo>
                    <a:pt x="0" y="0"/>
                  </a:moveTo>
                  <a:lnTo>
                    <a:pt x="0" y="1416"/>
                  </a:lnTo>
                  <a:lnTo>
                    <a:pt x="600" y="1416"/>
                  </a:lnTo>
                  <a:lnTo>
                    <a:pt x="600" y="1860"/>
                  </a:lnTo>
                </a:path>
              </a:pathLst>
            </a:custGeom>
            <a:noFill/>
            <a:ln w="38100" cap="flat" cmpd="sng">
              <a:solidFill>
                <a:srgbClr val="FF0066"/>
              </a:solidFill>
              <a:prstDash val="solid"/>
              <a:headEnd type="none" w="med" len="med"/>
              <a:tailEnd type="stealth" w="med" len="med"/>
            </a:ln>
          </p:spPr>
          <p:txBody>
            <a:bodyPr/>
            <a:p>
              <a:endParaRPr lang="zh-CN" altLang="en-US"/>
            </a:p>
          </p:txBody>
        </p:sp>
        <p:sp>
          <p:nvSpPr>
            <p:cNvPr id="228501" name="任意多边形 228500"/>
            <p:cNvSpPr/>
            <p:nvPr/>
          </p:nvSpPr>
          <p:spPr>
            <a:xfrm flipH="1">
              <a:off x="2568" y="1260"/>
              <a:ext cx="600" cy="1860"/>
            </a:xfrm>
            <a:custGeom>
              <a:avLst/>
              <a:gdLst/>
              <a:ahLst/>
              <a:cxnLst/>
              <a:pathLst>
                <a:path w="600" h="1860">
                  <a:moveTo>
                    <a:pt x="0" y="0"/>
                  </a:moveTo>
                  <a:lnTo>
                    <a:pt x="0" y="1416"/>
                  </a:lnTo>
                  <a:lnTo>
                    <a:pt x="600" y="1416"/>
                  </a:lnTo>
                  <a:lnTo>
                    <a:pt x="600" y="1860"/>
                  </a:lnTo>
                </a:path>
              </a:pathLst>
            </a:custGeom>
            <a:noFill/>
            <a:ln w="38100" cap="flat" cmpd="sng">
              <a:solidFill>
                <a:srgbClr val="FF0066"/>
              </a:solidFill>
              <a:prstDash val="solid"/>
              <a:headEnd type="none" w="med" len="med"/>
              <a:tailEnd type="stealth" w="med" len="med"/>
            </a:ln>
          </p:spPr>
          <p:txBody>
            <a:bodyPr/>
            <a:p>
              <a:endParaRPr lang="zh-CN" altLang="en-US"/>
            </a:p>
          </p:txBody>
        </p:sp>
      </p:grpSp>
      <p:grpSp>
        <p:nvGrpSpPr>
          <p:cNvPr id="228502" name="组合 228501"/>
          <p:cNvGrpSpPr/>
          <p:nvPr/>
        </p:nvGrpSpPr>
        <p:grpSpPr>
          <a:xfrm>
            <a:off x="5219700" y="3890963"/>
            <a:ext cx="2686050" cy="133350"/>
            <a:chOff x="1110" y="2922"/>
            <a:chExt cx="1692" cy="84"/>
          </a:xfrm>
        </p:grpSpPr>
        <p:grpSp>
          <p:nvGrpSpPr>
            <p:cNvPr id="228503" name="组合 228502"/>
            <p:cNvGrpSpPr/>
            <p:nvPr/>
          </p:nvGrpSpPr>
          <p:grpSpPr>
            <a:xfrm>
              <a:off x="2634" y="2934"/>
              <a:ext cx="168" cy="72"/>
              <a:chOff x="2292" y="2694"/>
              <a:chExt cx="168" cy="72"/>
            </a:xfrm>
          </p:grpSpPr>
          <p:sp>
            <p:nvSpPr>
              <p:cNvPr id="228504" name="矩形 228503" descr="未命名"/>
              <p:cNvSpPr/>
              <p:nvPr/>
            </p:nvSpPr>
            <p:spPr>
              <a:xfrm>
                <a:off x="2292" y="2694"/>
                <a:ext cx="168" cy="72"/>
              </a:xfrm>
              <a:prstGeom prst="rect">
                <a:avLst/>
              </a:prstGeom>
              <a:blipFill rotWithShape="0">
                <a:blip r:embed="rId1"/>
                <a:stretch>
                  <a:fillRect/>
                </a:stretch>
              </a:blipFill>
              <a:ln w="25400">
                <a:noFill/>
              </a:ln>
            </p:spPr>
            <p:txBody>
              <a:bodyPr/>
              <a:p>
                <a:endParaRPr lang="zh-CN" altLang="en-US"/>
              </a:p>
            </p:txBody>
          </p:sp>
          <p:grpSp>
            <p:nvGrpSpPr>
              <p:cNvPr id="228505" name="组合 228504"/>
              <p:cNvGrpSpPr/>
              <p:nvPr/>
            </p:nvGrpSpPr>
            <p:grpSpPr>
              <a:xfrm>
                <a:off x="2292" y="2703"/>
                <a:ext cx="151" cy="54"/>
                <a:chOff x="1236" y="3696"/>
                <a:chExt cx="216" cy="72"/>
              </a:xfrm>
            </p:grpSpPr>
            <p:sp>
              <p:nvSpPr>
                <p:cNvPr id="228506" name="直接连接符 228505"/>
                <p:cNvSpPr/>
                <p:nvPr/>
              </p:nvSpPr>
              <p:spPr>
                <a:xfrm rot="-5400000">
                  <a:off x="1344" y="3660"/>
                  <a:ext cx="0" cy="216"/>
                </a:xfrm>
                <a:prstGeom prst="line">
                  <a:avLst/>
                </a:prstGeom>
                <a:ln w="38100" cap="flat" cmpd="sng">
                  <a:solidFill>
                    <a:srgbClr val="FF0066"/>
                  </a:solidFill>
                  <a:prstDash val="solid"/>
                  <a:headEnd type="none" w="med" len="med"/>
                  <a:tailEnd type="none" w="med" len="med"/>
                </a:ln>
              </p:spPr>
            </p:sp>
            <p:sp>
              <p:nvSpPr>
                <p:cNvPr id="228507" name="直接连接符 228506"/>
                <p:cNvSpPr/>
                <p:nvPr/>
              </p:nvSpPr>
              <p:spPr>
                <a:xfrm rot="-5400000">
                  <a:off x="1344" y="3588"/>
                  <a:ext cx="0" cy="216"/>
                </a:xfrm>
                <a:prstGeom prst="line">
                  <a:avLst/>
                </a:prstGeom>
                <a:ln w="38100" cap="flat" cmpd="sng">
                  <a:solidFill>
                    <a:srgbClr val="FF0066"/>
                  </a:solidFill>
                  <a:prstDash val="solid"/>
                  <a:headEnd type="none" w="med" len="med"/>
                  <a:tailEnd type="none" w="med" len="med"/>
                </a:ln>
              </p:spPr>
            </p:sp>
          </p:grpSp>
        </p:grpSp>
        <p:grpSp>
          <p:nvGrpSpPr>
            <p:cNvPr id="228508" name="组合 228507"/>
            <p:cNvGrpSpPr/>
            <p:nvPr/>
          </p:nvGrpSpPr>
          <p:grpSpPr>
            <a:xfrm>
              <a:off x="1110" y="2922"/>
              <a:ext cx="168" cy="72"/>
              <a:chOff x="2292" y="2694"/>
              <a:chExt cx="168" cy="72"/>
            </a:xfrm>
          </p:grpSpPr>
          <p:sp>
            <p:nvSpPr>
              <p:cNvPr id="228509" name="矩形 228508" descr="未命名"/>
              <p:cNvSpPr/>
              <p:nvPr/>
            </p:nvSpPr>
            <p:spPr>
              <a:xfrm>
                <a:off x="2292" y="2694"/>
                <a:ext cx="168" cy="72"/>
              </a:xfrm>
              <a:prstGeom prst="rect">
                <a:avLst/>
              </a:prstGeom>
              <a:blipFill rotWithShape="0">
                <a:blip r:embed="rId1"/>
                <a:stretch>
                  <a:fillRect/>
                </a:stretch>
              </a:blipFill>
              <a:ln w="25400">
                <a:noFill/>
              </a:ln>
            </p:spPr>
            <p:txBody>
              <a:bodyPr/>
              <a:p>
                <a:endParaRPr lang="zh-CN" altLang="en-US"/>
              </a:p>
            </p:txBody>
          </p:sp>
          <p:grpSp>
            <p:nvGrpSpPr>
              <p:cNvPr id="228510" name="组合 228509"/>
              <p:cNvGrpSpPr/>
              <p:nvPr/>
            </p:nvGrpSpPr>
            <p:grpSpPr>
              <a:xfrm>
                <a:off x="2292" y="2703"/>
                <a:ext cx="151" cy="54"/>
                <a:chOff x="1236" y="3696"/>
                <a:chExt cx="216" cy="72"/>
              </a:xfrm>
            </p:grpSpPr>
            <p:sp>
              <p:nvSpPr>
                <p:cNvPr id="228511" name="直接连接符 228510"/>
                <p:cNvSpPr/>
                <p:nvPr/>
              </p:nvSpPr>
              <p:spPr>
                <a:xfrm rot="-5400000">
                  <a:off x="1344" y="3660"/>
                  <a:ext cx="0" cy="216"/>
                </a:xfrm>
                <a:prstGeom prst="line">
                  <a:avLst/>
                </a:prstGeom>
                <a:ln w="38100" cap="flat" cmpd="sng">
                  <a:solidFill>
                    <a:srgbClr val="FF0066"/>
                  </a:solidFill>
                  <a:prstDash val="solid"/>
                  <a:headEnd type="none" w="med" len="med"/>
                  <a:tailEnd type="none" w="med" len="med"/>
                </a:ln>
              </p:spPr>
            </p:sp>
            <p:sp>
              <p:nvSpPr>
                <p:cNvPr id="228512" name="直接连接符 228511"/>
                <p:cNvSpPr/>
                <p:nvPr/>
              </p:nvSpPr>
              <p:spPr>
                <a:xfrm rot="-5400000">
                  <a:off x="1344" y="3588"/>
                  <a:ext cx="0" cy="216"/>
                </a:xfrm>
                <a:prstGeom prst="line">
                  <a:avLst/>
                </a:prstGeom>
                <a:ln w="38100" cap="flat" cmpd="sng">
                  <a:solidFill>
                    <a:srgbClr val="FF0066"/>
                  </a:solidFill>
                  <a:prstDash val="solid"/>
                  <a:headEnd type="none" w="med" len="med"/>
                  <a:tailEnd type="none" w="med" len="med"/>
                </a:ln>
              </p:spPr>
            </p:sp>
          </p:grpSp>
        </p:grpSp>
      </p:grpSp>
      <p:grpSp>
        <p:nvGrpSpPr>
          <p:cNvPr id="228513" name="组合 228512"/>
          <p:cNvGrpSpPr/>
          <p:nvPr/>
        </p:nvGrpSpPr>
        <p:grpSpPr>
          <a:xfrm>
            <a:off x="3898900" y="1912938"/>
            <a:ext cx="4873625" cy="457200"/>
            <a:chOff x="290" y="1682"/>
            <a:chExt cx="3070" cy="288"/>
          </a:xfrm>
        </p:grpSpPr>
        <p:sp>
          <p:nvSpPr>
            <p:cNvPr id="228514" name="直接连接符 228513"/>
            <p:cNvSpPr/>
            <p:nvPr/>
          </p:nvSpPr>
          <p:spPr>
            <a:xfrm>
              <a:off x="480" y="1817"/>
              <a:ext cx="2880" cy="0"/>
            </a:xfrm>
            <a:prstGeom prst="line">
              <a:avLst/>
            </a:prstGeom>
            <a:ln w="38100" cap="flat" cmpd="sng">
              <a:solidFill>
                <a:srgbClr val="FF0066"/>
              </a:solidFill>
              <a:prstDash val="solid"/>
              <a:headEnd type="none" w="med" len="med"/>
              <a:tailEnd type="none" w="med" len="med"/>
            </a:ln>
          </p:spPr>
        </p:sp>
        <p:sp>
          <p:nvSpPr>
            <p:cNvPr id="228515" name="文本框 228514"/>
            <p:cNvSpPr txBox="1"/>
            <p:nvPr/>
          </p:nvSpPr>
          <p:spPr>
            <a:xfrm>
              <a:off x="290" y="1682"/>
              <a:ext cx="212" cy="288"/>
            </a:xfrm>
            <a:prstGeom prst="rect">
              <a:avLst/>
            </a:prstGeom>
            <a:noFill/>
            <a:ln w="9525">
              <a:noFill/>
            </a:ln>
          </p:spPr>
          <p:txBody>
            <a:bodyPr wrap="none" anchor="t" anchorCtr="0">
              <a:spAutoFit/>
            </a:bodyPr>
            <a:p>
              <a:r>
                <a:rPr lang="en-US" altLang="zh-CN" b="1">
                  <a:solidFill>
                    <a:srgbClr val="FF0066"/>
                  </a:solidFill>
                  <a:effectLst>
                    <a:outerShdw blurRad="38100" dist="38100" dir="2700000">
                      <a:srgbClr val="C0C0C0"/>
                    </a:outerShdw>
                  </a:effectLst>
                  <a:latin typeface="Times New Roman" panose="02020603050405020304" pitchFamily="18" charset="0"/>
                </a:rPr>
                <a:t>1</a:t>
              </a:r>
              <a:endParaRPr lang="en-US" altLang="zh-CN" b="1">
                <a:solidFill>
                  <a:srgbClr val="FF0066"/>
                </a:solidFill>
                <a:effectLst>
                  <a:outerShdw blurRad="38100" dist="38100" dir="2700000">
                    <a:srgbClr val="C0C0C0"/>
                  </a:outerShdw>
                </a:effectLst>
                <a:latin typeface="Times New Roman" panose="02020603050405020304" pitchFamily="18" charset="0"/>
              </a:endParaRPr>
            </a:p>
          </p:txBody>
        </p:sp>
      </p:grpSp>
      <p:sp>
        <p:nvSpPr>
          <p:cNvPr id="228516" name="任意多边形 228515"/>
          <p:cNvSpPr/>
          <p:nvPr/>
        </p:nvSpPr>
        <p:spPr>
          <a:xfrm>
            <a:off x="7496175" y="2843213"/>
            <a:ext cx="666750" cy="1219200"/>
          </a:xfrm>
          <a:custGeom>
            <a:avLst/>
            <a:gdLst/>
            <a:ahLst/>
            <a:cxnLst/>
            <a:pathLst>
              <a:path w="420" h="768">
                <a:moveTo>
                  <a:pt x="420" y="768"/>
                </a:moveTo>
                <a:lnTo>
                  <a:pt x="420" y="0"/>
                </a:lnTo>
                <a:lnTo>
                  <a:pt x="0" y="0"/>
                </a:lnTo>
                <a:lnTo>
                  <a:pt x="0" y="552"/>
                </a:lnTo>
              </a:path>
            </a:pathLst>
          </a:custGeom>
          <a:noFill/>
          <a:ln w="38100" cap="flat" cmpd="sng">
            <a:solidFill>
              <a:srgbClr val="0033CC"/>
            </a:solidFill>
            <a:prstDash val="solid"/>
            <a:headEnd type="none" w="med" len="med"/>
            <a:tailEnd type="stealth" w="med" len="med"/>
          </a:ln>
        </p:spPr>
        <p:txBody>
          <a:bodyPr/>
          <a:p>
            <a:endParaRPr lang="zh-CN" altLang="en-US"/>
          </a:p>
        </p:txBody>
      </p:sp>
      <p:grpSp>
        <p:nvGrpSpPr>
          <p:cNvPr id="228517" name="组合 228516"/>
          <p:cNvGrpSpPr/>
          <p:nvPr/>
        </p:nvGrpSpPr>
        <p:grpSpPr>
          <a:xfrm>
            <a:off x="5200650" y="3886200"/>
            <a:ext cx="2686050" cy="133350"/>
            <a:chOff x="1110" y="2922"/>
            <a:chExt cx="1692" cy="84"/>
          </a:xfrm>
        </p:grpSpPr>
        <p:grpSp>
          <p:nvGrpSpPr>
            <p:cNvPr id="228518" name="组合 228517"/>
            <p:cNvGrpSpPr/>
            <p:nvPr/>
          </p:nvGrpSpPr>
          <p:grpSpPr>
            <a:xfrm>
              <a:off x="2634" y="2934"/>
              <a:ext cx="168" cy="72"/>
              <a:chOff x="2292" y="2694"/>
              <a:chExt cx="168" cy="72"/>
            </a:xfrm>
          </p:grpSpPr>
          <p:sp>
            <p:nvSpPr>
              <p:cNvPr id="228519" name="矩形 228518" descr="未命名"/>
              <p:cNvSpPr/>
              <p:nvPr/>
            </p:nvSpPr>
            <p:spPr>
              <a:xfrm>
                <a:off x="2292" y="2694"/>
                <a:ext cx="168" cy="72"/>
              </a:xfrm>
              <a:prstGeom prst="rect">
                <a:avLst/>
              </a:prstGeom>
              <a:blipFill rotWithShape="0">
                <a:blip r:embed="rId1"/>
                <a:stretch>
                  <a:fillRect/>
                </a:stretch>
              </a:blipFill>
              <a:ln w="25400">
                <a:noFill/>
              </a:ln>
            </p:spPr>
            <p:txBody>
              <a:bodyPr/>
              <a:p>
                <a:endParaRPr lang="zh-CN" altLang="en-US"/>
              </a:p>
            </p:txBody>
          </p:sp>
          <p:grpSp>
            <p:nvGrpSpPr>
              <p:cNvPr id="228520" name="组合 228519"/>
              <p:cNvGrpSpPr/>
              <p:nvPr/>
            </p:nvGrpSpPr>
            <p:grpSpPr>
              <a:xfrm>
                <a:off x="2292" y="2703"/>
                <a:ext cx="151" cy="54"/>
                <a:chOff x="1236" y="3696"/>
                <a:chExt cx="216" cy="72"/>
              </a:xfrm>
            </p:grpSpPr>
            <p:sp>
              <p:nvSpPr>
                <p:cNvPr id="228521" name="直接连接符 228520"/>
                <p:cNvSpPr/>
                <p:nvPr/>
              </p:nvSpPr>
              <p:spPr>
                <a:xfrm rot="-5400000">
                  <a:off x="1344" y="3660"/>
                  <a:ext cx="0" cy="216"/>
                </a:xfrm>
                <a:prstGeom prst="line">
                  <a:avLst/>
                </a:prstGeom>
                <a:ln w="38100" cap="flat" cmpd="sng">
                  <a:solidFill>
                    <a:srgbClr val="FF0066"/>
                  </a:solidFill>
                  <a:prstDash val="solid"/>
                  <a:headEnd type="none" w="med" len="med"/>
                  <a:tailEnd type="none" w="med" len="med"/>
                </a:ln>
              </p:spPr>
            </p:sp>
            <p:sp>
              <p:nvSpPr>
                <p:cNvPr id="228522" name="直接连接符 228521"/>
                <p:cNvSpPr/>
                <p:nvPr/>
              </p:nvSpPr>
              <p:spPr>
                <a:xfrm rot="-5400000">
                  <a:off x="1344" y="3588"/>
                  <a:ext cx="0" cy="216"/>
                </a:xfrm>
                <a:prstGeom prst="line">
                  <a:avLst/>
                </a:prstGeom>
                <a:ln w="38100" cap="flat" cmpd="sng">
                  <a:solidFill>
                    <a:srgbClr val="FF0066"/>
                  </a:solidFill>
                  <a:prstDash val="solid"/>
                  <a:headEnd type="none" w="med" len="med"/>
                  <a:tailEnd type="none" w="med" len="med"/>
                </a:ln>
              </p:spPr>
            </p:sp>
          </p:grpSp>
        </p:grpSp>
        <p:grpSp>
          <p:nvGrpSpPr>
            <p:cNvPr id="228523" name="组合 228522"/>
            <p:cNvGrpSpPr/>
            <p:nvPr/>
          </p:nvGrpSpPr>
          <p:grpSpPr>
            <a:xfrm>
              <a:off x="1110" y="2922"/>
              <a:ext cx="168" cy="72"/>
              <a:chOff x="2292" y="2694"/>
              <a:chExt cx="168" cy="72"/>
            </a:xfrm>
          </p:grpSpPr>
          <p:sp>
            <p:nvSpPr>
              <p:cNvPr id="228524" name="矩形 228523" descr="未命名"/>
              <p:cNvSpPr/>
              <p:nvPr/>
            </p:nvSpPr>
            <p:spPr>
              <a:xfrm>
                <a:off x="2292" y="2694"/>
                <a:ext cx="168" cy="72"/>
              </a:xfrm>
              <a:prstGeom prst="rect">
                <a:avLst/>
              </a:prstGeom>
              <a:blipFill rotWithShape="0">
                <a:blip r:embed="rId1"/>
                <a:stretch>
                  <a:fillRect/>
                </a:stretch>
              </a:blipFill>
              <a:ln w="25400">
                <a:noFill/>
              </a:ln>
            </p:spPr>
            <p:txBody>
              <a:bodyPr/>
              <a:p>
                <a:endParaRPr lang="zh-CN" altLang="en-US"/>
              </a:p>
            </p:txBody>
          </p:sp>
          <p:grpSp>
            <p:nvGrpSpPr>
              <p:cNvPr id="228525" name="组合 228524"/>
              <p:cNvGrpSpPr/>
              <p:nvPr/>
            </p:nvGrpSpPr>
            <p:grpSpPr>
              <a:xfrm>
                <a:off x="2292" y="2703"/>
                <a:ext cx="151" cy="54"/>
                <a:chOff x="1236" y="3696"/>
                <a:chExt cx="216" cy="72"/>
              </a:xfrm>
            </p:grpSpPr>
            <p:sp>
              <p:nvSpPr>
                <p:cNvPr id="228526" name="直接连接符 228525"/>
                <p:cNvSpPr/>
                <p:nvPr/>
              </p:nvSpPr>
              <p:spPr>
                <a:xfrm rot="-5400000">
                  <a:off x="1344" y="3660"/>
                  <a:ext cx="0" cy="216"/>
                </a:xfrm>
                <a:prstGeom prst="line">
                  <a:avLst/>
                </a:prstGeom>
                <a:ln w="38100" cap="flat" cmpd="sng">
                  <a:solidFill>
                    <a:srgbClr val="FF0066"/>
                  </a:solidFill>
                  <a:prstDash val="solid"/>
                  <a:headEnd type="none" w="med" len="med"/>
                  <a:tailEnd type="none" w="med" len="med"/>
                </a:ln>
              </p:spPr>
            </p:sp>
            <p:sp>
              <p:nvSpPr>
                <p:cNvPr id="228527" name="直接连接符 228526"/>
                <p:cNvSpPr/>
                <p:nvPr/>
              </p:nvSpPr>
              <p:spPr>
                <a:xfrm rot="-5400000">
                  <a:off x="1344" y="3588"/>
                  <a:ext cx="0" cy="216"/>
                </a:xfrm>
                <a:prstGeom prst="line">
                  <a:avLst/>
                </a:prstGeom>
                <a:ln w="38100" cap="flat" cmpd="sng">
                  <a:solidFill>
                    <a:srgbClr val="FF0066"/>
                  </a:solidFill>
                  <a:prstDash val="solid"/>
                  <a:headEnd type="none" w="med" len="med"/>
                  <a:tailEnd type="none" w="med" len="med"/>
                </a:ln>
              </p:spPr>
            </p:sp>
          </p:grpSp>
        </p:grpSp>
      </p:grpSp>
      <p:grpSp>
        <p:nvGrpSpPr>
          <p:cNvPr id="228528" name="组合 228527"/>
          <p:cNvGrpSpPr/>
          <p:nvPr/>
        </p:nvGrpSpPr>
        <p:grpSpPr>
          <a:xfrm>
            <a:off x="7629525" y="3910013"/>
            <a:ext cx="266700" cy="114300"/>
            <a:chOff x="3978" y="2322"/>
            <a:chExt cx="168" cy="72"/>
          </a:xfrm>
        </p:grpSpPr>
        <p:sp>
          <p:nvSpPr>
            <p:cNvPr id="228529" name="矩形 228528" descr="未命名"/>
            <p:cNvSpPr/>
            <p:nvPr/>
          </p:nvSpPr>
          <p:spPr>
            <a:xfrm>
              <a:off x="3978" y="2322"/>
              <a:ext cx="168" cy="72"/>
            </a:xfrm>
            <a:prstGeom prst="rect">
              <a:avLst/>
            </a:prstGeom>
            <a:blipFill rotWithShape="0">
              <a:blip r:embed="rId1"/>
              <a:stretch>
                <a:fillRect/>
              </a:stretch>
            </a:blipFill>
            <a:ln w="25400">
              <a:noFill/>
            </a:ln>
          </p:spPr>
          <p:txBody>
            <a:bodyPr/>
            <a:p>
              <a:endParaRPr lang="zh-CN" altLang="en-US"/>
            </a:p>
          </p:txBody>
        </p:sp>
        <p:grpSp>
          <p:nvGrpSpPr>
            <p:cNvPr id="228530" name="组合 228529"/>
            <p:cNvGrpSpPr/>
            <p:nvPr/>
          </p:nvGrpSpPr>
          <p:grpSpPr>
            <a:xfrm>
              <a:off x="3978" y="2331"/>
              <a:ext cx="151" cy="54"/>
              <a:chOff x="1236" y="3696"/>
              <a:chExt cx="216" cy="72"/>
            </a:xfrm>
          </p:grpSpPr>
          <p:sp>
            <p:nvSpPr>
              <p:cNvPr id="228531" name="直接连接符 228530"/>
              <p:cNvSpPr/>
              <p:nvPr/>
            </p:nvSpPr>
            <p:spPr>
              <a:xfrm rot="-5400000">
                <a:off x="1344" y="3660"/>
                <a:ext cx="0" cy="216"/>
              </a:xfrm>
              <a:prstGeom prst="line">
                <a:avLst/>
              </a:prstGeom>
              <a:ln w="38100" cap="flat" cmpd="sng">
                <a:solidFill>
                  <a:srgbClr val="0033CC"/>
                </a:solidFill>
                <a:prstDash val="solid"/>
                <a:headEnd type="none" w="med" len="med"/>
                <a:tailEnd type="none" w="med" len="med"/>
              </a:ln>
            </p:spPr>
          </p:sp>
          <p:sp>
            <p:nvSpPr>
              <p:cNvPr id="228532" name="直接连接符 228531"/>
              <p:cNvSpPr/>
              <p:nvPr/>
            </p:nvSpPr>
            <p:spPr>
              <a:xfrm rot="-5400000">
                <a:off x="1344" y="3588"/>
                <a:ext cx="0" cy="216"/>
              </a:xfrm>
              <a:prstGeom prst="line">
                <a:avLst/>
              </a:prstGeom>
              <a:ln w="38100" cap="flat" cmpd="sng">
                <a:solidFill>
                  <a:srgbClr val="0033CC"/>
                </a:solidFill>
                <a:prstDash val="solid"/>
                <a:headEnd type="none" w="med" len="med"/>
                <a:tailEnd type="none" w="med" len="med"/>
              </a:ln>
            </p:spPr>
          </p:sp>
        </p:grpSp>
      </p:grpSp>
      <p:grpSp>
        <p:nvGrpSpPr>
          <p:cNvPr id="228533" name="组合 228532"/>
          <p:cNvGrpSpPr/>
          <p:nvPr/>
        </p:nvGrpSpPr>
        <p:grpSpPr>
          <a:xfrm>
            <a:off x="4981575" y="4483100"/>
            <a:ext cx="3108325" cy="588963"/>
            <a:chOff x="3012" y="2761"/>
            <a:chExt cx="1958" cy="371"/>
          </a:xfrm>
        </p:grpSpPr>
        <p:sp>
          <p:nvSpPr>
            <p:cNvPr id="228534" name="文本框 228533"/>
            <p:cNvSpPr txBox="1"/>
            <p:nvPr/>
          </p:nvSpPr>
          <p:spPr>
            <a:xfrm>
              <a:off x="3662" y="2805"/>
              <a:ext cx="228" cy="327"/>
            </a:xfrm>
            <a:prstGeom prst="rect">
              <a:avLst/>
            </a:prstGeom>
            <a:solidFill>
              <a:schemeClr val="bg1"/>
            </a:solidFill>
            <a:ln w="38100">
              <a:noFill/>
            </a:ln>
          </p:spPr>
          <p:txBody>
            <a:bodyPr wrap="none" anchor="t" anchorCtr="0">
              <a:spAutoFit/>
            </a:bodyPr>
            <a:p>
              <a:r>
                <a:rPr lang="en-US" altLang="zh-CN" sz="2800" b="1">
                  <a:solidFill>
                    <a:srgbClr val="FF0066"/>
                  </a:solidFill>
                  <a:latin typeface="Times New Roman" panose="02020603050405020304" pitchFamily="18" charset="0"/>
                </a:rPr>
                <a:t>1</a:t>
              </a:r>
              <a:endParaRPr lang="en-US" altLang="zh-CN" sz="2800" b="1">
                <a:solidFill>
                  <a:srgbClr val="FF0066"/>
                </a:solidFill>
                <a:latin typeface="Times New Roman" panose="02020603050405020304" pitchFamily="18" charset="0"/>
              </a:endParaRPr>
            </a:p>
          </p:txBody>
        </p:sp>
        <p:grpSp>
          <p:nvGrpSpPr>
            <p:cNvPr id="228535" name="组合 228534"/>
            <p:cNvGrpSpPr/>
            <p:nvPr/>
          </p:nvGrpSpPr>
          <p:grpSpPr>
            <a:xfrm>
              <a:off x="3012" y="2761"/>
              <a:ext cx="1958" cy="349"/>
              <a:chOff x="3012" y="2761"/>
              <a:chExt cx="1958" cy="349"/>
            </a:xfrm>
          </p:grpSpPr>
          <p:sp>
            <p:nvSpPr>
              <p:cNvPr id="228536" name="直接连接符 228535"/>
              <p:cNvSpPr/>
              <p:nvPr/>
            </p:nvSpPr>
            <p:spPr>
              <a:xfrm flipV="1">
                <a:off x="3012" y="2790"/>
                <a:ext cx="1958" cy="2"/>
              </a:xfrm>
              <a:prstGeom prst="line">
                <a:avLst/>
              </a:prstGeom>
              <a:ln w="38100" cap="flat" cmpd="sng">
                <a:solidFill>
                  <a:srgbClr val="FF0066"/>
                </a:solidFill>
                <a:prstDash val="solid"/>
                <a:headEnd type="none" w="med" len="med"/>
                <a:tailEnd type="none" w="med" len="med"/>
              </a:ln>
            </p:spPr>
          </p:sp>
          <p:sp>
            <p:nvSpPr>
              <p:cNvPr id="228537" name="直接连接符 228536"/>
              <p:cNvSpPr/>
              <p:nvPr/>
            </p:nvSpPr>
            <p:spPr>
              <a:xfrm flipH="1" flipV="1">
                <a:off x="3975" y="2810"/>
                <a:ext cx="0" cy="272"/>
              </a:xfrm>
              <a:prstGeom prst="line">
                <a:avLst/>
              </a:prstGeom>
              <a:ln w="38100" cap="flat" cmpd="sng">
                <a:solidFill>
                  <a:srgbClr val="FF0066"/>
                </a:solidFill>
                <a:prstDash val="solid"/>
                <a:headEnd type="none" w="med" len="med"/>
                <a:tailEnd type="none" w="med" len="med"/>
              </a:ln>
            </p:spPr>
          </p:sp>
          <p:sp>
            <p:nvSpPr>
              <p:cNvPr id="228538" name="椭圆 228537"/>
              <p:cNvSpPr/>
              <p:nvPr/>
            </p:nvSpPr>
            <p:spPr>
              <a:xfrm flipH="1" flipV="1">
                <a:off x="3936" y="3054"/>
                <a:ext cx="56" cy="56"/>
              </a:xfrm>
              <a:prstGeom prst="ellipse">
                <a:avLst/>
              </a:prstGeom>
              <a:solidFill>
                <a:schemeClr val="bg1"/>
              </a:solidFill>
              <a:ln w="38100" cap="flat" cmpd="sng">
                <a:solidFill>
                  <a:schemeClr val="tx1"/>
                </a:solidFill>
                <a:prstDash val="solid"/>
                <a:headEnd type="none" w="med" len="med"/>
                <a:tailEnd type="none" w="med" len="med"/>
              </a:ln>
            </p:spPr>
            <p:txBody>
              <a:bodyPr/>
              <a:p>
                <a:endParaRPr lang="zh-CN" altLang="en-US"/>
              </a:p>
            </p:txBody>
          </p:sp>
          <p:sp>
            <p:nvSpPr>
              <p:cNvPr id="228539" name="椭圆 228538"/>
              <p:cNvSpPr/>
              <p:nvPr/>
            </p:nvSpPr>
            <p:spPr>
              <a:xfrm flipH="1" flipV="1">
                <a:off x="3942" y="2761"/>
                <a:ext cx="56" cy="56"/>
              </a:xfrm>
              <a:prstGeom prst="ellipse">
                <a:avLst/>
              </a:prstGeom>
              <a:solidFill>
                <a:srgbClr val="FF0066"/>
              </a:solidFill>
              <a:ln w="38100" cap="flat" cmpd="sng">
                <a:solidFill>
                  <a:srgbClr val="FF0066"/>
                </a:solidFill>
                <a:prstDash val="solid"/>
                <a:headEnd type="none" w="med" len="med"/>
                <a:tailEnd type="none" w="med" len="med"/>
              </a:ln>
            </p:spPr>
            <p:txBody>
              <a:bodyPr/>
              <a:p>
                <a:endParaRPr lang="zh-CN" altLang="en-US"/>
              </a:p>
            </p:txBody>
          </p:sp>
        </p:grpSp>
      </p:grpSp>
      <p:grpSp>
        <p:nvGrpSpPr>
          <p:cNvPr id="228540" name="组合 228539"/>
          <p:cNvGrpSpPr/>
          <p:nvPr/>
        </p:nvGrpSpPr>
        <p:grpSpPr>
          <a:xfrm>
            <a:off x="4737100" y="4700588"/>
            <a:ext cx="3600450" cy="538162"/>
            <a:chOff x="818" y="3378"/>
            <a:chExt cx="2268" cy="339"/>
          </a:xfrm>
        </p:grpSpPr>
        <p:sp>
          <p:nvSpPr>
            <p:cNvPr id="228541" name="文本框 228540"/>
            <p:cNvSpPr txBox="1"/>
            <p:nvPr/>
          </p:nvSpPr>
          <p:spPr>
            <a:xfrm>
              <a:off x="2858" y="3378"/>
              <a:ext cx="228" cy="327"/>
            </a:xfrm>
            <a:prstGeom prst="rect">
              <a:avLst/>
            </a:prstGeom>
            <a:noFill/>
            <a:ln w="9525">
              <a:noFill/>
            </a:ln>
          </p:spPr>
          <p:txBody>
            <a:bodyPr wrap="none" anchor="t" anchorCtr="0">
              <a:spAutoFit/>
            </a:bodyPr>
            <a:p>
              <a:r>
                <a:rPr lang="en-US" altLang="zh-CN" sz="2800" b="1">
                  <a:solidFill>
                    <a:srgbClr val="0033CC"/>
                  </a:solidFill>
                  <a:effectLst>
                    <a:outerShdw blurRad="38100" dist="38100" dir="2700000">
                      <a:srgbClr val="C0C0C0"/>
                    </a:outerShdw>
                  </a:effectLst>
                  <a:latin typeface="Times New Roman" panose="02020603050405020304" pitchFamily="18" charset="0"/>
                </a:rPr>
                <a:t>0</a:t>
              </a:r>
              <a:endParaRPr lang="en-US" altLang="zh-CN" sz="2800" b="1">
                <a:solidFill>
                  <a:srgbClr val="0033CC"/>
                </a:solidFill>
                <a:effectLst>
                  <a:outerShdw blurRad="38100" dist="38100" dir="2700000">
                    <a:srgbClr val="C0C0C0"/>
                  </a:outerShdw>
                </a:effectLst>
                <a:latin typeface="Times New Roman" panose="02020603050405020304" pitchFamily="18" charset="0"/>
              </a:endParaRPr>
            </a:p>
          </p:txBody>
        </p:sp>
        <p:sp>
          <p:nvSpPr>
            <p:cNvPr id="228542" name="文本框 228541"/>
            <p:cNvSpPr txBox="1"/>
            <p:nvPr/>
          </p:nvSpPr>
          <p:spPr>
            <a:xfrm>
              <a:off x="818" y="3390"/>
              <a:ext cx="228" cy="327"/>
            </a:xfrm>
            <a:prstGeom prst="rect">
              <a:avLst/>
            </a:prstGeom>
            <a:noFill/>
            <a:ln w="9525">
              <a:noFill/>
            </a:ln>
          </p:spPr>
          <p:txBody>
            <a:bodyPr wrap="none" anchor="t" anchorCtr="0">
              <a:spAutoFit/>
            </a:bodyPr>
            <a:p>
              <a:r>
                <a:rPr lang="en-US" altLang="zh-CN" sz="2800" b="1">
                  <a:solidFill>
                    <a:srgbClr val="FF0066"/>
                  </a:solidFill>
                  <a:effectLst>
                    <a:outerShdw blurRad="38100" dist="38100" dir="2700000">
                      <a:srgbClr val="C0C0C0"/>
                    </a:outerShdw>
                  </a:effectLst>
                  <a:latin typeface="Times New Roman" panose="02020603050405020304" pitchFamily="18" charset="0"/>
                </a:rPr>
                <a:t>1</a:t>
              </a:r>
              <a:endParaRPr lang="en-US" altLang="zh-CN" sz="2800" b="1">
                <a:solidFill>
                  <a:srgbClr val="FF0066"/>
                </a:solidFill>
                <a:effectLst>
                  <a:outerShdw blurRad="38100" dist="38100" dir="2700000">
                    <a:srgbClr val="C0C0C0"/>
                  </a:outerShdw>
                </a:effectLst>
                <a:latin typeface="Times New Roman" panose="02020603050405020304" pitchFamily="18" charset="0"/>
              </a:endParaRPr>
            </a:p>
          </p:txBody>
        </p:sp>
      </p:grpSp>
      <p:sp>
        <p:nvSpPr>
          <p:cNvPr id="228543" name="文本框 228542"/>
          <p:cNvSpPr txBox="1"/>
          <p:nvPr/>
        </p:nvSpPr>
        <p:spPr>
          <a:xfrm>
            <a:off x="831850" y="5268913"/>
            <a:ext cx="8204200" cy="1382712"/>
          </a:xfrm>
          <a:prstGeom prst="rect">
            <a:avLst/>
          </a:prstGeom>
          <a:solidFill>
            <a:srgbClr val="DDFFEE"/>
          </a:solidFill>
          <a:ln w="9525" cap="flat" cmpd="sng">
            <a:solidFill>
              <a:srgbClr val="0033CC"/>
            </a:solidFill>
            <a:prstDash val="solid"/>
            <a:miter/>
            <a:headEnd type="none" w="med" len="med"/>
            <a:tailEnd type="none" w="med" len="med"/>
          </a:ln>
        </p:spPr>
        <p:txBody>
          <a:bodyPr>
            <a:spAutoFit/>
          </a:bodyPr>
          <a:p>
            <a:r>
              <a:rPr lang="zh-CN" altLang="en-US" b="1">
                <a:solidFill>
                  <a:srgbClr val="0033CC"/>
                </a:solidFill>
                <a:latin typeface="Times New Roman" panose="02020603050405020304" pitchFamily="18" charset="0"/>
              </a:rPr>
              <a:t>若无</a:t>
            </a:r>
            <a:r>
              <a:rPr lang="zh-CN" altLang="en-US" sz="2800" b="1" dirty="0">
                <a:solidFill>
                  <a:srgbClr val="0033CC"/>
                </a:solidFill>
                <a:latin typeface="Times New Roman" panose="02020603050405020304" pitchFamily="18" charset="0"/>
              </a:rPr>
              <a:t>预充电，在“读”过程中 </a:t>
            </a:r>
            <a:r>
              <a:rPr lang="en-US" altLang="zh-CN" sz="2800" b="1" i="1">
                <a:solidFill>
                  <a:srgbClr val="0033CC"/>
                </a:solidFill>
                <a:latin typeface="Times New Roman" panose="02020603050405020304" pitchFamily="18" charset="0"/>
              </a:rPr>
              <a:t>C</a:t>
            </a:r>
            <a:r>
              <a:rPr lang="en-US" altLang="zh-CN" sz="2800" b="1" baseline="-25000">
                <a:solidFill>
                  <a:srgbClr val="0033CC"/>
                </a:solidFill>
                <a:latin typeface="Times New Roman" panose="02020603050405020304" pitchFamily="18" charset="0"/>
              </a:rPr>
              <a:t>1 </a:t>
            </a:r>
            <a:r>
              <a:rPr lang="zh-CN" altLang="en-US" sz="2800" b="1" dirty="0">
                <a:solidFill>
                  <a:srgbClr val="0033CC"/>
                </a:solidFill>
                <a:latin typeface="Times New Roman" panose="02020603050405020304" pitchFamily="18" charset="0"/>
              </a:rPr>
              <a:t>存储的电荷有所损失，使数据 “</a:t>
            </a:r>
            <a:r>
              <a:rPr lang="en-US" altLang="zh-CN" sz="2800" b="1">
                <a:solidFill>
                  <a:srgbClr val="0033CC"/>
                </a:solidFill>
                <a:latin typeface="Times New Roman" panose="02020603050405020304" pitchFamily="18" charset="0"/>
              </a:rPr>
              <a:t>1”</a:t>
            </a:r>
            <a:r>
              <a:rPr lang="zh-CN" altLang="en-US" sz="2800" b="1" dirty="0">
                <a:solidFill>
                  <a:srgbClr val="0033CC"/>
                </a:solidFill>
                <a:latin typeface="Times New Roman" panose="02020603050405020304" pitchFamily="18" charset="0"/>
              </a:rPr>
              <a:t>被破坏，而预充电则起到给 </a:t>
            </a:r>
            <a:r>
              <a:rPr lang="en-US" altLang="zh-CN" sz="2800" b="1" i="1">
                <a:solidFill>
                  <a:srgbClr val="0033CC"/>
                </a:solidFill>
                <a:latin typeface="Times New Roman" panose="02020603050405020304" pitchFamily="18" charset="0"/>
              </a:rPr>
              <a:t>C</a:t>
            </a:r>
            <a:r>
              <a:rPr lang="en-US" altLang="zh-CN" sz="2800" b="1" baseline="-25000">
                <a:solidFill>
                  <a:srgbClr val="0033CC"/>
                </a:solidFill>
                <a:latin typeface="Times New Roman" panose="02020603050405020304" pitchFamily="18" charset="0"/>
              </a:rPr>
              <a:t>1 </a:t>
            </a:r>
            <a:r>
              <a:rPr lang="zh-CN" altLang="en-US" sz="2800" b="1" dirty="0">
                <a:solidFill>
                  <a:srgbClr val="0033CC"/>
                </a:solidFill>
                <a:latin typeface="Times New Roman" panose="02020603050405020304" pitchFamily="18" charset="0"/>
              </a:rPr>
              <a:t>补充电荷的作用，即进行一次</a:t>
            </a:r>
            <a:r>
              <a:rPr lang="zh-CN" altLang="en-US" sz="2800" b="1" dirty="0">
                <a:solidFill>
                  <a:srgbClr val="FF0066"/>
                </a:solidFill>
                <a:latin typeface="Times New Roman" panose="02020603050405020304" pitchFamily="18" charset="0"/>
              </a:rPr>
              <a:t>刷新</a:t>
            </a:r>
            <a:r>
              <a:rPr lang="zh-CN" altLang="en-US" sz="2800" b="1" dirty="0">
                <a:solidFill>
                  <a:srgbClr val="0033CC"/>
                </a:solidFill>
                <a:latin typeface="Times New Roman" panose="02020603050405020304" pitchFamily="18" charset="0"/>
              </a:rPr>
              <a:t>。</a:t>
            </a:r>
            <a:endParaRPr lang="zh-CN" altLang="en-US" sz="2800" b="1" dirty="0">
              <a:solidFill>
                <a:srgbClr val="0033CC"/>
              </a:solidFill>
              <a:latin typeface="Times New Roman" panose="02020603050405020304" pitchFamily="18" charset="0"/>
            </a:endParaRPr>
          </a:p>
        </p:txBody>
      </p:sp>
      <p:grpSp>
        <p:nvGrpSpPr>
          <p:cNvPr id="228544" name="组合 228543"/>
          <p:cNvGrpSpPr/>
          <p:nvPr/>
        </p:nvGrpSpPr>
        <p:grpSpPr>
          <a:xfrm>
            <a:off x="4610100" y="1257300"/>
            <a:ext cx="3867150" cy="2971800"/>
            <a:chOff x="732" y="1260"/>
            <a:chExt cx="2436" cy="1872"/>
          </a:xfrm>
        </p:grpSpPr>
        <p:grpSp>
          <p:nvGrpSpPr>
            <p:cNvPr id="228545" name="组合 228544"/>
            <p:cNvGrpSpPr/>
            <p:nvPr/>
          </p:nvGrpSpPr>
          <p:grpSpPr>
            <a:xfrm>
              <a:off x="1632" y="1572"/>
              <a:ext cx="348" cy="150"/>
              <a:chOff x="966" y="3888"/>
              <a:chExt cx="348" cy="150"/>
            </a:xfrm>
          </p:grpSpPr>
          <p:sp>
            <p:nvSpPr>
              <p:cNvPr id="228546" name="直接连接符 228545"/>
              <p:cNvSpPr/>
              <p:nvPr/>
            </p:nvSpPr>
            <p:spPr>
              <a:xfrm>
                <a:off x="966" y="4032"/>
                <a:ext cx="144" cy="0"/>
              </a:xfrm>
              <a:prstGeom prst="line">
                <a:avLst/>
              </a:prstGeom>
              <a:ln w="38100" cap="flat" cmpd="sng">
                <a:solidFill>
                  <a:srgbClr val="FF0066"/>
                </a:solidFill>
                <a:prstDash val="solid"/>
                <a:headEnd type="none" w="med" len="med"/>
                <a:tailEnd type="none" w="med" len="med"/>
              </a:ln>
            </p:spPr>
          </p:sp>
          <p:sp>
            <p:nvSpPr>
              <p:cNvPr id="228547" name="直接连接符 228546"/>
              <p:cNvSpPr/>
              <p:nvPr/>
            </p:nvSpPr>
            <p:spPr>
              <a:xfrm>
                <a:off x="1104" y="3894"/>
                <a:ext cx="84" cy="0"/>
              </a:xfrm>
              <a:prstGeom prst="line">
                <a:avLst/>
              </a:prstGeom>
              <a:ln w="38100" cap="flat" cmpd="sng">
                <a:solidFill>
                  <a:srgbClr val="FF0066"/>
                </a:solidFill>
                <a:prstDash val="solid"/>
                <a:headEnd type="none" w="med" len="med"/>
                <a:tailEnd type="none" w="med" len="med"/>
              </a:ln>
            </p:spPr>
          </p:sp>
          <p:sp>
            <p:nvSpPr>
              <p:cNvPr id="228548" name="直接连接符 228547"/>
              <p:cNvSpPr/>
              <p:nvPr/>
            </p:nvSpPr>
            <p:spPr>
              <a:xfrm>
                <a:off x="1170" y="4038"/>
                <a:ext cx="144" cy="0"/>
              </a:xfrm>
              <a:prstGeom prst="line">
                <a:avLst/>
              </a:prstGeom>
              <a:ln w="38100" cap="flat" cmpd="sng">
                <a:solidFill>
                  <a:srgbClr val="FF0066"/>
                </a:solidFill>
                <a:prstDash val="solid"/>
                <a:headEnd type="none" w="med" len="med"/>
                <a:tailEnd type="none" w="med" len="med"/>
              </a:ln>
            </p:spPr>
          </p:sp>
          <p:sp>
            <p:nvSpPr>
              <p:cNvPr id="228549" name="直接连接符 228548"/>
              <p:cNvSpPr/>
              <p:nvPr/>
            </p:nvSpPr>
            <p:spPr>
              <a:xfrm rot="-5400000">
                <a:off x="1032" y="3960"/>
                <a:ext cx="144" cy="0"/>
              </a:xfrm>
              <a:prstGeom prst="line">
                <a:avLst/>
              </a:prstGeom>
              <a:ln w="38100" cap="flat" cmpd="sng">
                <a:solidFill>
                  <a:srgbClr val="FF0066"/>
                </a:solidFill>
                <a:prstDash val="solid"/>
                <a:headEnd type="none" w="med" len="med"/>
                <a:tailEnd type="none" w="med" len="med"/>
              </a:ln>
            </p:spPr>
          </p:sp>
          <p:sp>
            <p:nvSpPr>
              <p:cNvPr id="228550" name="直接连接符 228549"/>
              <p:cNvSpPr/>
              <p:nvPr/>
            </p:nvSpPr>
            <p:spPr>
              <a:xfrm rot="-5400000">
                <a:off x="1110" y="3960"/>
                <a:ext cx="144" cy="0"/>
              </a:xfrm>
              <a:prstGeom prst="line">
                <a:avLst/>
              </a:prstGeom>
              <a:ln w="38100" cap="flat" cmpd="sng">
                <a:solidFill>
                  <a:srgbClr val="FF0066"/>
                </a:solidFill>
                <a:prstDash val="solid"/>
                <a:headEnd type="none" w="med" len="med"/>
                <a:tailEnd type="none" w="med" len="med"/>
              </a:ln>
            </p:spPr>
          </p:sp>
        </p:grpSp>
        <p:sp>
          <p:nvSpPr>
            <p:cNvPr id="228551" name="任意多边形 228550"/>
            <p:cNvSpPr/>
            <p:nvPr/>
          </p:nvSpPr>
          <p:spPr>
            <a:xfrm>
              <a:off x="732" y="1272"/>
              <a:ext cx="600" cy="1860"/>
            </a:xfrm>
            <a:custGeom>
              <a:avLst/>
              <a:gdLst/>
              <a:ahLst/>
              <a:cxnLst/>
              <a:pathLst>
                <a:path w="600" h="1860">
                  <a:moveTo>
                    <a:pt x="0" y="0"/>
                  </a:moveTo>
                  <a:lnTo>
                    <a:pt x="0" y="1416"/>
                  </a:lnTo>
                  <a:lnTo>
                    <a:pt x="600" y="1416"/>
                  </a:lnTo>
                  <a:lnTo>
                    <a:pt x="600" y="1860"/>
                  </a:lnTo>
                </a:path>
              </a:pathLst>
            </a:custGeom>
            <a:noFill/>
            <a:ln w="38100" cap="flat" cmpd="sng">
              <a:solidFill>
                <a:srgbClr val="FF0066"/>
              </a:solidFill>
              <a:prstDash val="solid"/>
              <a:headEnd type="none" w="med" len="med"/>
              <a:tailEnd type="stealth" w="med" len="med"/>
            </a:ln>
          </p:spPr>
          <p:txBody>
            <a:bodyPr/>
            <a:p>
              <a:endParaRPr lang="zh-CN" altLang="en-US"/>
            </a:p>
          </p:txBody>
        </p:sp>
        <p:sp>
          <p:nvSpPr>
            <p:cNvPr id="228552" name="任意多边形 228551"/>
            <p:cNvSpPr/>
            <p:nvPr/>
          </p:nvSpPr>
          <p:spPr>
            <a:xfrm flipH="1">
              <a:off x="2568" y="1260"/>
              <a:ext cx="600" cy="1860"/>
            </a:xfrm>
            <a:custGeom>
              <a:avLst/>
              <a:gdLst/>
              <a:ahLst/>
              <a:cxnLst/>
              <a:pathLst>
                <a:path w="600" h="1860">
                  <a:moveTo>
                    <a:pt x="0" y="0"/>
                  </a:moveTo>
                  <a:lnTo>
                    <a:pt x="0" y="1416"/>
                  </a:lnTo>
                  <a:lnTo>
                    <a:pt x="600" y="1416"/>
                  </a:lnTo>
                  <a:lnTo>
                    <a:pt x="600" y="1860"/>
                  </a:lnTo>
                </a:path>
              </a:pathLst>
            </a:custGeom>
            <a:noFill/>
            <a:ln w="38100" cap="flat" cmpd="sng">
              <a:solidFill>
                <a:srgbClr val="FF0066"/>
              </a:solidFill>
              <a:prstDash val="solid"/>
              <a:headEnd type="none" w="med" len="med"/>
              <a:tailEnd type="stealth" w="med" len="med"/>
            </a:ln>
          </p:spPr>
          <p:txBody>
            <a:bodyPr/>
            <a:p>
              <a:endParaRPr lang="zh-CN" altLang="en-US"/>
            </a:p>
          </p:txBody>
        </p:sp>
      </p:grpSp>
      <p:sp>
        <p:nvSpPr>
          <p:cNvPr id="10" name="页脚占位符 4"/>
          <p:cNvSpPr txBox="1">
            <a:spLocks noGrp="1"/>
          </p:cNvSpPr>
          <p:nvPr>
            <p:ph type="ftr" sz="quarter" idx="11"/>
            <p:custDataLst>
              <p:tags r:id="rId2"/>
            </p:custDataLst>
          </p:nvPr>
        </p:nvSpPr>
        <p:spPr bwMode="auto">
          <a:xfrm>
            <a:off x="5791200" y="6613525"/>
            <a:ext cx="2895600" cy="2762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28358"/>
                                        </p:tgtEl>
                                        <p:attrNameLst>
                                          <p:attrName>style.visibility</p:attrName>
                                        </p:attrNameLst>
                                      </p:cBhvr>
                                      <p:to>
                                        <p:strVal val="visible"/>
                                      </p:to>
                                    </p:set>
                                    <p:anim calcmode="lin" valueType="num">
                                      <p:cBhvr>
                                        <p:cTn id="7" dur="500" fill="hold"/>
                                        <p:tgtEl>
                                          <p:spTgt spid="228358"/>
                                        </p:tgtEl>
                                        <p:attrNameLst>
                                          <p:attrName>ppt_w</p:attrName>
                                        </p:attrNameLst>
                                      </p:cBhvr>
                                      <p:tavLst>
                                        <p:tav tm="0">
                                          <p:val>
                                            <p:fltVal val="0.000000"/>
                                          </p:val>
                                        </p:tav>
                                        <p:tav tm="100000">
                                          <p:val>
                                            <p:strVal val="#ppt_w"/>
                                          </p:val>
                                        </p:tav>
                                      </p:tavLst>
                                    </p:anim>
                                    <p:anim calcmode="lin" valueType="num">
                                      <p:cBhvr>
                                        <p:cTn id="8" dur="500" fill="hold"/>
                                        <p:tgtEl>
                                          <p:spTgt spid="228358"/>
                                        </p:tgtEl>
                                        <p:attrNameLst>
                                          <p:attrName>ppt_h</p:attrName>
                                        </p:attrNameLst>
                                      </p:cBhvr>
                                      <p:tavLst>
                                        <p:tav tm="0">
                                          <p:val>
                                            <p:fltVal val="0.000000"/>
                                          </p:val>
                                        </p:tav>
                                        <p:tav tm="100000">
                                          <p:val>
                                            <p:strVal val="#ppt_h"/>
                                          </p:val>
                                        </p:tav>
                                      </p:tavLst>
                                    </p:anim>
                                  </p:childTnLst>
                                  <p:subTnLst>
                                    <p:set>
                                      <p:cBhvr override="childStyle">
                                        <p:cTn dur="1" fill="hold" display="0" masterRel="nextClick" afterEffect="1"/>
                                        <p:tgtEl>
                                          <p:spTgt spid="228358"/>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228487"/>
                                        </p:tgtEl>
                                        <p:attrNameLst>
                                          <p:attrName>style.visibility</p:attrName>
                                        </p:attrNameLst>
                                      </p:cBhvr>
                                      <p:to>
                                        <p:strVal val="visible"/>
                                      </p:to>
                                    </p:set>
                                    <p:animEffect transition="in" filter="slide(fromRight)">
                                      <p:cBhvr>
                                        <p:cTn id="13" dur="500"/>
                                        <p:tgtEl>
                                          <p:spTgt spid="228487"/>
                                        </p:tgtEl>
                                      </p:cBhvr>
                                    </p:animEffect>
                                  </p:childTnLst>
                                </p:cTn>
                              </p:par>
                            </p:childTnLst>
                          </p:cTn>
                        </p:par>
                        <p:par>
                          <p:cTn id="14" fill="hold">
                            <p:stCondLst>
                              <p:cond delay="500"/>
                            </p:stCondLst>
                            <p:childTnLst>
                              <p:par>
                                <p:cTn id="15" presetID="12" presetClass="entr" presetSubtype="8" fill="hold" grpId="0" nodeType="afterEffect">
                                  <p:stCondLst>
                                    <p:cond delay="0"/>
                                  </p:stCondLst>
                                  <p:childTnLst>
                                    <p:set>
                                      <p:cBhvr>
                                        <p:cTn id="16" dur="1" fill="hold">
                                          <p:stCondLst>
                                            <p:cond delay="0"/>
                                          </p:stCondLst>
                                        </p:cTn>
                                        <p:tgtEl>
                                          <p:spTgt spid="228488"/>
                                        </p:tgtEl>
                                        <p:attrNameLst>
                                          <p:attrName>style.visibility</p:attrName>
                                        </p:attrNameLst>
                                      </p:cBhvr>
                                      <p:to>
                                        <p:strVal val="visible"/>
                                      </p:to>
                                    </p:set>
                                    <p:animEffect transition="in" filter="slide(fromLeft)">
                                      <p:cBhvr>
                                        <p:cTn id="17" dur="500"/>
                                        <p:tgtEl>
                                          <p:spTgt spid="228488"/>
                                        </p:tgtEl>
                                      </p:cBhvr>
                                    </p:animEffect>
                                  </p:childTnLst>
                                </p:cTn>
                              </p:par>
                            </p:childTnLst>
                          </p:cTn>
                        </p:par>
                        <p:par>
                          <p:cTn id="18" fill="hold">
                            <p:stCondLst>
                              <p:cond delay="1000"/>
                            </p:stCondLst>
                            <p:childTnLst>
                              <p:par>
                                <p:cTn id="19" presetID="12" presetClass="entr" presetSubtype="8" fill="hold" grpId="0" nodeType="afterEffect">
                                  <p:stCondLst>
                                    <p:cond delay="0"/>
                                  </p:stCondLst>
                                  <p:childTnLst>
                                    <p:set>
                                      <p:cBhvr>
                                        <p:cTn id="20" dur="1" fill="hold">
                                          <p:stCondLst>
                                            <p:cond delay="0"/>
                                          </p:stCondLst>
                                        </p:cTn>
                                        <p:tgtEl>
                                          <p:spTgt spid="228489"/>
                                        </p:tgtEl>
                                        <p:attrNameLst>
                                          <p:attrName>style.visibility</p:attrName>
                                        </p:attrNameLst>
                                      </p:cBhvr>
                                      <p:to>
                                        <p:strVal val="visible"/>
                                      </p:to>
                                    </p:set>
                                    <p:animEffect transition="in" filter="slide(fromLeft)">
                                      <p:cBhvr>
                                        <p:cTn id="21" dur="500"/>
                                        <p:tgtEl>
                                          <p:spTgt spid="228489"/>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28490"/>
                                        </p:tgtEl>
                                        <p:attrNameLst>
                                          <p:attrName>style.visibility</p:attrName>
                                        </p:attrNameLst>
                                      </p:cBhvr>
                                      <p:to>
                                        <p:strVal val="visible"/>
                                      </p:to>
                                    </p:set>
                                    <p:animEffect transition="in" filter="slide(fromBottom)">
                                      <p:cBhvr>
                                        <p:cTn id="25" dur="500"/>
                                        <p:tgtEl>
                                          <p:spTgt spid="22849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28491"/>
                                        </p:tgtEl>
                                        <p:attrNameLst>
                                          <p:attrName>style.visibility</p:attrName>
                                        </p:attrNameLst>
                                      </p:cBhvr>
                                      <p:to>
                                        <p:strVal val="visible"/>
                                      </p:to>
                                    </p:set>
                                    <p:animEffect transition="in" filter="wipe(left)">
                                      <p:cBhvr>
                                        <p:cTn id="30" dur="500"/>
                                        <p:tgtEl>
                                          <p:spTgt spid="22849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28492"/>
                                        </p:tgtEl>
                                        <p:attrNameLst>
                                          <p:attrName>style.visibility</p:attrName>
                                        </p:attrNameLst>
                                      </p:cBhvr>
                                      <p:to>
                                        <p:strVal val="visible"/>
                                      </p:to>
                                    </p:set>
                                    <p:animEffect transition="in" filter="wipe(left)">
                                      <p:cBhvr>
                                        <p:cTn id="35" dur="500"/>
                                        <p:tgtEl>
                                          <p:spTgt spid="228492"/>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228356"/>
                                        </p:tgtEl>
                                        <p:attrNameLst>
                                          <p:attrName>style.visibility</p:attrName>
                                        </p:attrNameLst>
                                      </p:cBhvr>
                                      <p:to>
                                        <p:strVal val="visible"/>
                                      </p:to>
                                    </p:set>
                                    <p:anim calcmode="lin" valueType="num">
                                      <p:cBhvr additive="base">
                                        <p:cTn id="40" dur="500" fill="hold"/>
                                        <p:tgtEl>
                                          <p:spTgt spid="228356"/>
                                        </p:tgtEl>
                                        <p:attrNameLst>
                                          <p:attrName>ppt_x</p:attrName>
                                        </p:attrNameLst>
                                      </p:cBhvr>
                                      <p:tavLst>
                                        <p:tav tm="0">
                                          <p:val>
                                            <p:strVal val="0-#ppt_w/2"/>
                                          </p:val>
                                        </p:tav>
                                        <p:tav tm="100000">
                                          <p:val>
                                            <p:strVal val="#ppt_x"/>
                                          </p:val>
                                        </p:tav>
                                      </p:tavLst>
                                    </p:anim>
                                    <p:anim calcmode="lin" valueType="num">
                                      <p:cBhvr additive="base">
                                        <p:cTn id="41" dur="500" fill="hold"/>
                                        <p:tgtEl>
                                          <p:spTgt spid="228356"/>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228493"/>
                                        </p:tgtEl>
                                        <p:attrNameLst>
                                          <p:attrName>style.visibility</p:attrName>
                                        </p:attrNameLst>
                                      </p:cBhvr>
                                      <p:to>
                                        <p:strVal val="visible"/>
                                      </p:to>
                                    </p:set>
                                    <p:animEffect transition="in" filter="wipe(up)">
                                      <p:cBhvr>
                                        <p:cTn id="46" dur="500"/>
                                        <p:tgtEl>
                                          <p:spTgt spid="228493"/>
                                        </p:tgtEl>
                                      </p:cBhvr>
                                    </p:animEffect>
                                  </p:childTnLst>
                                  <p:subTnLst>
                                    <p:set>
                                      <p:cBhvr override="childStyle">
                                        <p:cTn dur="1" fill="hold" display="0" masterRel="nextClick" afterEffect="1"/>
                                        <p:tgtEl>
                                          <p:spTgt spid="228493"/>
                                        </p:tgtEl>
                                        <p:attrNameLst>
                                          <p:attrName>style.visibility</p:attrName>
                                        </p:attrNameLst>
                                      </p:cBhvr>
                                      <p:to>
                                        <p:strVal val="hidden"/>
                                      </p:to>
                                    </p:set>
                                  </p:subTnLst>
                                </p:cTn>
                              </p:par>
                            </p:childTnLst>
                          </p:cTn>
                        </p:par>
                        <p:par>
                          <p:cTn id="47" fill="hold">
                            <p:stCondLst>
                              <p:cond delay="500"/>
                            </p:stCondLst>
                            <p:childTnLst>
                              <p:par>
                                <p:cTn id="48" presetID="12" presetClass="entr" presetSubtype="4" fill="hold" nodeType="afterEffect">
                                  <p:stCondLst>
                                    <p:cond delay="1000"/>
                                  </p:stCondLst>
                                  <p:childTnLst>
                                    <p:set>
                                      <p:cBhvr>
                                        <p:cTn id="49" dur="1" fill="hold">
                                          <p:stCondLst>
                                            <p:cond delay="0"/>
                                          </p:stCondLst>
                                        </p:cTn>
                                        <p:tgtEl>
                                          <p:spTgt spid="228502"/>
                                        </p:tgtEl>
                                        <p:attrNameLst>
                                          <p:attrName>style.visibility</p:attrName>
                                        </p:attrNameLst>
                                      </p:cBhvr>
                                      <p:to>
                                        <p:strVal val="visible"/>
                                      </p:to>
                                    </p:set>
                                    <p:animEffect transition="in" filter="slide(fromBottom)">
                                      <p:cBhvr>
                                        <p:cTn id="50" dur="500"/>
                                        <p:tgtEl>
                                          <p:spTgt spid="228502"/>
                                        </p:tgtEl>
                                      </p:cBhvr>
                                    </p:animEffect>
                                  </p:childTnLst>
                                  <p:subTnLst>
                                    <p:set>
                                      <p:cBhvr override="childStyle">
                                        <p:cTn dur="1" fill="hold" display="0" masterRel="nextClick" afterEffect="1"/>
                                        <p:tgtEl>
                                          <p:spTgt spid="228502"/>
                                        </p:tgtEl>
                                        <p:attrNameLst>
                                          <p:attrName>style.visibility</p:attrName>
                                        </p:attrNameLst>
                                      </p:cBhvr>
                                      <p:to>
                                        <p:strVal val="hidden"/>
                                      </p:to>
                                    </p:set>
                                  </p:subTnLst>
                                </p:cTn>
                              </p:par>
                            </p:childTnLst>
                          </p:cTn>
                        </p:par>
                        <p:par>
                          <p:cTn id="51" fill="hold">
                            <p:stCondLst>
                              <p:cond delay="2000"/>
                            </p:stCondLst>
                            <p:childTnLst>
                              <p:par>
                                <p:cTn id="52" presetID="22" presetClass="entr" presetSubtype="1" fill="hold" nodeType="afterEffect">
                                  <p:stCondLst>
                                    <p:cond delay="0"/>
                                  </p:stCondLst>
                                  <p:childTnLst>
                                    <p:set>
                                      <p:cBhvr>
                                        <p:cTn id="53" dur="1" fill="hold">
                                          <p:stCondLst>
                                            <p:cond delay="0"/>
                                          </p:stCondLst>
                                        </p:cTn>
                                        <p:tgtEl>
                                          <p:spTgt spid="228544"/>
                                        </p:tgtEl>
                                        <p:attrNameLst>
                                          <p:attrName>style.visibility</p:attrName>
                                        </p:attrNameLst>
                                      </p:cBhvr>
                                      <p:to>
                                        <p:strVal val="visible"/>
                                      </p:to>
                                    </p:set>
                                    <p:animEffect transition="in" filter="wipe(up)">
                                      <p:cBhvr>
                                        <p:cTn id="54" dur="500"/>
                                        <p:tgtEl>
                                          <p:spTgt spid="228544"/>
                                        </p:tgtEl>
                                      </p:cBhvr>
                                    </p:animEffect>
                                  </p:childTnLst>
                                  <p:subTnLst>
                                    <p:set>
                                      <p:cBhvr override="childStyle">
                                        <p:cTn dur="1" fill="hold" display="0" masterRel="nextClick" afterEffect="1"/>
                                        <p:tgtEl>
                                          <p:spTgt spid="228544"/>
                                        </p:tgtEl>
                                        <p:attrNameLst>
                                          <p:attrName>style.visibility</p:attrName>
                                        </p:attrNameLst>
                                      </p:cBhvr>
                                      <p:to>
                                        <p:strVal val="hidden"/>
                                      </p:to>
                                    </p:set>
                                  </p:subTnLst>
                                </p:cTn>
                              </p:par>
                            </p:childTnLst>
                          </p:cTn>
                        </p:par>
                        <p:par>
                          <p:cTn id="55" fill="hold">
                            <p:stCondLst>
                              <p:cond delay="2500"/>
                            </p:stCondLst>
                            <p:childTnLst>
                              <p:par>
                                <p:cTn id="56" presetID="12" presetClass="entr" presetSubtype="4" fill="hold" nodeType="afterEffect">
                                  <p:stCondLst>
                                    <p:cond delay="1000"/>
                                  </p:stCondLst>
                                  <p:childTnLst>
                                    <p:set>
                                      <p:cBhvr>
                                        <p:cTn id="57" dur="1" fill="hold">
                                          <p:stCondLst>
                                            <p:cond delay="0"/>
                                          </p:stCondLst>
                                        </p:cTn>
                                        <p:tgtEl>
                                          <p:spTgt spid="228517"/>
                                        </p:tgtEl>
                                        <p:attrNameLst>
                                          <p:attrName>style.visibility</p:attrName>
                                        </p:attrNameLst>
                                      </p:cBhvr>
                                      <p:to>
                                        <p:strVal val="visible"/>
                                      </p:to>
                                    </p:set>
                                    <p:animEffect transition="in" filter="slide(fromBottom)">
                                      <p:cBhvr>
                                        <p:cTn id="58" dur="500"/>
                                        <p:tgtEl>
                                          <p:spTgt spid="228517"/>
                                        </p:tgtEl>
                                      </p:cBhvr>
                                    </p:animEffect>
                                  </p:childTnLst>
                                </p:cTn>
                              </p:par>
                            </p:childTnLst>
                          </p:cTn>
                        </p:par>
                      </p:childTnLst>
                    </p:cTn>
                  </p:par>
                  <p:par>
                    <p:cTn id="59" fill="hold">
                      <p:stCondLst>
                        <p:cond delay="indefinite"/>
                      </p:stCondLst>
                      <p:childTnLst>
                        <p:par>
                          <p:cTn id="60" fill="hold">
                            <p:stCondLst>
                              <p:cond delay="0"/>
                            </p:stCondLst>
                            <p:childTnLst>
                              <p:par>
                                <p:cTn id="61" presetID="17" presetClass="entr" presetSubtype="10" fill="hold" nodeType="clickEffect">
                                  <p:stCondLst>
                                    <p:cond delay="0"/>
                                  </p:stCondLst>
                                  <p:childTnLst>
                                    <p:set>
                                      <p:cBhvr>
                                        <p:cTn id="62" dur="1" fill="hold">
                                          <p:stCondLst>
                                            <p:cond delay="0"/>
                                          </p:stCondLst>
                                        </p:cTn>
                                        <p:tgtEl>
                                          <p:spTgt spid="228513"/>
                                        </p:tgtEl>
                                        <p:attrNameLst>
                                          <p:attrName>style.visibility</p:attrName>
                                        </p:attrNameLst>
                                      </p:cBhvr>
                                      <p:to>
                                        <p:strVal val="visible"/>
                                      </p:to>
                                    </p:set>
                                    <p:anim calcmode="lin" valueType="num">
                                      <p:cBhvr>
                                        <p:cTn id="63" dur="500" fill="hold"/>
                                        <p:tgtEl>
                                          <p:spTgt spid="228513"/>
                                        </p:tgtEl>
                                        <p:attrNameLst>
                                          <p:attrName>ppt_w</p:attrName>
                                        </p:attrNameLst>
                                      </p:cBhvr>
                                      <p:tavLst>
                                        <p:tav tm="0">
                                          <p:val>
                                            <p:fltVal val="0.000000"/>
                                          </p:val>
                                        </p:tav>
                                        <p:tav tm="100000">
                                          <p:val>
                                            <p:strVal val="#ppt_w"/>
                                          </p:val>
                                        </p:tav>
                                      </p:tavLst>
                                    </p:anim>
                                    <p:anim calcmode="lin" valueType="num">
                                      <p:cBhvr>
                                        <p:cTn id="64" dur="500" fill="hold"/>
                                        <p:tgtEl>
                                          <p:spTgt spid="228513"/>
                                        </p:tgtEl>
                                        <p:attrNameLst>
                                          <p:attrName>ppt_h</p:attrName>
                                        </p:attrNameLst>
                                      </p:cBhvr>
                                      <p:tavLst>
                                        <p:tav tm="0">
                                          <p:val>
                                            <p:strVal val="#ppt_h"/>
                                          </p:val>
                                        </p:tav>
                                        <p:tav tm="100000">
                                          <p:val>
                                            <p:strVal val="#ppt_h"/>
                                          </p:val>
                                        </p:tav>
                                      </p:tavLst>
                                    </p:anim>
                                  </p:childTnLst>
                                </p:cTn>
                              </p:par>
                            </p:childTnLst>
                          </p:cTn>
                        </p:par>
                        <p:par>
                          <p:cTn id="65" fill="hold">
                            <p:stCondLst>
                              <p:cond delay="500"/>
                            </p:stCondLst>
                            <p:childTnLst>
                              <p:par>
                                <p:cTn id="66" presetID="22" presetClass="entr" presetSubtype="2" fill="hold" nodeType="afterEffect">
                                  <p:stCondLst>
                                    <p:cond delay="1000"/>
                                  </p:stCondLst>
                                  <p:childTnLst>
                                    <p:set>
                                      <p:cBhvr>
                                        <p:cTn id="67" dur="1" fill="hold">
                                          <p:stCondLst>
                                            <p:cond delay="0"/>
                                          </p:stCondLst>
                                        </p:cTn>
                                        <p:tgtEl>
                                          <p:spTgt spid="228516"/>
                                        </p:tgtEl>
                                        <p:attrNameLst>
                                          <p:attrName>style.visibility</p:attrName>
                                        </p:attrNameLst>
                                      </p:cBhvr>
                                      <p:to>
                                        <p:strVal val="visible"/>
                                      </p:to>
                                    </p:set>
                                    <p:animEffect transition="in" filter="wipe(right)">
                                      <p:cBhvr>
                                        <p:cTn id="68" dur="500"/>
                                        <p:tgtEl>
                                          <p:spTgt spid="228516"/>
                                        </p:tgtEl>
                                      </p:cBhvr>
                                    </p:animEffect>
                                  </p:childTnLst>
                                  <p:subTnLst>
                                    <p:set>
                                      <p:cBhvr override="childStyle">
                                        <p:cTn dur="1" fill="hold" display="0" masterRel="nextClick" afterEffect="1"/>
                                        <p:tgtEl>
                                          <p:spTgt spid="228516"/>
                                        </p:tgtEl>
                                        <p:attrNameLst>
                                          <p:attrName>style.visibility</p:attrName>
                                        </p:attrNameLst>
                                      </p:cBhvr>
                                      <p:to>
                                        <p:strVal val="hidden"/>
                                      </p:to>
                                    </p:set>
                                  </p:subTnLst>
                                </p:cTn>
                              </p:par>
                            </p:childTnLst>
                          </p:cTn>
                        </p:par>
                        <p:par>
                          <p:cTn id="69" fill="hold">
                            <p:stCondLst>
                              <p:cond delay="2000"/>
                            </p:stCondLst>
                            <p:childTnLst>
                              <p:par>
                                <p:cTn id="70" presetID="12" presetClass="entr" presetSubtype="4" fill="hold" nodeType="afterEffect">
                                  <p:stCondLst>
                                    <p:cond delay="1000"/>
                                  </p:stCondLst>
                                  <p:childTnLst>
                                    <p:set>
                                      <p:cBhvr>
                                        <p:cTn id="71" dur="1" fill="hold">
                                          <p:stCondLst>
                                            <p:cond delay="0"/>
                                          </p:stCondLst>
                                        </p:cTn>
                                        <p:tgtEl>
                                          <p:spTgt spid="228528"/>
                                        </p:tgtEl>
                                        <p:attrNameLst>
                                          <p:attrName>style.visibility</p:attrName>
                                        </p:attrNameLst>
                                      </p:cBhvr>
                                      <p:to>
                                        <p:strVal val="visible"/>
                                      </p:to>
                                    </p:set>
                                    <p:animEffect transition="in" filter="slide(fromBottom)">
                                      <p:cBhvr>
                                        <p:cTn id="72" dur="500"/>
                                        <p:tgtEl>
                                          <p:spTgt spid="228528"/>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nodeType="clickEffect">
                                  <p:stCondLst>
                                    <p:cond delay="0"/>
                                  </p:stCondLst>
                                  <p:childTnLst>
                                    <p:set>
                                      <p:cBhvr>
                                        <p:cTn id="76" dur="1" fill="hold">
                                          <p:stCondLst>
                                            <p:cond delay="0"/>
                                          </p:stCondLst>
                                        </p:cTn>
                                        <p:tgtEl>
                                          <p:spTgt spid="228533"/>
                                        </p:tgtEl>
                                        <p:attrNameLst>
                                          <p:attrName>style.visibility</p:attrName>
                                        </p:attrNameLst>
                                      </p:cBhvr>
                                      <p:to>
                                        <p:strVal val="visible"/>
                                      </p:to>
                                    </p:set>
                                    <p:animEffect transition="in" filter="slide(fromBottom)">
                                      <p:cBhvr>
                                        <p:cTn id="77" dur="500"/>
                                        <p:tgtEl>
                                          <p:spTgt spid="228533"/>
                                        </p:tgtEl>
                                      </p:cBhvr>
                                    </p:animEffect>
                                  </p:childTnLst>
                                </p:cTn>
                              </p:par>
                            </p:childTnLst>
                          </p:cTn>
                        </p:par>
                        <p:par>
                          <p:cTn id="78" fill="hold">
                            <p:stCondLst>
                              <p:cond delay="500"/>
                            </p:stCondLst>
                            <p:childTnLst>
                              <p:par>
                                <p:cTn id="79" presetID="12" presetClass="entr" presetSubtype="1" fill="hold" nodeType="afterEffect">
                                  <p:stCondLst>
                                    <p:cond delay="1000"/>
                                  </p:stCondLst>
                                  <p:childTnLst>
                                    <p:set>
                                      <p:cBhvr>
                                        <p:cTn id="80" dur="1" fill="hold">
                                          <p:stCondLst>
                                            <p:cond delay="0"/>
                                          </p:stCondLst>
                                        </p:cTn>
                                        <p:tgtEl>
                                          <p:spTgt spid="228540"/>
                                        </p:tgtEl>
                                        <p:attrNameLst>
                                          <p:attrName>style.visibility</p:attrName>
                                        </p:attrNameLst>
                                      </p:cBhvr>
                                      <p:to>
                                        <p:strVal val="visible"/>
                                      </p:to>
                                    </p:set>
                                    <p:animEffect transition="in" filter="slide(fromTop)">
                                      <p:cBhvr>
                                        <p:cTn id="81" dur="500"/>
                                        <p:tgtEl>
                                          <p:spTgt spid="228540"/>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228543"/>
                                        </p:tgtEl>
                                        <p:attrNameLst>
                                          <p:attrName>style.visibility</p:attrName>
                                        </p:attrNameLst>
                                      </p:cBhvr>
                                      <p:to>
                                        <p:strVal val="visible"/>
                                      </p:to>
                                    </p:set>
                                    <p:animEffect transition="in" filter="wipe(left)">
                                      <p:cBhvr>
                                        <p:cTn id="86" dur="500"/>
                                        <p:tgtEl>
                                          <p:spTgt spid="228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6" grpId="0"/>
      <p:bldP spid="228487" grpId="0"/>
      <p:bldP spid="228488" grpId="0" bldLvl="0" animBg="1"/>
      <p:bldP spid="228489" grpId="0"/>
      <p:bldP spid="228490" grpId="0" bldLvl="0" animBg="1"/>
      <p:bldP spid="228491" grpId="0"/>
      <p:bldP spid="228492" grpId="0"/>
      <p:bldP spid="228543"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29378" name="组合 229377"/>
          <p:cNvGrpSpPr/>
          <p:nvPr/>
        </p:nvGrpSpPr>
        <p:grpSpPr>
          <a:xfrm>
            <a:off x="2195513" y="3152775"/>
            <a:ext cx="1987550" cy="1474788"/>
            <a:chOff x="1536" y="2052"/>
            <a:chExt cx="1252" cy="929"/>
          </a:xfrm>
        </p:grpSpPr>
        <p:sp>
          <p:nvSpPr>
            <p:cNvPr id="229379" name="矩形 229378"/>
            <p:cNvSpPr/>
            <p:nvPr/>
          </p:nvSpPr>
          <p:spPr>
            <a:xfrm flipH="1">
              <a:off x="1536" y="2052"/>
              <a:ext cx="792" cy="624"/>
            </a:xfrm>
            <a:prstGeom prst="rect">
              <a:avLst/>
            </a:prstGeom>
            <a:solidFill>
              <a:srgbClr val="FFFFCC"/>
            </a:solidFill>
            <a:ln w="9525" cap="flat" cmpd="sng">
              <a:solidFill>
                <a:srgbClr val="FF0066"/>
              </a:solidFill>
              <a:prstDash val="dash"/>
              <a:miter/>
              <a:headEnd type="none" w="med" len="med"/>
              <a:tailEnd type="none" w="med" len="med"/>
            </a:ln>
          </p:spPr>
          <p:txBody>
            <a:bodyPr/>
            <a:p>
              <a:endParaRPr lang="zh-CN" altLang="en-US"/>
            </a:p>
          </p:txBody>
        </p:sp>
        <p:sp>
          <p:nvSpPr>
            <p:cNvPr id="229380" name="矩形 229379"/>
            <p:cNvSpPr/>
            <p:nvPr/>
          </p:nvSpPr>
          <p:spPr>
            <a:xfrm>
              <a:off x="1592" y="2693"/>
              <a:ext cx="1196" cy="288"/>
            </a:xfrm>
            <a:prstGeom prst="rect">
              <a:avLst/>
            </a:prstGeom>
            <a:noFill/>
            <a:ln w="9525">
              <a:noFill/>
            </a:ln>
          </p:spPr>
          <p:txBody>
            <a:bodyPr>
              <a:spAutoFit/>
            </a:bodyPr>
            <a:p>
              <a:r>
                <a:rPr lang="zh-CN" altLang="en-US" b="1" dirty="0">
                  <a:solidFill>
                    <a:srgbClr val="FF0066"/>
                  </a:solidFill>
                  <a:effectLst>
                    <a:outerShdw blurRad="38100" dist="38100" dir="2700000">
                      <a:srgbClr val="C0C0C0"/>
                    </a:outerShdw>
                  </a:effectLst>
                  <a:latin typeface="Times New Roman" panose="02020603050405020304" pitchFamily="18" charset="0"/>
                </a:rPr>
                <a:t>存储单元</a:t>
              </a:r>
              <a:endParaRPr lang="zh-CN" altLang="en-US" b="1" dirty="0">
                <a:solidFill>
                  <a:srgbClr val="FF0066"/>
                </a:solidFill>
                <a:effectLst>
                  <a:outerShdw blurRad="38100" dist="38100" dir="2700000">
                    <a:srgbClr val="C0C0C0"/>
                  </a:outerShdw>
                </a:effectLst>
                <a:latin typeface="Times New Roman" panose="02020603050405020304" pitchFamily="18" charset="0"/>
              </a:endParaRPr>
            </a:p>
          </p:txBody>
        </p:sp>
      </p:grpSp>
      <p:sp>
        <p:nvSpPr>
          <p:cNvPr id="229381" name="文本框 229380"/>
          <p:cNvSpPr txBox="1"/>
          <p:nvPr/>
        </p:nvSpPr>
        <p:spPr>
          <a:xfrm>
            <a:off x="438468" y="499745"/>
            <a:ext cx="4321175" cy="583565"/>
          </a:xfrm>
          <a:prstGeom prst="rect">
            <a:avLst/>
          </a:prstGeom>
          <a:noFill/>
          <a:ln w="9525">
            <a:noFill/>
          </a:ln>
        </p:spPr>
        <p:txBody>
          <a:bodyPr>
            <a:spAutoFit/>
          </a:bodyPr>
          <a:p>
            <a:r>
              <a:rPr lang="en-US" altLang="zh-CN" sz="3200" b="1">
                <a:solidFill>
                  <a:schemeClr val="bg1"/>
                </a:solidFill>
                <a:latin typeface="Times New Roman" panose="02020603050405020304" pitchFamily="18" charset="0"/>
              </a:rPr>
              <a:t>2. </a:t>
            </a:r>
            <a:r>
              <a:rPr lang="zh-CN" altLang="en-US" sz="3200" b="1" dirty="0">
                <a:solidFill>
                  <a:schemeClr val="bg1"/>
                </a:solidFill>
                <a:latin typeface="Times New Roman" panose="02020603050405020304" pitchFamily="18" charset="0"/>
              </a:rPr>
              <a:t>三管动态存储单元</a:t>
            </a:r>
            <a:endParaRPr lang="zh-CN" altLang="en-US" sz="3200" b="1" dirty="0">
              <a:solidFill>
                <a:schemeClr val="bg1"/>
              </a:solidFill>
              <a:latin typeface="Times New Roman" panose="02020603050405020304" pitchFamily="18" charset="0"/>
            </a:endParaRPr>
          </a:p>
        </p:txBody>
      </p:sp>
      <p:grpSp>
        <p:nvGrpSpPr>
          <p:cNvPr id="229382" name="组合 229381"/>
          <p:cNvGrpSpPr/>
          <p:nvPr/>
        </p:nvGrpSpPr>
        <p:grpSpPr>
          <a:xfrm>
            <a:off x="547688" y="1019175"/>
            <a:ext cx="4079875" cy="4275138"/>
            <a:chOff x="210" y="588"/>
            <a:chExt cx="2570" cy="2693"/>
          </a:xfrm>
        </p:grpSpPr>
        <p:grpSp>
          <p:nvGrpSpPr>
            <p:cNvPr id="229383" name="组合 229382"/>
            <p:cNvGrpSpPr/>
            <p:nvPr/>
          </p:nvGrpSpPr>
          <p:grpSpPr>
            <a:xfrm>
              <a:off x="210" y="588"/>
              <a:ext cx="2570" cy="2693"/>
              <a:chOff x="618" y="588"/>
              <a:chExt cx="2570" cy="2693"/>
            </a:xfrm>
          </p:grpSpPr>
          <p:sp>
            <p:nvSpPr>
              <p:cNvPr id="229384" name="直接连接符 229383"/>
              <p:cNvSpPr/>
              <p:nvPr/>
            </p:nvSpPr>
            <p:spPr>
              <a:xfrm>
                <a:off x="618" y="1206"/>
                <a:ext cx="2281" cy="0"/>
              </a:xfrm>
              <a:prstGeom prst="line">
                <a:avLst/>
              </a:prstGeom>
              <a:ln w="28575" cap="flat" cmpd="sng">
                <a:solidFill>
                  <a:srgbClr val="0033CC"/>
                </a:solidFill>
                <a:prstDash val="solid"/>
                <a:headEnd type="none" w="med" len="med"/>
                <a:tailEnd type="none" w="med" len="med"/>
              </a:ln>
            </p:spPr>
          </p:sp>
          <p:sp>
            <p:nvSpPr>
              <p:cNvPr id="229385" name="直接连接符 229384"/>
              <p:cNvSpPr/>
              <p:nvPr/>
            </p:nvSpPr>
            <p:spPr>
              <a:xfrm rot="-5400000">
                <a:off x="2311" y="1301"/>
                <a:ext cx="0" cy="305"/>
              </a:xfrm>
              <a:prstGeom prst="line">
                <a:avLst/>
              </a:prstGeom>
              <a:ln w="28575" cap="flat" cmpd="sng">
                <a:solidFill>
                  <a:schemeClr val="tx1"/>
                </a:solidFill>
                <a:prstDash val="solid"/>
                <a:headEnd type="none" w="med" len="med"/>
                <a:tailEnd type="none" w="med" len="med"/>
              </a:ln>
            </p:spPr>
          </p:sp>
          <p:sp>
            <p:nvSpPr>
              <p:cNvPr id="229386" name="直接连接符 229385"/>
              <p:cNvSpPr/>
              <p:nvPr/>
            </p:nvSpPr>
            <p:spPr>
              <a:xfrm rot="-5400000">
                <a:off x="2670" y="945"/>
                <a:ext cx="0" cy="159"/>
              </a:xfrm>
              <a:prstGeom prst="line">
                <a:avLst/>
              </a:prstGeom>
              <a:ln w="28575" cap="flat" cmpd="sng">
                <a:solidFill>
                  <a:schemeClr val="tx1"/>
                </a:solidFill>
                <a:prstDash val="solid"/>
                <a:headEnd type="none" w="med" len="med"/>
                <a:tailEnd type="none" w="med" len="med"/>
              </a:ln>
            </p:spPr>
          </p:sp>
          <p:sp>
            <p:nvSpPr>
              <p:cNvPr id="229387" name="任意多边形 229386"/>
              <p:cNvSpPr/>
              <p:nvPr/>
            </p:nvSpPr>
            <p:spPr>
              <a:xfrm>
                <a:off x="2458" y="768"/>
                <a:ext cx="102" cy="21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9388" name="任意多边形 229387"/>
              <p:cNvSpPr/>
              <p:nvPr/>
            </p:nvSpPr>
            <p:spPr>
              <a:xfrm flipV="1">
                <a:off x="2458" y="1092"/>
                <a:ext cx="102" cy="54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9389" name="直接连接符 229388"/>
              <p:cNvSpPr/>
              <p:nvPr/>
            </p:nvSpPr>
            <p:spPr>
              <a:xfrm>
                <a:off x="2554" y="924"/>
                <a:ext cx="0" cy="227"/>
              </a:xfrm>
              <a:prstGeom prst="line">
                <a:avLst/>
              </a:prstGeom>
              <a:ln w="38100" cap="flat" cmpd="sng">
                <a:solidFill>
                  <a:schemeClr val="tx1"/>
                </a:solidFill>
                <a:prstDash val="solid"/>
                <a:headEnd type="none" w="med" len="med"/>
                <a:tailEnd type="none" w="med" len="med"/>
              </a:ln>
            </p:spPr>
          </p:sp>
          <p:sp>
            <p:nvSpPr>
              <p:cNvPr id="229390" name="直接连接符 229389"/>
              <p:cNvSpPr/>
              <p:nvPr/>
            </p:nvSpPr>
            <p:spPr>
              <a:xfrm>
                <a:off x="2614" y="960"/>
                <a:ext cx="0" cy="159"/>
              </a:xfrm>
              <a:prstGeom prst="line">
                <a:avLst/>
              </a:prstGeom>
              <a:ln w="38100" cap="flat" cmpd="sng">
                <a:solidFill>
                  <a:schemeClr val="tx1"/>
                </a:solidFill>
                <a:prstDash val="solid"/>
                <a:headEnd type="none" w="med" len="med"/>
                <a:tailEnd type="none" w="med" len="med"/>
              </a:ln>
            </p:spPr>
          </p:sp>
          <p:sp>
            <p:nvSpPr>
              <p:cNvPr id="229391" name="任意多边形 229390"/>
              <p:cNvSpPr/>
              <p:nvPr/>
            </p:nvSpPr>
            <p:spPr>
              <a:xfrm rot="5400000" flipV="1">
                <a:off x="1082" y="2096"/>
                <a:ext cx="108" cy="23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9392" name="任意多边形 229391"/>
              <p:cNvSpPr/>
              <p:nvPr/>
            </p:nvSpPr>
            <p:spPr>
              <a:xfrm rot="5400000">
                <a:off x="1637" y="1883"/>
                <a:ext cx="96" cy="64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9393" name="直接连接符 229392"/>
              <p:cNvSpPr/>
              <p:nvPr/>
            </p:nvSpPr>
            <p:spPr>
              <a:xfrm rot="5400000" flipV="1">
                <a:off x="1306" y="2141"/>
                <a:ext cx="0" cy="227"/>
              </a:xfrm>
              <a:prstGeom prst="line">
                <a:avLst/>
              </a:prstGeom>
              <a:ln w="38100" cap="flat" cmpd="sng">
                <a:solidFill>
                  <a:schemeClr val="tx1"/>
                </a:solidFill>
                <a:prstDash val="solid"/>
                <a:headEnd type="none" w="med" len="med"/>
                <a:tailEnd type="none" w="med" len="med"/>
              </a:ln>
            </p:spPr>
          </p:sp>
          <p:sp>
            <p:nvSpPr>
              <p:cNvPr id="229394" name="直接连接符 229393"/>
              <p:cNvSpPr/>
              <p:nvPr/>
            </p:nvSpPr>
            <p:spPr>
              <a:xfrm rot="5400000" flipV="1">
                <a:off x="1308" y="2235"/>
                <a:ext cx="0" cy="159"/>
              </a:xfrm>
              <a:prstGeom prst="line">
                <a:avLst/>
              </a:prstGeom>
              <a:ln w="38100" cap="flat" cmpd="sng">
                <a:solidFill>
                  <a:schemeClr val="tx1"/>
                </a:solidFill>
                <a:prstDash val="solid"/>
                <a:headEnd type="none" w="med" len="med"/>
                <a:tailEnd type="none" w="med" len="med"/>
              </a:ln>
            </p:spPr>
          </p:sp>
          <p:sp>
            <p:nvSpPr>
              <p:cNvPr id="229395" name="任意多边形 229394"/>
              <p:cNvSpPr/>
              <p:nvPr/>
            </p:nvSpPr>
            <p:spPr>
              <a:xfrm flipH="1">
                <a:off x="2052" y="1866"/>
                <a:ext cx="108" cy="252"/>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9396" name="任意多边形 229395"/>
              <p:cNvSpPr/>
              <p:nvPr/>
            </p:nvSpPr>
            <p:spPr>
              <a:xfrm flipH="1" flipV="1">
                <a:off x="2052" y="2243"/>
                <a:ext cx="108" cy="493"/>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9397" name="直接连接符 229396"/>
              <p:cNvSpPr/>
              <p:nvPr/>
            </p:nvSpPr>
            <p:spPr>
              <a:xfrm flipH="1">
                <a:off x="2064" y="2048"/>
                <a:ext cx="0" cy="264"/>
              </a:xfrm>
              <a:prstGeom prst="line">
                <a:avLst/>
              </a:prstGeom>
              <a:ln w="38100" cap="flat" cmpd="sng">
                <a:solidFill>
                  <a:schemeClr val="tx1"/>
                </a:solidFill>
                <a:prstDash val="solid"/>
                <a:headEnd type="none" w="med" len="med"/>
                <a:tailEnd type="none" w="med" len="med"/>
              </a:ln>
            </p:spPr>
          </p:sp>
          <p:sp>
            <p:nvSpPr>
              <p:cNvPr id="229398" name="直接连接符 229397"/>
              <p:cNvSpPr/>
              <p:nvPr/>
            </p:nvSpPr>
            <p:spPr>
              <a:xfrm flipH="1">
                <a:off x="2004" y="2090"/>
                <a:ext cx="0" cy="185"/>
              </a:xfrm>
              <a:prstGeom prst="line">
                <a:avLst/>
              </a:prstGeom>
              <a:ln w="38100" cap="flat" cmpd="sng">
                <a:solidFill>
                  <a:schemeClr val="tx1"/>
                </a:solidFill>
                <a:prstDash val="solid"/>
                <a:headEnd type="none" w="med" len="med"/>
                <a:tailEnd type="none" w="med" len="med"/>
              </a:ln>
            </p:spPr>
          </p:sp>
          <p:sp>
            <p:nvSpPr>
              <p:cNvPr id="229399" name="直接连接符 229398"/>
              <p:cNvSpPr/>
              <p:nvPr/>
            </p:nvSpPr>
            <p:spPr>
              <a:xfrm>
                <a:off x="1307" y="2313"/>
                <a:ext cx="0" cy="572"/>
              </a:xfrm>
              <a:prstGeom prst="line">
                <a:avLst/>
              </a:prstGeom>
              <a:ln w="28575" cap="flat" cmpd="sng">
                <a:solidFill>
                  <a:schemeClr val="tx1"/>
                </a:solidFill>
                <a:prstDash val="solid"/>
                <a:headEnd type="none" w="med" len="med"/>
                <a:tailEnd type="none" w="med" len="med"/>
              </a:ln>
            </p:spPr>
          </p:sp>
          <p:sp>
            <p:nvSpPr>
              <p:cNvPr id="229400" name="椭圆 229399"/>
              <p:cNvSpPr/>
              <p:nvPr/>
            </p:nvSpPr>
            <p:spPr>
              <a:xfrm>
                <a:off x="1278" y="2861"/>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9401" name="直接连接符 229400"/>
              <p:cNvSpPr/>
              <p:nvPr/>
            </p:nvSpPr>
            <p:spPr>
              <a:xfrm>
                <a:off x="1007" y="1527"/>
                <a:ext cx="0" cy="1471"/>
              </a:xfrm>
              <a:prstGeom prst="line">
                <a:avLst/>
              </a:prstGeom>
              <a:ln w="28575" cap="flat" cmpd="sng">
                <a:solidFill>
                  <a:srgbClr val="009900"/>
                </a:solidFill>
                <a:prstDash val="solid"/>
                <a:headEnd type="none" w="med" len="med"/>
                <a:tailEnd type="none" w="med" len="med"/>
              </a:ln>
            </p:spPr>
          </p:sp>
          <p:sp>
            <p:nvSpPr>
              <p:cNvPr id="229402" name="椭圆 229401"/>
              <p:cNvSpPr/>
              <p:nvPr/>
            </p:nvSpPr>
            <p:spPr>
              <a:xfrm>
                <a:off x="1758" y="2135"/>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9403" name="椭圆 229402"/>
              <p:cNvSpPr/>
              <p:nvPr/>
            </p:nvSpPr>
            <p:spPr>
              <a:xfrm>
                <a:off x="2436" y="2951"/>
                <a:ext cx="57"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9404" name="文本框 229403"/>
              <p:cNvSpPr txBox="1"/>
              <p:nvPr/>
            </p:nvSpPr>
            <p:spPr>
              <a:xfrm>
                <a:off x="1190" y="1790"/>
                <a:ext cx="380" cy="288"/>
              </a:xfrm>
              <a:prstGeom prst="rect">
                <a:avLst/>
              </a:prstGeom>
              <a:noFill/>
              <a:ln w="9525">
                <a:noFill/>
              </a:ln>
            </p:spPr>
            <p:txBody>
              <a:bodyPr>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1</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9405" name="文本框 229404"/>
              <p:cNvSpPr txBox="1"/>
              <p:nvPr/>
            </p:nvSpPr>
            <p:spPr>
              <a:xfrm>
                <a:off x="2114" y="2054"/>
                <a:ext cx="368" cy="288"/>
              </a:xfrm>
              <a:prstGeom prst="rect">
                <a:avLst/>
              </a:prstGeom>
              <a:noFill/>
              <a:ln w="9525">
                <a:noFill/>
              </a:ln>
            </p:spPr>
            <p:txBody>
              <a:bodyPr>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2</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9406" name="文本框 229405"/>
              <p:cNvSpPr txBox="1"/>
              <p:nvPr/>
            </p:nvSpPr>
            <p:spPr>
              <a:xfrm>
                <a:off x="2150" y="1586"/>
                <a:ext cx="332" cy="288"/>
              </a:xfrm>
              <a:prstGeom prst="rect">
                <a:avLst/>
              </a:prstGeom>
              <a:noFill/>
              <a:ln w="9525">
                <a:noFill/>
              </a:ln>
            </p:spPr>
            <p:txBody>
              <a:bodyPr>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3</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9407" name="文本框 229406"/>
              <p:cNvSpPr txBox="1"/>
              <p:nvPr/>
            </p:nvSpPr>
            <p:spPr>
              <a:xfrm>
                <a:off x="2174" y="878"/>
                <a:ext cx="356" cy="288"/>
              </a:xfrm>
              <a:prstGeom prst="rect">
                <a:avLst/>
              </a:prstGeom>
              <a:noFill/>
              <a:ln w="9525">
                <a:noFill/>
              </a:ln>
            </p:spPr>
            <p:txBody>
              <a:bodyPr>
                <a:spAutoFit/>
              </a:bodyPr>
              <a:p>
                <a:r>
                  <a:rPr lang="en-US" altLang="zh-CN" b="1">
                    <a:solidFill>
                      <a:srgbClr val="0033CC"/>
                    </a:solidFill>
                    <a:effectLst>
                      <a:outerShdw blurRad="38100" dist="38100" dir="2700000">
                        <a:srgbClr val="C0C0C0"/>
                      </a:outerShdw>
                    </a:effectLst>
                    <a:latin typeface="Times New Roman" panose="02020603050405020304" pitchFamily="18" charset="0"/>
                  </a:rPr>
                  <a:t>T</a:t>
                </a:r>
                <a:r>
                  <a:rPr lang="en-US" altLang="zh-CN" b="1" baseline="-25000">
                    <a:solidFill>
                      <a:srgbClr val="0033CC"/>
                    </a:solidFill>
                    <a:effectLst>
                      <a:outerShdw blurRad="38100" dist="38100" dir="2700000">
                        <a:srgbClr val="C0C0C0"/>
                      </a:outerShdw>
                    </a:effectLst>
                    <a:latin typeface="Times New Roman" panose="02020603050405020304" pitchFamily="18" charset="0"/>
                  </a:rPr>
                  <a:t>4</a:t>
                </a:r>
                <a:endParaRPr lang="en-US" altLang="zh-CN" b="1" baseline="-25000">
                  <a:solidFill>
                    <a:srgbClr val="0033CC"/>
                  </a:solidFill>
                  <a:effectLst>
                    <a:outerShdw blurRad="38100" dist="38100" dir="2700000">
                      <a:srgbClr val="C0C0C0"/>
                    </a:outerShdw>
                  </a:effectLst>
                  <a:latin typeface="Times New Roman" panose="02020603050405020304" pitchFamily="18" charset="0"/>
                </a:endParaRPr>
              </a:p>
            </p:txBody>
          </p:sp>
          <p:sp>
            <p:nvSpPr>
              <p:cNvPr id="229408" name="椭圆 229407"/>
              <p:cNvSpPr/>
              <p:nvPr/>
            </p:nvSpPr>
            <p:spPr>
              <a:xfrm>
                <a:off x="2430" y="755"/>
                <a:ext cx="56" cy="56"/>
              </a:xfrm>
              <a:prstGeom prst="ellipse">
                <a:avLst/>
              </a:prstGeom>
              <a:solidFill>
                <a:schemeClr val="bg1"/>
              </a:solidFill>
              <a:ln w="19050" cap="flat" cmpd="sng">
                <a:solidFill>
                  <a:schemeClr val="tx1"/>
                </a:solidFill>
                <a:prstDash val="solid"/>
                <a:headEnd type="none" w="med" len="med"/>
                <a:tailEnd type="none" w="med" len="med"/>
              </a:ln>
            </p:spPr>
            <p:txBody>
              <a:bodyPr/>
              <a:p>
                <a:endParaRPr lang="zh-CN" altLang="en-US"/>
              </a:p>
            </p:txBody>
          </p:sp>
          <p:sp>
            <p:nvSpPr>
              <p:cNvPr id="229409" name="直接连接符 229408"/>
              <p:cNvSpPr/>
              <p:nvPr/>
            </p:nvSpPr>
            <p:spPr>
              <a:xfrm>
                <a:off x="2613" y="3280"/>
                <a:ext cx="138" cy="1"/>
              </a:xfrm>
              <a:prstGeom prst="line">
                <a:avLst/>
              </a:prstGeom>
              <a:ln w="38100" cap="flat" cmpd="sng">
                <a:solidFill>
                  <a:schemeClr val="tx1"/>
                </a:solidFill>
                <a:prstDash val="solid"/>
                <a:headEnd type="none" w="med" len="med"/>
                <a:tailEnd type="none" w="med" len="med"/>
              </a:ln>
            </p:spPr>
          </p:sp>
          <p:sp>
            <p:nvSpPr>
              <p:cNvPr id="229410" name="任意多边形 229409"/>
              <p:cNvSpPr/>
              <p:nvPr/>
            </p:nvSpPr>
            <p:spPr>
              <a:xfrm>
                <a:off x="1782" y="2178"/>
                <a:ext cx="389" cy="426"/>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9411" name="任意多边形 229410"/>
              <p:cNvSpPr/>
              <p:nvPr/>
            </p:nvSpPr>
            <p:spPr>
              <a:xfrm>
                <a:off x="1806" y="1206"/>
                <a:ext cx="209" cy="510"/>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9412" name="椭圆 229411"/>
              <p:cNvSpPr/>
              <p:nvPr/>
            </p:nvSpPr>
            <p:spPr>
              <a:xfrm flipV="1">
                <a:off x="2430" y="1421"/>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9413" name="椭圆 229412"/>
              <p:cNvSpPr/>
              <p:nvPr/>
            </p:nvSpPr>
            <p:spPr>
              <a:xfrm>
                <a:off x="1776" y="1181"/>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9414" name="任意多边形 229413"/>
              <p:cNvSpPr/>
              <p:nvPr/>
            </p:nvSpPr>
            <p:spPr>
              <a:xfrm flipH="1" flipV="1">
                <a:off x="2454" y="2982"/>
                <a:ext cx="221" cy="294"/>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9415" name="直接连接符 229414"/>
              <p:cNvSpPr/>
              <p:nvPr/>
            </p:nvSpPr>
            <p:spPr>
              <a:xfrm>
                <a:off x="2088" y="2731"/>
                <a:ext cx="138" cy="1"/>
              </a:xfrm>
              <a:prstGeom prst="line">
                <a:avLst/>
              </a:prstGeom>
              <a:ln w="38100" cap="flat" cmpd="sng">
                <a:solidFill>
                  <a:schemeClr val="tx1"/>
                </a:solidFill>
                <a:prstDash val="solid"/>
                <a:headEnd type="none" w="med" len="med"/>
                <a:tailEnd type="none" w="med" len="med"/>
              </a:ln>
            </p:spPr>
          </p:sp>
          <p:grpSp>
            <p:nvGrpSpPr>
              <p:cNvPr id="229416" name="组合 229415"/>
              <p:cNvGrpSpPr/>
              <p:nvPr/>
            </p:nvGrpSpPr>
            <p:grpSpPr>
              <a:xfrm>
                <a:off x="2610" y="3090"/>
                <a:ext cx="151" cy="57"/>
                <a:chOff x="3936" y="2874"/>
                <a:chExt cx="151" cy="57"/>
              </a:xfrm>
            </p:grpSpPr>
            <p:sp>
              <p:nvSpPr>
                <p:cNvPr id="229417" name="矩形 229416"/>
                <p:cNvSpPr/>
                <p:nvPr/>
              </p:nvSpPr>
              <p:spPr>
                <a:xfrm>
                  <a:off x="3942" y="2874"/>
                  <a:ext cx="132" cy="56"/>
                </a:xfrm>
                <a:prstGeom prst="rect">
                  <a:avLst/>
                </a:prstGeom>
                <a:solidFill>
                  <a:schemeClr val="bg1"/>
                </a:solidFill>
                <a:ln w="9525">
                  <a:noFill/>
                </a:ln>
              </p:spPr>
              <p:txBody>
                <a:bodyPr/>
                <a:p>
                  <a:endParaRPr lang="zh-CN" altLang="en-US"/>
                </a:p>
              </p:txBody>
            </p:sp>
            <p:grpSp>
              <p:nvGrpSpPr>
                <p:cNvPr id="229418" name="组合 229417"/>
                <p:cNvGrpSpPr/>
                <p:nvPr/>
              </p:nvGrpSpPr>
              <p:grpSpPr>
                <a:xfrm>
                  <a:off x="3936" y="2877"/>
                  <a:ext cx="151" cy="54"/>
                  <a:chOff x="1236" y="3696"/>
                  <a:chExt cx="216" cy="72"/>
                </a:xfrm>
              </p:grpSpPr>
              <p:sp>
                <p:nvSpPr>
                  <p:cNvPr id="229419" name="直接连接符 229418"/>
                  <p:cNvSpPr/>
                  <p:nvPr/>
                </p:nvSpPr>
                <p:spPr>
                  <a:xfrm rot="-5400000">
                    <a:off x="1344" y="3660"/>
                    <a:ext cx="0" cy="216"/>
                  </a:xfrm>
                  <a:prstGeom prst="line">
                    <a:avLst/>
                  </a:prstGeom>
                  <a:ln w="38100" cap="flat" cmpd="sng">
                    <a:solidFill>
                      <a:schemeClr val="tx1"/>
                    </a:solidFill>
                    <a:prstDash val="solid"/>
                    <a:headEnd type="none" w="med" len="med"/>
                    <a:tailEnd type="none" w="med" len="med"/>
                  </a:ln>
                </p:spPr>
              </p:sp>
              <p:sp>
                <p:nvSpPr>
                  <p:cNvPr id="229420" name="直接连接符 229419"/>
                  <p:cNvSpPr/>
                  <p:nvPr/>
                </p:nvSpPr>
                <p:spPr>
                  <a:xfrm rot="-5400000">
                    <a:off x="1344" y="3588"/>
                    <a:ext cx="0" cy="216"/>
                  </a:xfrm>
                  <a:prstGeom prst="line">
                    <a:avLst/>
                  </a:prstGeom>
                  <a:ln w="38100" cap="flat" cmpd="sng">
                    <a:solidFill>
                      <a:schemeClr val="tx1"/>
                    </a:solidFill>
                    <a:prstDash val="solid"/>
                    <a:headEnd type="none" w="med" len="med"/>
                    <a:tailEnd type="none" w="med" len="med"/>
                  </a:ln>
                </p:spPr>
              </p:sp>
            </p:grpSp>
          </p:grpSp>
          <p:grpSp>
            <p:nvGrpSpPr>
              <p:cNvPr id="229421" name="组合 229420"/>
              <p:cNvGrpSpPr/>
              <p:nvPr/>
            </p:nvGrpSpPr>
            <p:grpSpPr>
              <a:xfrm>
                <a:off x="1722" y="2364"/>
                <a:ext cx="151" cy="57"/>
                <a:chOff x="3936" y="2874"/>
                <a:chExt cx="151" cy="57"/>
              </a:xfrm>
            </p:grpSpPr>
            <p:sp>
              <p:nvSpPr>
                <p:cNvPr id="229422" name="矩形 229421"/>
                <p:cNvSpPr/>
                <p:nvPr/>
              </p:nvSpPr>
              <p:spPr>
                <a:xfrm>
                  <a:off x="3942" y="2874"/>
                  <a:ext cx="132" cy="56"/>
                </a:xfrm>
                <a:prstGeom prst="rect">
                  <a:avLst/>
                </a:prstGeom>
                <a:solidFill>
                  <a:schemeClr val="bg1"/>
                </a:solidFill>
                <a:ln w="9525">
                  <a:noFill/>
                </a:ln>
              </p:spPr>
              <p:txBody>
                <a:bodyPr/>
                <a:p>
                  <a:endParaRPr lang="zh-CN" altLang="en-US"/>
                </a:p>
              </p:txBody>
            </p:sp>
            <p:grpSp>
              <p:nvGrpSpPr>
                <p:cNvPr id="229423" name="组合 229422"/>
                <p:cNvGrpSpPr/>
                <p:nvPr/>
              </p:nvGrpSpPr>
              <p:grpSpPr>
                <a:xfrm>
                  <a:off x="3936" y="2877"/>
                  <a:ext cx="151" cy="54"/>
                  <a:chOff x="1236" y="3696"/>
                  <a:chExt cx="216" cy="72"/>
                </a:xfrm>
              </p:grpSpPr>
              <p:sp>
                <p:nvSpPr>
                  <p:cNvPr id="229424" name="直接连接符 229423"/>
                  <p:cNvSpPr/>
                  <p:nvPr/>
                </p:nvSpPr>
                <p:spPr>
                  <a:xfrm rot="-5400000">
                    <a:off x="1344" y="3660"/>
                    <a:ext cx="0" cy="216"/>
                  </a:xfrm>
                  <a:prstGeom prst="line">
                    <a:avLst/>
                  </a:prstGeom>
                  <a:ln w="38100" cap="flat" cmpd="sng">
                    <a:solidFill>
                      <a:schemeClr val="tx1"/>
                    </a:solidFill>
                    <a:prstDash val="solid"/>
                    <a:headEnd type="none" w="med" len="med"/>
                    <a:tailEnd type="none" w="med" len="med"/>
                  </a:ln>
                </p:spPr>
              </p:sp>
              <p:sp>
                <p:nvSpPr>
                  <p:cNvPr id="229425" name="直接连接符 229424"/>
                  <p:cNvSpPr/>
                  <p:nvPr/>
                </p:nvSpPr>
                <p:spPr>
                  <a:xfrm rot="-5400000">
                    <a:off x="1344" y="3588"/>
                    <a:ext cx="0" cy="216"/>
                  </a:xfrm>
                  <a:prstGeom prst="line">
                    <a:avLst/>
                  </a:prstGeom>
                  <a:ln w="38100" cap="flat" cmpd="sng">
                    <a:solidFill>
                      <a:schemeClr val="tx1"/>
                    </a:solidFill>
                    <a:prstDash val="solid"/>
                    <a:headEnd type="none" w="med" len="med"/>
                    <a:tailEnd type="none" w="med" len="med"/>
                  </a:ln>
                </p:spPr>
              </p:sp>
            </p:grpSp>
          </p:grpSp>
          <p:sp>
            <p:nvSpPr>
              <p:cNvPr id="229426" name="文本框 229425"/>
              <p:cNvSpPr txBox="1"/>
              <p:nvPr/>
            </p:nvSpPr>
            <p:spPr>
              <a:xfrm>
                <a:off x="626" y="1861"/>
                <a:ext cx="309" cy="748"/>
              </a:xfrm>
              <a:prstGeom prst="rect">
                <a:avLst/>
              </a:prstGeom>
              <a:noFill/>
              <a:ln w="9525">
                <a:noFill/>
              </a:ln>
            </p:spPr>
            <p:txBody>
              <a:bodyPr wrap="none" anchor="t" anchorCtr="0">
                <a:spAutoFit/>
              </a:bodyPr>
              <a:p>
                <a:pPr algn="ctr"/>
                <a:r>
                  <a:rPr lang="zh-CN" altLang="en-US" b="1" dirty="0">
                    <a:solidFill>
                      <a:srgbClr val="009A00"/>
                    </a:solidFill>
                    <a:effectLst>
                      <a:outerShdw blurRad="38100" dist="38100" dir="2700000">
                        <a:srgbClr val="C0C0C0"/>
                      </a:outerShdw>
                    </a:effectLst>
                    <a:latin typeface="Times New Roman" panose="02020603050405020304" pitchFamily="18" charset="0"/>
                  </a:rPr>
                  <a:t>写</a:t>
                </a:r>
                <a:endParaRPr lang="zh-CN" altLang="en-US" b="1" dirty="0">
                  <a:solidFill>
                    <a:srgbClr val="009A00"/>
                  </a:solidFill>
                  <a:effectLst>
                    <a:outerShdw blurRad="38100" dist="38100" dir="2700000">
                      <a:srgbClr val="C0C0C0"/>
                    </a:outerShdw>
                  </a:effectLst>
                  <a:latin typeface="Times New Roman" panose="02020603050405020304" pitchFamily="18" charset="0"/>
                </a:endParaRPr>
              </a:p>
              <a:p>
                <a:pPr algn="ctr"/>
                <a:r>
                  <a:rPr lang="zh-CN" altLang="en-US" b="1" dirty="0">
                    <a:solidFill>
                      <a:srgbClr val="009A00"/>
                    </a:solidFill>
                    <a:effectLst>
                      <a:outerShdw blurRad="38100" dist="38100" dir="2700000">
                        <a:srgbClr val="C0C0C0"/>
                      </a:outerShdw>
                    </a:effectLst>
                    <a:latin typeface="Times New Roman" panose="02020603050405020304" pitchFamily="18" charset="0"/>
                  </a:rPr>
                  <a:t>位</a:t>
                </a:r>
                <a:endParaRPr lang="zh-CN" altLang="en-US" b="1" dirty="0">
                  <a:solidFill>
                    <a:srgbClr val="009A00"/>
                  </a:solidFill>
                  <a:effectLst>
                    <a:outerShdw blurRad="38100" dist="38100" dir="2700000">
                      <a:srgbClr val="C0C0C0"/>
                    </a:outerShdw>
                  </a:effectLst>
                  <a:latin typeface="Times New Roman" panose="02020603050405020304" pitchFamily="18" charset="0"/>
                </a:endParaRPr>
              </a:p>
              <a:p>
                <a:pPr algn="ctr"/>
                <a:r>
                  <a:rPr lang="zh-CN" altLang="en-US" b="1" dirty="0">
                    <a:solidFill>
                      <a:srgbClr val="009A00"/>
                    </a:solidFill>
                    <a:effectLst>
                      <a:outerShdw blurRad="38100" dist="38100" dir="2700000">
                        <a:srgbClr val="C0C0C0"/>
                      </a:outerShdw>
                    </a:effectLst>
                    <a:latin typeface="Times New Roman" panose="02020603050405020304" pitchFamily="18" charset="0"/>
                  </a:rPr>
                  <a:t>线</a:t>
                </a:r>
                <a:endParaRPr lang="zh-CN" altLang="en-US" b="1">
                  <a:solidFill>
                    <a:srgbClr val="009A00"/>
                  </a:solidFill>
                  <a:effectLst>
                    <a:outerShdw blurRad="38100" dist="38100" dir="2700000">
                      <a:srgbClr val="C0C0C0"/>
                    </a:outerShdw>
                  </a:effectLst>
                  <a:latin typeface="Times New Roman" panose="02020603050405020304" pitchFamily="18" charset="0"/>
                </a:endParaRPr>
              </a:p>
            </p:txBody>
          </p:sp>
          <p:sp>
            <p:nvSpPr>
              <p:cNvPr id="229427" name="椭圆 229426"/>
              <p:cNvSpPr/>
              <p:nvPr/>
            </p:nvSpPr>
            <p:spPr>
              <a:xfrm>
                <a:off x="2136" y="2579"/>
                <a:ext cx="56" cy="56"/>
              </a:xfrm>
              <a:prstGeom prst="ellipse">
                <a:avLst/>
              </a:prstGeom>
              <a:solidFill>
                <a:schemeClr val="tx1"/>
              </a:solidFill>
              <a:ln w="9525" cap="flat" cmpd="sng">
                <a:solidFill>
                  <a:schemeClr val="tx1"/>
                </a:solidFill>
                <a:prstDash val="solid"/>
                <a:headEnd type="none" w="med" len="med"/>
                <a:tailEnd type="none" w="med" len="med"/>
              </a:ln>
            </p:spPr>
            <p:txBody>
              <a:bodyPr/>
              <a:p>
                <a:endParaRPr lang="zh-CN" altLang="en-US"/>
              </a:p>
            </p:txBody>
          </p:sp>
          <p:sp>
            <p:nvSpPr>
              <p:cNvPr id="229428" name="文本框 229427"/>
              <p:cNvSpPr txBox="1"/>
              <p:nvPr/>
            </p:nvSpPr>
            <p:spPr>
              <a:xfrm>
                <a:off x="2750" y="2946"/>
                <a:ext cx="438" cy="288"/>
              </a:xfrm>
              <a:prstGeom prst="rect">
                <a:avLst/>
              </a:prstGeom>
              <a:noFill/>
              <a:ln w="9525">
                <a:noFill/>
              </a:ln>
            </p:spPr>
            <p:txBody>
              <a:bodyPr>
                <a:spAutoFit/>
              </a:bodyPr>
              <a:p>
                <a:r>
                  <a:rPr lang="en-US" altLang="zh-CN" b="1" i="1">
                    <a:solidFill>
                      <a:srgbClr val="009900"/>
                    </a:solidFill>
                    <a:latin typeface="Times New Roman" panose="02020603050405020304" pitchFamily="18" charset="0"/>
                  </a:rPr>
                  <a:t>C</a:t>
                </a:r>
                <a:r>
                  <a:rPr lang="en-US" altLang="zh-CN" b="1" baseline="-25000">
                    <a:solidFill>
                      <a:srgbClr val="009900"/>
                    </a:solidFill>
                    <a:latin typeface="Times New Roman" panose="02020603050405020304" pitchFamily="18" charset="0"/>
                  </a:rPr>
                  <a:t>B</a:t>
                </a:r>
                <a:endParaRPr lang="en-US" altLang="zh-CN" b="1" baseline="-25000">
                  <a:solidFill>
                    <a:srgbClr val="009900"/>
                  </a:solidFill>
                  <a:latin typeface="Times New Roman" panose="02020603050405020304" pitchFamily="18" charset="0"/>
                </a:endParaRPr>
              </a:p>
            </p:txBody>
          </p:sp>
          <p:sp>
            <p:nvSpPr>
              <p:cNvPr id="229429" name="任意多边形 229428"/>
              <p:cNvSpPr/>
              <p:nvPr/>
            </p:nvSpPr>
            <p:spPr>
              <a:xfrm flipH="1">
                <a:off x="2052" y="1452"/>
                <a:ext cx="114" cy="198"/>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9430" name="任意多边形 229429"/>
              <p:cNvSpPr/>
              <p:nvPr/>
            </p:nvSpPr>
            <p:spPr>
              <a:xfrm flipH="1" flipV="1">
                <a:off x="2058" y="1775"/>
                <a:ext cx="102" cy="343"/>
              </a:xfrm>
              <a:custGeom>
                <a:avLst/>
                <a:gdLst/>
                <a:ahLst/>
                <a:cxnLst/>
                <a:pathLst>
                  <a:path w="108" h="216">
                    <a:moveTo>
                      <a:pt x="108" y="216"/>
                    </a:moveTo>
                    <a:lnTo>
                      <a:pt x="0" y="216"/>
                    </a:lnTo>
                    <a:lnTo>
                      <a:pt x="0" y="0"/>
                    </a:ln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229431" name="直接连接符 229430"/>
              <p:cNvSpPr/>
              <p:nvPr/>
            </p:nvSpPr>
            <p:spPr>
              <a:xfrm flipH="1">
                <a:off x="2064" y="1580"/>
                <a:ext cx="0" cy="264"/>
              </a:xfrm>
              <a:prstGeom prst="line">
                <a:avLst/>
              </a:prstGeom>
              <a:ln w="38100" cap="flat" cmpd="sng">
                <a:solidFill>
                  <a:schemeClr val="tx1"/>
                </a:solidFill>
                <a:prstDash val="solid"/>
                <a:headEnd type="none" w="med" len="med"/>
                <a:tailEnd type="none" w="med" len="med"/>
              </a:ln>
            </p:spPr>
          </p:sp>
          <p:sp>
            <p:nvSpPr>
              <p:cNvPr id="229432" name="直接连接符 229431"/>
              <p:cNvSpPr/>
              <p:nvPr/>
            </p:nvSpPr>
            <p:spPr>
              <a:xfrm flipH="1">
                <a:off x="2004" y="1622"/>
                <a:ext cx="0" cy="185"/>
              </a:xfrm>
              <a:prstGeom prst="line">
                <a:avLst/>
              </a:prstGeom>
              <a:ln w="38100" cap="flat" cmpd="sng">
                <a:solidFill>
                  <a:schemeClr val="tx1"/>
                </a:solidFill>
                <a:prstDash val="solid"/>
                <a:headEnd type="none" w="med" len="med"/>
                <a:tailEnd type="none" w="med" len="med"/>
              </a:ln>
            </p:spPr>
          </p:sp>
          <p:sp>
            <p:nvSpPr>
              <p:cNvPr id="229433" name="直接连接符 229432"/>
              <p:cNvSpPr/>
              <p:nvPr/>
            </p:nvSpPr>
            <p:spPr>
              <a:xfrm>
                <a:off x="702" y="2886"/>
                <a:ext cx="1986" cy="0"/>
              </a:xfrm>
              <a:prstGeom prst="line">
                <a:avLst/>
              </a:prstGeom>
              <a:ln w="28575" cap="flat" cmpd="sng">
                <a:solidFill>
                  <a:srgbClr val="0033CC"/>
                </a:solidFill>
                <a:prstDash val="solid"/>
                <a:headEnd type="none" w="med" len="med"/>
                <a:tailEnd type="none" w="med" len="med"/>
              </a:ln>
            </p:spPr>
          </p:sp>
          <p:sp>
            <p:nvSpPr>
              <p:cNvPr id="229434" name="直接连接符 229433"/>
              <p:cNvSpPr/>
              <p:nvPr/>
            </p:nvSpPr>
            <p:spPr>
              <a:xfrm>
                <a:off x="2459" y="1623"/>
                <a:ext cx="0" cy="1471"/>
              </a:xfrm>
              <a:prstGeom prst="line">
                <a:avLst/>
              </a:prstGeom>
              <a:ln w="28575" cap="flat" cmpd="sng">
                <a:solidFill>
                  <a:srgbClr val="009900"/>
                </a:solidFill>
                <a:prstDash val="solid"/>
                <a:headEnd type="none" w="med" len="med"/>
                <a:tailEnd type="none" w="med" len="med"/>
              </a:ln>
            </p:spPr>
          </p:sp>
          <p:sp>
            <p:nvSpPr>
              <p:cNvPr id="229435" name="矩形 229434"/>
              <p:cNvSpPr/>
              <p:nvPr/>
            </p:nvSpPr>
            <p:spPr>
              <a:xfrm>
                <a:off x="2534" y="588"/>
                <a:ext cx="428" cy="288"/>
              </a:xfrm>
              <a:prstGeom prst="rect">
                <a:avLst/>
              </a:prstGeom>
              <a:noFill/>
              <a:ln w="9525">
                <a:noFill/>
              </a:ln>
            </p:spPr>
            <p:txBody>
              <a:bodyPr wrap="none" anchor="t" anchorCtr="0">
                <a:spAutoFit/>
              </a:bodyPr>
              <a:p>
                <a:r>
                  <a:rPr lang="en-US" altLang="zh-CN" b="1" i="1">
                    <a:latin typeface="Times New Roman" panose="02020603050405020304" pitchFamily="18" charset="0"/>
                  </a:rPr>
                  <a:t>V</a:t>
                </a:r>
                <a:r>
                  <a:rPr lang="en-US" altLang="zh-CN" b="1" baseline="-25000">
                    <a:latin typeface="Times New Roman" panose="02020603050405020304" pitchFamily="18" charset="0"/>
                  </a:rPr>
                  <a:t>DD</a:t>
                </a:r>
                <a:endParaRPr lang="en-US" altLang="zh-CN" b="1" baseline="-25000">
                  <a:latin typeface="Times New Roman" panose="02020603050405020304" pitchFamily="18" charset="0"/>
                </a:endParaRPr>
              </a:p>
            </p:txBody>
          </p:sp>
          <p:sp>
            <p:nvSpPr>
              <p:cNvPr id="229436" name="文本框 229435"/>
              <p:cNvSpPr txBox="1"/>
              <p:nvPr/>
            </p:nvSpPr>
            <p:spPr>
              <a:xfrm>
                <a:off x="2522" y="1789"/>
                <a:ext cx="309" cy="748"/>
              </a:xfrm>
              <a:prstGeom prst="rect">
                <a:avLst/>
              </a:prstGeom>
              <a:noFill/>
              <a:ln w="9525">
                <a:noFill/>
              </a:ln>
            </p:spPr>
            <p:txBody>
              <a:bodyPr wrap="none" anchor="t" anchorCtr="0">
                <a:spAutoFit/>
              </a:bodyPr>
              <a:p>
                <a:pPr algn="ctr"/>
                <a:r>
                  <a:rPr lang="zh-CN" altLang="en-US" b="1" dirty="0">
                    <a:solidFill>
                      <a:srgbClr val="FF0066"/>
                    </a:solidFill>
                    <a:effectLst>
                      <a:outerShdw blurRad="38100" dist="38100" dir="2700000">
                        <a:srgbClr val="C0C0C0"/>
                      </a:outerShdw>
                    </a:effectLst>
                    <a:latin typeface="Times New Roman" panose="02020603050405020304" pitchFamily="18" charset="0"/>
                  </a:rPr>
                  <a:t>读</a:t>
                </a:r>
                <a:endParaRPr lang="zh-CN" altLang="en-US" b="1" dirty="0">
                  <a:solidFill>
                    <a:srgbClr val="FF0066"/>
                  </a:solidFill>
                  <a:effectLst>
                    <a:outerShdw blurRad="38100" dist="38100" dir="2700000">
                      <a:srgbClr val="C0C0C0"/>
                    </a:outerShdw>
                  </a:effectLst>
                  <a:latin typeface="Times New Roman" panose="02020603050405020304" pitchFamily="18" charset="0"/>
                </a:endParaRPr>
              </a:p>
              <a:p>
                <a:pPr algn="ctr"/>
                <a:r>
                  <a:rPr lang="zh-CN" altLang="en-US" b="1" dirty="0">
                    <a:solidFill>
                      <a:srgbClr val="FF0066"/>
                    </a:solidFill>
                    <a:effectLst>
                      <a:outerShdw blurRad="38100" dist="38100" dir="2700000">
                        <a:srgbClr val="C0C0C0"/>
                      </a:outerShdw>
                    </a:effectLst>
                    <a:latin typeface="Times New Roman" panose="02020603050405020304" pitchFamily="18" charset="0"/>
                  </a:rPr>
                  <a:t>位</a:t>
                </a:r>
                <a:endParaRPr lang="zh-CN" altLang="en-US" b="1" dirty="0">
                  <a:solidFill>
                    <a:srgbClr val="FF0066"/>
                  </a:solidFill>
                  <a:effectLst>
                    <a:outerShdw blurRad="38100" dist="38100" dir="2700000">
                      <a:srgbClr val="C0C0C0"/>
                    </a:outerShdw>
                  </a:effectLst>
                  <a:latin typeface="Times New Roman" panose="02020603050405020304" pitchFamily="18" charset="0"/>
                </a:endParaRPr>
              </a:p>
              <a:p>
                <a:pPr algn="ctr"/>
                <a:r>
                  <a:rPr lang="zh-CN" altLang="en-US" b="1" dirty="0">
                    <a:solidFill>
                      <a:srgbClr val="FF0066"/>
                    </a:solidFill>
                    <a:effectLst>
                      <a:outerShdw blurRad="38100" dist="38100" dir="2700000">
                        <a:srgbClr val="C0C0C0"/>
                      </a:outerShdw>
                    </a:effectLst>
                    <a:latin typeface="Times New Roman" panose="02020603050405020304" pitchFamily="18" charset="0"/>
                  </a:rPr>
                  <a:t>线</a:t>
                </a:r>
                <a:endParaRPr lang="zh-CN" altLang="en-US" b="1">
                  <a:solidFill>
                    <a:srgbClr val="FF0066"/>
                  </a:solidFill>
                  <a:effectLst>
                    <a:outerShdw blurRad="38100" dist="38100" dir="2700000">
                      <a:srgbClr val="C0C0C0"/>
                    </a:outerShdw>
                  </a:effectLst>
                  <a:latin typeface="Times New Roman" panose="02020603050405020304" pitchFamily="18" charset="0"/>
                </a:endParaRPr>
              </a:p>
            </p:txBody>
          </p:sp>
          <p:sp>
            <p:nvSpPr>
              <p:cNvPr id="229437" name="文本框 229436"/>
              <p:cNvSpPr txBox="1"/>
              <p:nvPr/>
            </p:nvSpPr>
            <p:spPr>
              <a:xfrm>
                <a:off x="842" y="2905"/>
                <a:ext cx="1005" cy="288"/>
              </a:xfrm>
              <a:prstGeom prst="rect">
                <a:avLst/>
              </a:prstGeom>
              <a:noFill/>
              <a:ln w="9525">
                <a:noFill/>
              </a:ln>
            </p:spPr>
            <p:txBody>
              <a:bodyPr>
                <a:spAutoFit/>
              </a:bodyPr>
              <a:p>
                <a:pPr algn="ctr"/>
                <a:r>
                  <a:rPr lang="zh-CN" altLang="en-US" b="1" dirty="0">
                    <a:solidFill>
                      <a:srgbClr val="009A00"/>
                    </a:solidFill>
                    <a:effectLst>
                      <a:outerShdw blurRad="38100" dist="38100" dir="2700000">
                        <a:srgbClr val="C0C0C0"/>
                      </a:outerShdw>
                    </a:effectLst>
                    <a:latin typeface="Times New Roman" panose="02020603050405020304" pitchFamily="18" charset="0"/>
                  </a:rPr>
                  <a:t>写字线</a:t>
                </a:r>
                <a:endParaRPr lang="zh-CN" altLang="en-US" b="1">
                  <a:solidFill>
                    <a:srgbClr val="009A00"/>
                  </a:solidFill>
                  <a:effectLst>
                    <a:outerShdw blurRad="38100" dist="38100" dir="2700000">
                      <a:srgbClr val="C0C0C0"/>
                    </a:outerShdw>
                  </a:effectLst>
                  <a:latin typeface="Times New Roman" panose="02020603050405020304" pitchFamily="18" charset="0"/>
                </a:endParaRPr>
              </a:p>
            </p:txBody>
          </p:sp>
          <p:sp>
            <p:nvSpPr>
              <p:cNvPr id="229438" name="文本框 229437"/>
              <p:cNvSpPr txBox="1"/>
              <p:nvPr/>
            </p:nvSpPr>
            <p:spPr>
              <a:xfrm>
                <a:off x="1118" y="877"/>
                <a:ext cx="1005" cy="288"/>
              </a:xfrm>
              <a:prstGeom prst="rect">
                <a:avLst/>
              </a:prstGeom>
              <a:noFill/>
              <a:ln w="9525">
                <a:noFill/>
              </a:ln>
            </p:spPr>
            <p:txBody>
              <a:bodyPr>
                <a:spAutoFit/>
              </a:bodyPr>
              <a:p>
                <a:pPr algn="ctr"/>
                <a:r>
                  <a:rPr lang="zh-CN" altLang="en-US" b="1" dirty="0">
                    <a:solidFill>
                      <a:srgbClr val="FF0066"/>
                    </a:solidFill>
                    <a:effectLst>
                      <a:outerShdw blurRad="38100" dist="38100" dir="2700000">
                        <a:srgbClr val="C0C0C0"/>
                      </a:outerShdw>
                    </a:effectLst>
                    <a:latin typeface="Times New Roman" panose="02020603050405020304" pitchFamily="18" charset="0"/>
                  </a:rPr>
                  <a:t>读字线</a:t>
                </a:r>
                <a:endParaRPr lang="zh-CN" altLang="en-US" b="1">
                  <a:solidFill>
                    <a:srgbClr val="FF0066"/>
                  </a:solidFill>
                  <a:effectLst>
                    <a:outerShdw blurRad="38100" dist="38100" dir="2700000">
                      <a:srgbClr val="C0C0C0"/>
                    </a:outerShdw>
                  </a:effectLst>
                  <a:latin typeface="Times New Roman" panose="02020603050405020304" pitchFamily="18" charset="0"/>
                </a:endParaRPr>
              </a:p>
            </p:txBody>
          </p:sp>
        </p:grpSp>
        <p:sp>
          <p:nvSpPr>
            <p:cNvPr id="229439" name="文本框 229438"/>
            <p:cNvSpPr txBox="1"/>
            <p:nvPr/>
          </p:nvSpPr>
          <p:spPr>
            <a:xfrm>
              <a:off x="1118" y="2370"/>
              <a:ext cx="469" cy="327"/>
            </a:xfrm>
            <a:prstGeom prst="rect">
              <a:avLst/>
            </a:prstGeom>
            <a:noFill/>
            <a:ln w="9525">
              <a:noFill/>
            </a:ln>
          </p:spPr>
          <p:txBody>
            <a:bodyPr>
              <a:spAutoFit/>
            </a:bodyPr>
            <a:p>
              <a:r>
                <a:rPr lang="en-US" altLang="zh-CN" sz="2800" b="1" i="1">
                  <a:solidFill>
                    <a:srgbClr val="FF0066"/>
                  </a:solidFill>
                  <a:latin typeface="Times New Roman" panose="02020603050405020304" pitchFamily="18" charset="0"/>
                </a:rPr>
                <a:t>C</a:t>
              </a:r>
              <a:endParaRPr lang="en-US" altLang="zh-CN" sz="2800" b="1" i="1">
                <a:solidFill>
                  <a:srgbClr val="FF0066"/>
                </a:solidFill>
                <a:latin typeface="Times New Roman" panose="02020603050405020304" pitchFamily="18" charset="0"/>
              </a:endParaRPr>
            </a:p>
          </p:txBody>
        </p:sp>
      </p:grpSp>
      <p:sp>
        <p:nvSpPr>
          <p:cNvPr id="229440" name="文本框 229439"/>
          <p:cNvSpPr txBox="1"/>
          <p:nvPr/>
        </p:nvSpPr>
        <p:spPr>
          <a:xfrm>
            <a:off x="4694238" y="668338"/>
            <a:ext cx="2873375" cy="519112"/>
          </a:xfrm>
          <a:prstGeom prst="rect">
            <a:avLst/>
          </a:prstGeom>
          <a:noFill/>
          <a:ln w="9525">
            <a:noFill/>
          </a:ln>
        </p:spPr>
        <p:txBody>
          <a:bodyPr>
            <a:spAutoFit/>
          </a:bodyPr>
          <a:p>
            <a:r>
              <a:rPr lang="zh-CN" altLang="en-US" sz="2800" b="1" u="sng">
                <a:solidFill>
                  <a:srgbClr val="FF0066"/>
                </a:solidFill>
                <a:effectLst>
                  <a:outerShdw blurRad="38100" dist="38100" dir="2700000">
                    <a:srgbClr val="C0C0C0"/>
                  </a:outerShdw>
                </a:effectLst>
                <a:latin typeface="Times New Roman" panose="02020603050405020304" pitchFamily="18" charset="0"/>
              </a:rPr>
              <a:t>读</a:t>
            </a:r>
            <a:r>
              <a:rPr lang="zh-CN" altLang="en-US" sz="2800" b="1" u="sng" dirty="0">
                <a:solidFill>
                  <a:srgbClr val="FF0066"/>
                </a:solidFill>
                <a:effectLst>
                  <a:outerShdw blurRad="38100" dist="38100" dir="2700000">
                    <a:srgbClr val="C0C0C0"/>
                  </a:outerShdw>
                </a:effectLst>
                <a:latin typeface="Times New Roman" panose="02020603050405020304" pitchFamily="18" charset="0"/>
              </a:rPr>
              <a:t>操作</a:t>
            </a:r>
            <a:r>
              <a:rPr lang="en-US" altLang="zh-CN" sz="2800" b="1" u="sng">
                <a:solidFill>
                  <a:srgbClr val="FF0066"/>
                </a:solidFill>
                <a:effectLst>
                  <a:outerShdw blurRad="38100" dist="38100" dir="2700000">
                    <a:srgbClr val="C0C0C0"/>
                  </a:outerShdw>
                </a:effectLst>
                <a:latin typeface="Times New Roman" panose="02020603050405020304" pitchFamily="18" charset="0"/>
              </a:rPr>
              <a:t>:</a:t>
            </a:r>
            <a:endParaRPr lang="en-US" altLang="zh-CN" sz="2800" b="1" u="sng">
              <a:solidFill>
                <a:srgbClr val="FF0066"/>
              </a:solidFill>
              <a:effectLst>
                <a:outerShdw blurRad="38100" dist="38100" dir="2700000">
                  <a:srgbClr val="C0C0C0"/>
                </a:outerShdw>
              </a:effectLst>
              <a:latin typeface="Times New Roman" panose="02020603050405020304" pitchFamily="18" charset="0"/>
            </a:endParaRPr>
          </a:p>
        </p:txBody>
      </p:sp>
      <p:sp>
        <p:nvSpPr>
          <p:cNvPr id="229441" name="文本框 229440"/>
          <p:cNvSpPr txBox="1"/>
          <p:nvPr/>
        </p:nvSpPr>
        <p:spPr>
          <a:xfrm>
            <a:off x="4618038" y="1173163"/>
            <a:ext cx="4740275" cy="519112"/>
          </a:xfrm>
          <a:prstGeom prst="rect">
            <a:avLst/>
          </a:prstGeom>
          <a:noFill/>
          <a:ln w="9525">
            <a:noFill/>
          </a:ln>
        </p:spPr>
        <p:txBody>
          <a:bodyPr>
            <a:spAutoFit/>
          </a:bodyPr>
          <a:p>
            <a:r>
              <a:rPr lang="zh-CN" altLang="en-US" sz="2800" b="1">
                <a:latin typeface="Times New Roman" panose="02020603050405020304" pitchFamily="18" charset="0"/>
              </a:rPr>
              <a:t>先</a:t>
            </a:r>
            <a:r>
              <a:rPr lang="zh-CN" altLang="en-US" sz="2800" b="1" dirty="0">
                <a:latin typeface="Times New Roman" panose="02020603050405020304" pitchFamily="18" charset="0"/>
              </a:rPr>
              <a:t>使读位线预充电到高电平</a:t>
            </a:r>
            <a:endParaRPr lang="zh-CN" altLang="en-US" sz="2800" b="1">
              <a:latin typeface="Times New Roman" panose="02020603050405020304" pitchFamily="18" charset="0"/>
            </a:endParaRPr>
          </a:p>
        </p:txBody>
      </p:sp>
      <p:grpSp>
        <p:nvGrpSpPr>
          <p:cNvPr id="229442" name="组合 229441"/>
          <p:cNvGrpSpPr/>
          <p:nvPr/>
        </p:nvGrpSpPr>
        <p:grpSpPr>
          <a:xfrm>
            <a:off x="3605213" y="1471613"/>
            <a:ext cx="962025" cy="3752850"/>
            <a:chOff x="2556" y="897"/>
            <a:chExt cx="606" cy="2364"/>
          </a:xfrm>
        </p:grpSpPr>
        <p:grpSp>
          <p:nvGrpSpPr>
            <p:cNvPr id="229443" name="组合 229442"/>
            <p:cNvGrpSpPr/>
            <p:nvPr/>
          </p:nvGrpSpPr>
          <p:grpSpPr>
            <a:xfrm>
              <a:off x="2814" y="897"/>
              <a:ext cx="348" cy="150"/>
              <a:chOff x="966" y="3888"/>
              <a:chExt cx="348" cy="150"/>
            </a:xfrm>
          </p:grpSpPr>
          <p:sp>
            <p:nvSpPr>
              <p:cNvPr id="229444" name="直接连接符 229443"/>
              <p:cNvSpPr/>
              <p:nvPr/>
            </p:nvSpPr>
            <p:spPr>
              <a:xfrm>
                <a:off x="966" y="4032"/>
                <a:ext cx="144" cy="0"/>
              </a:xfrm>
              <a:prstGeom prst="line">
                <a:avLst/>
              </a:prstGeom>
              <a:ln w="38100" cap="flat" cmpd="sng">
                <a:solidFill>
                  <a:srgbClr val="FF0066"/>
                </a:solidFill>
                <a:prstDash val="solid"/>
                <a:headEnd type="none" w="med" len="med"/>
                <a:tailEnd type="none" w="med" len="med"/>
              </a:ln>
            </p:spPr>
          </p:sp>
          <p:sp>
            <p:nvSpPr>
              <p:cNvPr id="229445" name="直接连接符 229444"/>
              <p:cNvSpPr/>
              <p:nvPr/>
            </p:nvSpPr>
            <p:spPr>
              <a:xfrm>
                <a:off x="1104" y="3894"/>
                <a:ext cx="84" cy="0"/>
              </a:xfrm>
              <a:prstGeom prst="line">
                <a:avLst/>
              </a:prstGeom>
              <a:ln w="38100" cap="flat" cmpd="sng">
                <a:solidFill>
                  <a:srgbClr val="FF0066"/>
                </a:solidFill>
                <a:prstDash val="solid"/>
                <a:headEnd type="none" w="med" len="med"/>
                <a:tailEnd type="none" w="med" len="med"/>
              </a:ln>
            </p:spPr>
          </p:sp>
          <p:sp>
            <p:nvSpPr>
              <p:cNvPr id="229446" name="直接连接符 229445"/>
              <p:cNvSpPr/>
              <p:nvPr/>
            </p:nvSpPr>
            <p:spPr>
              <a:xfrm>
                <a:off x="1170" y="4038"/>
                <a:ext cx="144" cy="0"/>
              </a:xfrm>
              <a:prstGeom prst="line">
                <a:avLst/>
              </a:prstGeom>
              <a:ln w="38100" cap="flat" cmpd="sng">
                <a:solidFill>
                  <a:srgbClr val="FF0066"/>
                </a:solidFill>
                <a:prstDash val="solid"/>
                <a:headEnd type="none" w="med" len="med"/>
                <a:tailEnd type="none" w="med" len="med"/>
              </a:ln>
            </p:spPr>
          </p:sp>
          <p:sp>
            <p:nvSpPr>
              <p:cNvPr id="229447" name="直接连接符 229446"/>
              <p:cNvSpPr/>
              <p:nvPr/>
            </p:nvSpPr>
            <p:spPr>
              <a:xfrm rot="-5400000">
                <a:off x="1032" y="3960"/>
                <a:ext cx="144" cy="0"/>
              </a:xfrm>
              <a:prstGeom prst="line">
                <a:avLst/>
              </a:prstGeom>
              <a:ln w="38100" cap="flat" cmpd="sng">
                <a:solidFill>
                  <a:srgbClr val="FF0066"/>
                </a:solidFill>
                <a:prstDash val="solid"/>
                <a:headEnd type="none" w="med" len="med"/>
                <a:tailEnd type="none" w="med" len="med"/>
              </a:ln>
            </p:spPr>
          </p:sp>
          <p:sp>
            <p:nvSpPr>
              <p:cNvPr id="229448" name="直接连接符 229447"/>
              <p:cNvSpPr/>
              <p:nvPr/>
            </p:nvSpPr>
            <p:spPr>
              <a:xfrm rot="-5400000">
                <a:off x="1110" y="3960"/>
                <a:ext cx="144" cy="0"/>
              </a:xfrm>
              <a:prstGeom prst="line">
                <a:avLst/>
              </a:prstGeom>
              <a:ln w="38100" cap="flat" cmpd="sng">
                <a:solidFill>
                  <a:srgbClr val="FF0066"/>
                </a:solidFill>
                <a:prstDash val="solid"/>
                <a:headEnd type="none" w="med" len="med"/>
                <a:tailEnd type="none" w="med" len="med"/>
              </a:ln>
            </p:spPr>
          </p:sp>
        </p:grpSp>
        <p:sp>
          <p:nvSpPr>
            <p:cNvPr id="229449" name="任意多边形 229448"/>
            <p:cNvSpPr/>
            <p:nvPr/>
          </p:nvSpPr>
          <p:spPr>
            <a:xfrm>
              <a:off x="2556" y="909"/>
              <a:ext cx="288" cy="2352"/>
            </a:xfrm>
            <a:custGeom>
              <a:avLst/>
              <a:gdLst/>
              <a:ahLst/>
              <a:cxnLst/>
              <a:pathLst>
                <a:path w="600" h="1860">
                  <a:moveTo>
                    <a:pt x="0" y="0"/>
                  </a:moveTo>
                  <a:lnTo>
                    <a:pt x="0" y="1416"/>
                  </a:lnTo>
                  <a:lnTo>
                    <a:pt x="600" y="1416"/>
                  </a:lnTo>
                  <a:lnTo>
                    <a:pt x="600" y="1860"/>
                  </a:lnTo>
                </a:path>
              </a:pathLst>
            </a:custGeom>
            <a:noFill/>
            <a:ln w="38100" cap="flat" cmpd="sng">
              <a:solidFill>
                <a:srgbClr val="FF0066"/>
              </a:solidFill>
              <a:prstDash val="solid"/>
              <a:headEnd type="none" w="med" len="med"/>
              <a:tailEnd type="stealth" w="med" len="med"/>
            </a:ln>
          </p:spPr>
          <p:txBody>
            <a:bodyPr/>
            <a:p>
              <a:endParaRPr lang="zh-CN" altLang="en-US"/>
            </a:p>
          </p:txBody>
        </p:sp>
      </p:grpSp>
      <p:grpSp>
        <p:nvGrpSpPr>
          <p:cNvPr id="229450" name="组合 229449"/>
          <p:cNvGrpSpPr/>
          <p:nvPr/>
        </p:nvGrpSpPr>
        <p:grpSpPr>
          <a:xfrm>
            <a:off x="3481388" y="2009775"/>
            <a:ext cx="485775" cy="3219450"/>
            <a:chOff x="2460" y="1212"/>
            <a:chExt cx="306" cy="2028"/>
          </a:xfrm>
        </p:grpSpPr>
        <p:grpSp>
          <p:nvGrpSpPr>
            <p:cNvPr id="229451" name="组合 229450"/>
            <p:cNvGrpSpPr/>
            <p:nvPr/>
          </p:nvGrpSpPr>
          <p:grpSpPr>
            <a:xfrm>
              <a:off x="2598" y="3081"/>
              <a:ext cx="168" cy="72"/>
              <a:chOff x="2292" y="2694"/>
              <a:chExt cx="168" cy="72"/>
            </a:xfrm>
          </p:grpSpPr>
          <p:sp>
            <p:nvSpPr>
              <p:cNvPr id="229452" name="矩形 229451"/>
              <p:cNvSpPr/>
              <p:nvPr/>
            </p:nvSpPr>
            <p:spPr>
              <a:xfrm>
                <a:off x="2292" y="2694"/>
                <a:ext cx="168" cy="72"/>
              </a:xfrm>
              <a:prstGeom prst="rect">
                <a:avLst/>
              </a:prstGeom>
              <a:solidFill>
                <a:schemeClr val="bg1"/>
              </a:solidFill>
              <a:ln w="25400">
                <a:noFill/>
              </a:ln>
            </p:spPr>
            <p:txBody>
              <a:bodyPr/>
              <a:p>
                <a:endParaRPr lang="zh-CN" altLang="en-US"/>
              </a:p>
            </p:txBody>
          </p:sp>
          <p:grpSp>
            <p:nvGrpSpPr>
              <p:cNvPr id="229453" name="组合 229452"/>
              <p:cNvGrpSpPr/>
              <p:nvPr/>
            </p:nvGrpSpPr>
            <p:grpSpPr>
              <a:xfrm>
                <a:off x="2292" y="2703"/>
                <a:ext cx="151" cy="54"/>
                <a:chOff x="1236" y="3696"/>
                <a:chExt cx="216" cy="72"/>
              </a:xfrm>
            </p:grpSpPr>
            <p:sp>
              <p:nvSpPr>
                <p:cNvPr id="229454" name="直接连接符 229453"/>
                <p:cNvSpPr/>
                <p:nvPr/>
              </p:nvSpPr>
              <p:spPr>
                <a:xfrm rot="-5400000">
                  <a:off x="1344" y="3660"/>
                  <a:ext cx="0" cy="216"/>
                </a:xfrm>
                <a:prstGeom prst="line">
                  <a:avLst/>
                </a:prstGeom>
                <a:ln w="38100" cap="flat" cmpd="sng">
                  <a:solidFill>
                    <a:srgbClr val="FF0066"/>
                  </a:solidFill>
                  <a:prstDash val="solid"/>
                  <a:headEnd type="none" w="med" len="med"/>
                  <a:tailEnd type="none" w="med" len="med"/>
                </a:ln>
              </p:spPr>
            </p:sp>
            <p:sp>
              <p:nvSpPr>
                <p:cNvPr id="229455" name="直接连接符 229454"/>
                <p:cNvSpPr/>
                <p:nvPr/>
              </p:nvSpPr>
              <p:spPr>
                <a:xfrm rot="-5400000">
                  <a:off x="1344" y="3588"/>
                  <a:ext cx="0" cy="216"/>
                </a:xfrm>
                <a:prstGeom prst="line">
                  <a:avLst/>
                </a:prstGeom>
                <a:ln w="38100" cap="flat" cmpd="sng">
                  <a:solidFill>
                    <a:srgbClr val="FF0066"/>
                  </a:solidFill>
                  <a:prstDash val="solid"/>
                  <a:headEnd type="none" w="med" len="med"/>
                  <a:tailEnd type="none" w="med" len="med"/>
                </a:ln>
              </p:spPr>
            </p:sp>
          </p:grpSp>
        </p:grpSp>
        <p:sp>
          <p:nvSpPr>
            <p:cNvPr id="229456" name="直接连接符 229455"/>
            <p:cNvSpPr/>
            <p:nvPr/>
          </p:nvSpPr>
          <p:spPr>
            <a:xfrm>
              <a:off x="2460" y="1212"/>
              <a:ext cx="0" cy="2028"/>
            </a:xfrm>
            <a:prstGeom prst="line">
              <a:avLst/>
            </a:prstGeom>
            <a:ln w="38100" cap="flat" cmpd="sng">
              <a:solidFill>
                <a:srgbClr val="FF0066"/>
              </a:solidFill>
              <a:prstDash val="solid"/>
              <a:headEnd type="none" w="med" len="med"/>
              <a:tailEnd type="none" w="med" len="med"/>
            </a:ln>
          </p:spPr>
        </p:sp>
      </p:grpSp>
      <p:sp>
        <p:nvSpPr>
          <p:cNvPr id="229457" name="文本框 229456"/>
          <p:cNvSpPr txBox="1"/>
          <p:nvPr/>
        </p:nvSpPr>
        <p:spPr>
          <a:xfrm>
            <a:off x="4618038" y="1687513"/>
            <a:ext cx="4740275" cy="519112"/>
          </a:xfrm>
          <a:prstGeom prst="rect">
            <a:avLst/>
          </a:prstGeom>
          <a:noFill/>
          <a:ln w="9525">
            <a:noFill/>
          </a:ln>
        </p:spPr>
        <p:txBody>
          <a:bodyPr>
            <a:spAutoFit/>
          </a:bodyPr>
          <a:p>
            <a:r>
              <a:rPr lang="zh-CN" altLang="en-US" sz="2800" b="1" dirty="0">
                <a:latin typeface="Times New Roman" panose="02020603050405020304" pitchFamily="18" charset="0"/>
              </a:rPr>
              <a:t>当读字线为高电平时 </a:t>
            </a:r>
            <a:r>
              <a:rPr lang="en-US" altLang="zh-CN" sz="2800" b="1" i="1">
                <a:latin typeface="Times New Roman" panose="02020603050405020304" pitchFamily="18" charset="0"/>
              </a:rPr>
              <a:t>T</a:t>
            </a:r>
            <a:r>
              <a:rPr lang="en-US" altLang="zh-CN" sz="2800" b="1" baseline="-25000">
                <a:latin typeface="Times New Roman" panose="02020603050405020304" pitchFamily="18" charset="0"/>
              </a:rPr>
              <a:t>3 </a:t>
            </a:r>
            <a:r>
              <a:rPr lang="zh-CN" altLang="en-US" sz="2800" b="1" dirty="0">
                <a:solidFill>
                  <a:srgbClr val="FF0066"/>
                </a:solidFill>
                <a:latin typeface="Times New Roman" panose="02020603050405020304" pitchFamily="18" charset="0"/>
              </a:rPr>
              <a:t>导通</a:t>
            </a:r>
            <a:endParaRPr lang="zh-CN" altLang="en-US" sz="2800" b="1">
              <a:latin typeface="Times New Roman" panose="02020603050405020304" pitchFamily="18" charset="0"/>
            </a:endParaRPr>
          </a:p>
        </p:txBody>
      </p:sp>
      <p:sp>
        <p:nvSpPr>
          <p:cNvPr id="229458" name="直接连接符 229457"/>
          <p:cNvSpPr/>
          <p:nvPr/>
        </p:nvSpPr>
        <p:spPr>
          <a:xfrm>
            <a:off x="557213" y="2009775"/>
            <a:ext cx="3524250" cy="0"/>
          </a:xfrm>
          <a:prstGeom prst="line">
            <a:avLst/>
          </a:prstGeom>
          <a:ln w="38100" cap="flat" cmpd="sng">
            <a:solidFill>
              <a:srgbClr val="FF0066"/>
            </a:solidFill>
            <a:prstDash val="solid"/>
            <a:headEnd type="none" w="med" len="med"/>
            <a:tailEnd type="none" w="med" len="med"/>
          </a:ln>
        </p:spPr>
      </p:sp>
      <p:sp>
        <p:nvSpPr>
          <p:cNvPr id="229459" name="文本框 229458"/>
          <p:cNvSpPr txBox="1"/>
          <p:nvPr/>
        </p:nvSpPr>
        <p:spPr>
          <a:xfrm>
            <a:off x="4618038" y="2206625"/>
            <a:ext cx="4275137" cy="1373188"/>
          </a:xfrm>
          <a:prstGeom prst="rect">
            <a:avLst/>
          </a:prstGeom>
          <a:noFill/>
          <a:ln w="9525">
            <a:noFill/>
          </a:ln>
        </p:spPr>
        <p:txBody>
          <a:bodyPr>
            <a:spAutoFit/>
          </a:bodyPr>
          <a:p>
            <a:r>
              <a:rPr lang="zh-CN" altLang="en-US" sz="2800" b="1" dirty="0">
                <a:latin typeface="Times New Roman" panose="02020603050405020304" pitchFamily="18" charset="0"/>
              </a:rPr>
              <a:t>若 </a:t>
            </a:r>
            <a:r>
              <a:rPr lang="en-US" altLang="zh-CN" sz="2800" b="1" i="1">
                <a:solidFill>
                  <a:srgbClr val="0033CC"/>
                </a:solidFill>
                <a:latin typeface="Times New Roman" panose="02020603050405020304" pitchFamily="18" charset="0"/>
              </a:rPr>
              <a:t>C </a:t>
            </a:r>
            <a:r>
              <a:rPr lang="zh-CN" altLang="en-US" sz="2800" b="1" dirty="0">
                <a:latin typeface="Times New Roman" panose="02020603050405020304" pitchFamily="18" charset="0"/>
              </a:rPr>
              <a:t>上</a:t>
            </a:r>
            <a:r>
              <a:rPr lang="zh-CN" altLang="en-US" sz="2800" b="1" dirty="0">
                <a:solidFill>
                  <a:srgbClr val="0033CC"/>
                </a:solidFill>
                <a:latin typeface="Times New Roman" panose="02020603050405020304" pitchFamily="18" charset="0"/>
              </a:rPr>
              <a:t>存有电荷 </a:t>
            </a:r>
            <a:r>
              <a:rPr lang="en-US" altLang="zh-CN" sz="2800" b="1">
                <a:solidFill>
                  <a:srgbClr val="FF0066"/>
                </a:solidFill>
                <a:latin typeface="Times New Roman" panose="02020603050405020304" pitchFamily="18" charset="0"/>
              </a:rPr>
              <a:t>(1)</a:t>
            </a:r>
            <a:endParaRPr lang="en-US" altLang="zh-CN" sz="2800" b="1">
              <a:solidFill>
                <a:srgbClr val="FF0066"/>
              </a:solidFill>
              <a:latin typeface="Times New Roman" panose="02020603050405020304" pitchFamily="18" charset="0"/>
            </a:endParaRPr>
          </a:p>
          <a:p>
            <a:r>
              <a:rPr lang="zh-CN" altLang="en-US" sz="2800" b="1" dirty="0">
                <a:latin typeface="Times New Roman" panose="02020603050405020304" pitchFamily="18" charset="0"/>
              </a:rPr>
              <a:t>使 </a:t>
            </a:r>
            <a:r>
              <a:rPr lang="en-US" altLang="zh-CN" sz="2800" b="1" i="1">
                <a:solidFill>
                  <a:srgbClr val="0033CC"/>
                </a:solidFill>
                <a:latin typeface="Times New Roman" panose="02020603050405020304" pitchFamily="18" charset="0"/>
              </a:rPr>
              <a:t>T</a:t>
            </a:r>
            <a:r>
              <a:rPr lang="en-US" altLang="zh-CN" sz="2800" b="1" baseline="-25000">
                <a:solidFill>
                  <a:srgbClr val="0033CC"/>
                </a:solidFill>
                <a:latin typeface="Times New Roman" panose="02020603050405020304" pitchFamily="18" charset="0"/>
              </a:rPr>
              <a:t>2 </a:t>
            </a:r>
            <a:r>
              <a:rPr lang="zh-CN" altLang="en-US" sz="2800" b="1" dirty="0">
                <a:solidFill>
                  <a:srgbClr val="FF0066"/>
                </a:solidFill>
                <a:latin typeface="Times New Roman" panose="02020603050405020304" pitchFamily="18" charset="0"/>
              </a:rPr>
              <a:t>导通</a:t>
            </a:r>
            <a:r>
              <a:rPr lang="en-US" altLang="zh-CN" sz="2800" b="1">
                <a:solidFill>
                  <a:srgbClr val="FF0066"/>
                </a:solidFill>
                <a:latin typeface="Times New Roman" panose="02020603050405020304" pitchFamily="18" charset="0"/>
              </a:rPr>
              <a:t>, </a:t>
            </a:r>
            <a:r>
              <a:rPr lang="zh-CN" altLang="en-US" sz="2800" b="1" dirty="0">
                <a:latin typeface="Times New Roman" panose="02020603050405020304" pitchFamily="18" charset="0"/>
              </a:rPr>
              <a:t>则 </a:t>
            </a:r>
            <a:r>
              <a:rPr lang="en-US" altLang="zh-CN" sz="2800" b="1" i="1">
                <a:solidFill>
                  <a:srgbClr val="FF0066"/>
                </a:solidFill>
                <a:latin typeface="Times New Roman" panose="02020603050405020304" pitchFamily="18" charset="0"/>
              </a:rPr>
              <a:t>C</a:t>
            </a:r>
            <a:r>
              <a:rPr lang="en-US" altLang="zh-CN" sz="2800" b="1" baseline="-25000">
                <a:solidFill>
                  <a:srgbClr val="FF0066"/>
                </a:solidFill>
                <a:latin typeface="Times New Roman" panose="02020603050405020304" pitchFamily="18" charset="0"/>
              </a:rPr>
              <a:t>B </a:t>
            </a:r>
            <a:r>
              <a:rPr lang="zh-CN" altLang="en-US" sz="2800" b="1" dirty="0">
                <a:solidFill>
                  <a:srgbClr val="0033CC"/>
                </a:solidFill>
                <a:latin typeface="Times New Roman" panose="02020603050405020304" pitchFamily="18" charset="0"/>
              </a:rPr>
              <a:t>放电</a:t>
            </a:r>
            <a:r>
              <a:rPr lang="en-US" altLang="zh-CN" sz="2800" b="1">
                <a:latin typeface="Times New Roman" panose="02020603050405020304" pitchFamily="18" charset="0"/>
              </a:rPr>
              <a:t>, </a:t>
            </a:r>
            <a:r>
              <a:rPr lang="zh-CN" altLang="en-US" sz="2800" b="1" dirty="0">
                <a:latin typeface="Times New Roman" panose="02020603050405020304" pitchFamily="18" charset="0"/>
              </a:rPr>
              <a:t>使读位变为低电平 </a:t>
            </a:r>
            <a:r>
              <a:rPr lang="en-US" altLang="zh-CN" sz="2800" b="1">
                <a:solidFill>
                  <a:srgbClr val="0033CC"/>
                </a:solidFill>
                <a:latin typeface="Times New Roman" panose="02020603050405020304" pitchFamily="18" charset="0"/>
              </a:rPr>
              <a:t>(0)</a:t>
            </a:r>
            <a:endParaRPr lang="en-US" altLang="zh-CN" sz="2800" b="1">
              <a:solidFill>
                <a:srgbClr val="0033CC"/>
              </a:solidFill>
              <a:latin typeface="Times New Roman" panose="02020603050405020304" pitchFamily="18" charset="0"/>
            </a:endParaRPr>
          </a:p>
        </p:txBody>
      </p:sp>
      <p:sp>
        <p:nvSpPr>
          <p:cNvPr id="229460" name="文本框 229459"/>
          <p:cNvSpPr txBox="1"/>
          <p:nvPr/>
        </p:nvSpPr>
        <p:spPr>
          <a:xfrm>
            <a:off x="4618038" y="3559175"/>
            <a:ext cx="4275137" cy="1373188"/>
          </a:xfrm>
          <a:prstGeom prst="rect">
            <a:avLst/>
          </a:prstGeom>
          <a:noFill/>
          <a:ln w="9525">
            <a:noFill/>
          </a:ln>
        </p:spPr>
        <p:txBody>
          <a:bodyPr>
            <a:spAutoFit/>
          </a:bodyPr>
          <a:p>
            <a:r>
              <a:rPr lang="zh-CN" altLang="en-US" sz="2800" b="1" dirty="0">
                <a:latin typeface="Times New Roman" panose="02020603050405020304" pitchFamily="18" charset="0"/>
              </a:rPr>
              <a:t>若 </a:t>
            </a:r>
            <a:r>
              <a:rPr lang="en-US" altLang="zh-CN" sz="2800" b="1" i="1">
                <a:solidFill>
                  <a:srgbClr val="FF0066"/>
                </a:solidFill>
                <a:latin typeface="Times New Roman" panose="02020603050405020304" pitchFamily="18" charset="0"/>
              </a:rPr>
              <a:t>C </a:t>
            </a:r>
            <a:r>
              <a:rPr lang="zh-CN" altLang="en-US" sz="2800" b="1" dirty="0">
                <a:latin typeface="Times New Roman" panose="02020603050405020304" pitchFamily="18" charset="0"/>
              </a:rPr>
              <a:t>上</a:t>
            </a:r>
            <a:r>
              <a:rPr lang="zh-CN" altLang="en-US" sz="2800" b="1" dirty="0">
                <a:solidFill>
                  <a:srgbClr val="0033CC"/>
                </a:solidFill>
                <a:latin typeface="Times New Roman" panose="02020603050405020304" pitchFamily="18" charset="0"/>
              </a:rPr>
              <a:t>没有电荷 </a:t>
            </a:r>
            <a:r>
              <a:rPr lang="en-US" altLang="zh-CN" sz="2800" b="1">
                <a:solidFill>
                  <a:srgbClr val="0033CC"/>
                </a:solidFill>
                <a:latin typeface="Times New Roman" panose="02020603050405020304" pitchFamily="18" charset="0"/>
              </a:rPr>
              <a:t>(0)</a:t>
            </a:r>
            <a:endParaRPr lang="en-US" altLang="zh-CN" sz="2800" b="1">
              <a:solidFill>
                <a:srgbClr val="0033CC"/>
              </a:solidFill>
              <a:latin typeface="Times New Roman" panose="02020603050405020304" pitchFamily="18" charset="0"/>
            </a:endParaRPr>
          </a:p>
          <a:p>
            <a:r>
              <a:rPr lang="zh-CN" altLang="en-US" sz="2800" b="1" dirty="0">
                <a:latin typeface="Times New Roman" panose="02020603050405020304" pitchFamily="18" charset="0"/>
              </a:rPr>
              <a:t>使 </a:t>
            </a:r>
            <a:r>
              <a:rPr lang="en-US" altLang="zh-CN" sz="2800" b="1" i="1">
                <a:solidFill>
                  <a:srgbClr val="0033CC"/>
                </a:solidFill>
                <a:latin typeface="Times New Roman" panose="02020603050405020304" pitchFamily="18" charset="0"/>
              </a:rPr>
              <a:t>T</a:t>
            </a:r>
            <a:r>
              <a:rPr lang="en-US" altLang="zh-CN" sz="2800" b="1" baseline="-25000">
                <a:solidFill>
                  <a:srgbClr val="0033CC"/>
                </a:solidFill>
                <a:latin typeface="Times New Roman" panose="02020603050405020304" pitchFamily="18" charset="0"/>
              </a:rPr>
              <a:t>2 </a:t>
            </a:r>
            <a:r>
              <a:rPr lang="zh-CN" altLang="en-US" sz="2800" b="1" dirty="0">
                <a:solidFill>
                  <a:srgbClr val="FF0066"/>
                </a:solidFill>
                <a:latin typeface="Times New Roman" panose="02020603050405020304" pitchFamily="18" charset="0"/>
              </a:rPr>
              <a:t>截止</a:t>
            </a:r>
            <a:r>
              <a:rPr lang="en-US" altLang="zh-CN" sz="2800" b="1">
                <a:solidFill>
                  <a:srgbClr val="FF0066"/>
                </a:solidFill>
                <a:latin typeface="Times New Roman" panose="02020603050405020304" pitchFamily="18" charset="0"/>
              </a:rPr>
              <a:t>, </a:t>
            </a:r>
            <a:r>
              <a:rPr lang="zh-CN" altLang="en-US" sz="2800" b="1" dirty="0">
                <a:latin typeface="Times New Roman" panose="02020603050405020304" pitchFamily="18" charset="0"/>
              </a:rPr>
              <a:t>则 </a:t>
            </a:r>
            <a:r>
              <a:rPr lang="en-US" altLang="zh-CN" sz="2800" b="1" i="1">
                <a:solidFill>
                  <a:srgbClr val="FF0066"/>
                </a:solidFill>
                <a:latin typeface="Times New Roman" panose="02020603050405020304" pitchFamily="18" charset="0"/>
              </a:rPr>
              <a:t>C</a:t>
            </a:r>
            <a:r>
              <a:rPr lang="en-US" altLang="zh-CN" sz="2800" b="1" baseline="-25000">
                <a:solidFill>
                  <a:srgbClr val="FF0066"/>
                </a:solidFill>
                <a:latin typeface="Times New Roman" panose="02020603050405020304" pitchFamily="18" charset="0"/>
              </a:rPr>
              <a:t>B </a:t>
            </a:r>
            <a:r>
              <a:rPr lang="zh-CN" altLang="en-US" sz="2800" b="1" dirty="0">
                <a:solidFill>
                  <a:srgbClr val="FF0066"/>
                </a:solidFill>
                <a:latin typeface="Times New Roman" panose="02020603050405020304" pitchFamily="18" charset="0"/>
              </a:rPr>
              <a:t>不</a:t>
            </a:r>
            <a:r>
              <a:rPr lang="zh-CN" altLang="en-US" sz="2800" b="1" dirty="0">
                <a:solidFill>
                  <a:srgbClr val="0033CC"/>
                </a:solidFill>
                <a:latin typeface="Times New Roman" panose="02020603050405020304" pitchFamily="18" charset="0"/>
              </a:rPr>
              <a:t>放电</a:t>
            </a:r>
            <a:r>
              <a:rPr lang="en-US" altLang="zh-CN" sz="2800" b="1">
                <a:latin typeface="Times New Roman" panose="02020603050405020304" pitchFamily="18" charset="0"/>
              </a:rPr>
              <a:t>, </a:t>
            </a:r>
            <a:r>
              <a:rPr lang="zh-CN" altLang="en-US" sz="2800" b="1" dirty="0">
                <a:latin typeface="Times New Roman" panose="02020603050405020304" pitchFamily="18" charset="0"/>
              </a:rPr>
              <a:t>使读位线保持高电平 </a:t>
            </a:r>
            <a:r>
              <a:rPr lang="en-US" altLang="zh-CN" sz="2800" b="1">
                <a:solidFill>
                  <a:srgbClr val="FF0066"/>
                </a:solidFill>
                <a:latin typeface="Times New Roman" panose="02020603050405020304" pitchFamily="18" charset="0"/>
              </a:rPr>
              <a:t>(1)</a:t>
            </a:r>
            <a:endParaRPr lang="en-US" altLang="zh-CN" sz="2800" b="1">
              <a:solidFill>
                <a:srgbClr val="FF0066"/>
              </a:solidFill>
              <a:latin typeface="Times New Roman" panose="02020603050405020304" pitchFamily="18" charset="0"/>
            </a:endParaRPr>
          </a:p>
        </p:txBody>
      </p:sp>
      <p:sp>
        <p:nvSpPr>
          <p:cNvPr id="229461" name="文本框 229460"/>
          <p:cNvSpPr txBox="1"/>
          <p:nvPr/>
        </p:nvSpPr>
        <p:spPr>
          <a:xfrm>
            <a:off x="522288" y="5383213"/>
            <a:ext cx="1901825" cy="519112"/>
          </a:xfrm>
          <a:prstGeom prst="rect">
            <a:avLst/>
          </a:prstGeom>
          <a:noFill/>
          <a:ln w="9525">
            <a:noFill/>
          </a:ln>
        </p:spPr>
        <p:txBody>
          <a:bodyPr>
            <a:spAutoFit/>
          </a:bodyPr>
          <a:p>
            <a:r>
              <a:rPr lang="zh-CN" altLang="en-US" sz="2800" b="1" u="sng" dirty="0">
                <a:solidFill>
                  <a:srgbClr val="0033CC"/>
                </a:solidFill>
                <a:effectLst>
                  <a:outerShdw blurRad="38100" dist="38100" dir="2700000">
                    <a:srgbClr val="C0C0C0"/>
                  </a:outerShdw>
                </a:effectLst>
                <a:latin typeface="Times New Roman" panose="02020603050405020304" pitchFamily="18" charset="0"/>
              </a:rPr>
              <a:t>写操作</a:t>
            </a:r>
            <a:r>
              <a:rPr lang="en-US" altLang="zh-CN" sz="2800" b="1" u="sng">
                <a:solidFill>
                  <a:srgbClr val="0033CC"/>
                </a:solidFill>
                <a:effectLst>
                  <a:outerShdw blurRad="38100" dist="38100" dir="2700000">
                    <a:srgbClr val="C0C0C0"/>
                  </a:outerShdw>
                </a:effectLst>
                <a:latin typeface="Times New Roman" panose="02020603050405020304" pitchFamily="18" charset="0"/>
              </a:rPr>
              <a:t>:</a:t>
            </a:r>
            <a:endParaRPr lang="en-US" altLang="zh-CN" sz="2800" b="1" u="sng">
              <a:solidFill>
                <a:srgbClr val="0033CC"/>
              </a:solidFill>
              <a:effectLst>
                <a:outerShdw blurRad="38100" dist="38100" dir="2700000">
                  <a:srgbClr val="C0C0C0"/>
                </a:outerShdw>
              </a:effectLst>
              <a:latin typeface="Times New Roman" panose="02020603050405020304" pitchFamily="18" charset="0"/>
            </a:endParaRPr>
          </a:p>
        </p:txBody>
      </p:sp>
      <p:sp>
        <p:nvSpPr>
          <p:cNvPr id="229462" name="文本框 229461"/>
          <p:cNvSpPr txBox="1"/>
          <p:nvPr/>
        </p:nvSpPr>
        <p:spPr>
          <a:xfrm>
            <a:off x="1955800" y="5392738"/>
            <a:ext cx="5692775" cy="519112"/>
          </a:xfrm>
          <a:prstGeom prst="rect">
            <a:avLst/>
          </a:prstGeom>
          <a:noFill/>
          <a:ln w="9525">
            <a:noFill/>
          </a:ln>
        </p:spPr>
        <p:txBody>
          <a:bodyPr>
            <a:spAutoFit/>
          </a:bodyPr>
          <a:p>
            <a:r>
              <a:rPr lang="zh-CN" altLang="en-US" sz="2800" b="1" dirty="0">
                <a:latin typeface="Times New Roman" panose="02020603050405020304" pitchFamily="18" charset="0"/>
              </a:rPr>
              <a:t>当写字线为高电平时 </a:t>
            </a:r>
            <a:r>
              <a:rPr lang="en-US" altLang="zh-CN" sz="2800" b="1" i="1">
                <a:latin typeface="Times New Roman" panose="02020603050405020304" pitchFamily="18" charset="0"/>
              </a:rPr>
              <a:t>T</a:t>
            </a:r>
            <a:r>
              <a:rPr lang="en-US" altLang="zh-CN" sz="2800" b="1" baseline="-25000">
                <a:latin typeface="Times New Roman" panose="02020603050405020304" pitchFamily="18" charset="0"/>
              </a:rPr>
              <a:t>1 </a:t>
            </a:r>
            <a:r>
              <a:rPr lang="zh-CN" altLang="en-US" sz="2800" b="1" dirty="0">
                <a:solidFill>
                  <a:srgbClr val="FF0066"/>
                </a:solidFill>
                <a:latin typeface="Times New Roman" panose="02020603050405020304" pitchFamily="18" charset="0"/>
              </a:rPr>
              <a:t>导通</a:t>
            </a:r>
            <a:endParaRPr lang="zh-CN" altLang="en-US" sz="2800" b="1">
              <a:latin typeface="Times New Roman" panose="02020603050405020304" pitchFamily="18" charset="0"/>
            </a:endParaRPr>
          </a:p>
        </p:txBody>
      </p:sp>
      <p:sp>
        <p:nvSpPr>
          <p:cNvPr id="229463" name="文本框 229462"/>
          <p:cNvSpPr txBox="1"/>
          <p:nvPr/>
        </p:nvSpPr>
        <p:spPr>
          <a:xfrm>
            <a:off x="1722438" y="5969000"/>
            <a:ext cx="7781925" cy="519113"/>
          </a:xfrm>
          <a:prstGeom prst="rect">
            <a:avLst/>
          </a:prstGeom>
          <a:noFill/>
          <a:ln w="9525">
            <a:noFill/>
          </a:ln>
        </p:spPr>
        <p:txBody>
          <a:bodyPr>
            <a:spAutoFit/>
          </a:bodyPr>
          <a:p>
            <a:r>
              <a:rPr lang="zh-CN" altLang="en-US" sz="2800" b="1">
                <a:latin typeface="Times New Roman" panose="02020603050405020304" pitchFamily="18" charset="0"/>
              </a:rPr>
              <a:t>将</a:t>
            </a:r>
            <a:r>
              <a:rPr lang="zh-CN" altLang="en-US" sz="2800" b="1" dirty="0">
                <a:latin typeface="Times New Roman" panose="02020603050405020304" pitchFamily="18" charset="0"/>
              </a:rPr>
              <a:t>输入信号送至写位线，则将信息存储于 </a:t>
            </a:r>
            <a:r>
              <a:rPr lang="en-US" altLang="zh-CN" sz="2800" b="1" i="1">
                <a:solidFill>
                  <a:srgbClr val="FF0066"/>
                </a:solidFill>
                <a:latin typeface="Times New Roman" panose="02020603050405020304" pitchFamily="18" charset="0"/>
              </a:rPr>
              <a:t>C </a:t>
            </a:r>
            <a:r>
              <a:rPr lang="zh-CN" altLang="en-US" sz="2800" b="1" dirty="0">
                <a:latin typeface="Times New Roman" panose="02020603050405020304" pitchFamily="18" charset="0"/>
              </a:rPr>
              <a:t>中</a:t>
            </a:r>
            <a:endParaRPr lang="zh-CN" altLang="en-US" sz="28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9382"/>
                                        </p:tgtEl>
                                        <p:attrNameLst>
                                          <p:attrName>style.visibility</p:attrName>
                                        </p:attrNameLst>
                                      </p:cBhvr>
                                      <p:to>
                                        <p:strVal val="visible"/>
                                      </p:to>
                                    </p:set>
                                    <p:animEffect transition="in" filter="wipe(left)">
                                      <p:cBhvr>
                                        <p:cTn id="7" dur="500"/>
                                        <p:tgtEl>
                                          <p:spTgt spid="2293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29378"/>
                                        </p:tgtEl>
                                        <p:attrNameLst>
                                          <p:attrName>style.visibility</p:attrName>
                                        </p:attrNameLst>
                                      </p:cBhvr>
                                      <p:to>
                                        <p:strVal val="visible"/>
                                      </p:to>
                                    </p:set>
                                    <p:animEffect transition="in" filter="wipe(left)">
                                      <p:cBhvr>
                                        <p:cTn id="12" dur="500"/>
                                        <p:tgtEl>
                                          <p:spTgt spid="229378"/>
                                        </p:tgtEl>
                                      </p:cBhvr>
                                    </p:animEffect>
                                  </p:childTnLst>
                                  <p:subTnLst>
                                    <p:set>
                                      <p:cBhvr override="childStyle">
                                        <p:cTn dur="1" fill="hold" display="0" masterRel="nextClick" afterEffect="1"/>
                                        <p:tgtEl>
                                          <p:spTgt spid="229378"/>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9440">
                                            <p:txEl>
                                              <p:charRg st="0" end="5"/>
                                            </p:txEl>
                                          </p:spTgt>
                                        </p:tgtEl>
                                        <p:attrNameLst>
                                          <p:attrName>style.visibility</p:attrName>
                                        </p:attrNameLst>
                                      </p:cBhvr>
                                      <p:to>
                                        <p:strVal val="visible"/>
                                      </p:to>
                                    </p:set>
                                    <p:animEffect transition="in" filter="wipe(left)">
                                      <p:cBhvr>
                                        <p:cTn id="17" dur="500"/>
                                        <p:tgtEl>
                                          <p:spTgt spid="229440">
                                            <p:txEl>
                                              <p:charRg st="0"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9441">
                                            <p:txEl>
                                              <p:charRg st="0" end="13"/>
                                            </p:txEl>
                                          </p:spTgt>
                                        </p:tgtEl>
                                        <p:attrNameLst>
                                          <p:attrName>style.visibility</p:attrName>
                                        </p:attrNameLst>
                                      </p:cBhvr>
                                      <p:to>
                                        <p:strVal val="visible"/>
                                      </p:to>
                                    </p:set>
                                    <p:animEffect transition="in" filter="wipe(left)">
                                      <p:cBhvr>
                                        <p:cTn id="22" dur="500"/>
                                        <p:tgtEl>
                                          <p:spTgt spid="229441">
                                            <p:txEl>
                                              <p:charRg st="0" end="1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29442"/>
                                        </p:tgtEl>
                                        <p:attrNameLst>
                                          <p:attrName>style.visibility</p:attrName>
                                        </p:attrNameLst>
                                      </p:cBhvr>
                                      <p:to>
                                        <p:strVal val="visible"/>
                                      </p:to>
                                    </p:set>
                                    <p:animEffect transition="in" filter="wipe(up)">
                                      <p:cBhvr>
                                        <p:cTn id="27" dur="500"/>
                                        <p:tgtEl>
                                          <p:spTgt spid="229442"/>
                                        </p:tgtEl>
                                      </p:cBhvr>
                                    </p:animEffect>
                                  </p:childTnLst>
                                  <p:subTnLst>
                                    <p:set>
                                      <p:cBhvr override="childStyle">
                                        <p:cTn dur="1" fill="hold" display="0" masterRel="nextClick" afterEffect="1"/>
                                        <p:tgtEl>
                                          <p:spTgt spid="229442"/>
                                        </p:tgtEl>
                                        <p:attrNameLst>
                                          <p:attrName>style.visibility</p:attrName>
                                        </p:attrNameLst>
                                      </p:cBhvr>
                                      <p:to>
                                        <p:strVal val="hidden"/>
                                      </p:to>
                                    </p:set>
                                  </p:subTnLst>
                                </p:cTn>
                              </p:par>
                            </p:childTnLst>
                          </p:cTn>
                        </p:par>
                        <p:par>
                          <p:cTn id="28" fill="hold">
                            <p:stCondLst>
                              <p:cond delay="500"/>
                            </p:stCondLst>
                            <p:childTnLst>
                              <p:par>
                                <p:cTn id="29" presetID="12" presetClass="entr" presetSubtype="4" fill="hold" nodeType="afterEffect">
                                  <p:stCondLst>
                                    <p:cond delay="0"/>
                                  </p:stCondLst>
                                  <p:childTnLst>
                                    <p:set>
                                      <p:cBhvr>
                                        <p:cTn id="30" dur="1" fill="hold">
                                          <p:stCondLst>
                                            <p:cond delay="0"/>
                                          </p:stCondLst>
                                        </p:cTn>
                                        <p:tgtEl>
                                          <p:spTgt spid="229450"/>
                                        </p:tgtEl>
                                        <p:attrNameLst>
                                          <p:attrName>style.visibility</p:attrName>
                                        </p:attrNameLst>
                                      </p:cBhvr>
                                      <p:to>
                                        <p:strVal val="visible"/>
                                      </p:to>
                                    </p:set>
                                    <p:animEffect transition="in" filter="slide(fromBottom)">
                                      <p:cBhvr>
                                        <p:cTn id="31" dur="500"/>
                                        <p:tgtEl>
                                          <p:spTgt spid="22945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29457">
                                            <p:txEl>
                                              <p:charRg st="0" end="16"/>
                                            </p:txEl>
                                          </p:spTgt>
                                        </p:tgtEl>
                                        <p:attrNameLst>
                                          <p:attrName>style.visibility</p:attrName>
                                        </p:attrNameLst>
                                      </p:cBhvr>
                                      <p:to>
                                        <p:strVal val="visible"/>
                                      </p:to>
                                    </p:set>
                                    <p:animEffect transition="in" filter="wipe(left)">
                                      <p:cBhvr>
                                        <p:cTn id="36" dur="500"/>
                                        <p:tgtEl>
                                          <p:spTgt spid="229457">
                                            <p:txEl>
                                              <p:charRg st="0" end="16"/>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29458"/>
                                        </p:tgtEl>
                                        <p:attrNameLst>
                                          <p:attrName>style.visibility</p:attrName>
                                        </p:attrNameLst>
                                      </p:cBhvr>
                                      <p:to>
                                        <p:strVal val="visible"/>
                                      </p:to>
                                    </p:set>
                                    <p:animEffect transition="in" filter="wipe(left)">
                                      <p:cBhvr>
                                        <p:cTn id="41" dur="500"/>
                                        <p:tgtEl>
                                          <p:spTgt spid="22945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29459">
                                            <p:txEl>
                                              <p:charRg st="0" end="14"/>
                                            </p:txEl>
                                          </p:spTgt>
                                        </p:tgtEl>
                                        <p:attrNameLst>
                                          <p:attrName>style.visibility</p:attrName>
                                        </p:attrNameLst>
                                      </p:cBhvr>
                                      <p:to>
                                        <p:strVal val="visible"/>
                                      </p:to>
                                    </p:set>
                                    <p:animEffect transition="in" filter="wipe(left)">
                                      <p:cBhvr>
                                        <p:cTn id="46" dur="500"/>
                                        <p:tgtEl>
                                          <p:spTgt spid="229459">
                                            <p:txEl>
                                              <p:charRg st="0" end="14"/>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29459">
                                            <p:txEl>
                                              <p:charRg st="14" end="45"/>
                                            </p:txEl>
                                          </p:spTgt>
                                        </p:tgtEl>
                                        <p:attrNameLst>
                                          <p:attrName>style.visibility</p:attrName>
                                        </p:attrNameLst>
                                      </p:cBhvr>
                                      <p:to>
                                        <p:strVal val="visible"/>
                                      </p:to>
                                    </p:set>
                                    <p:animEffect transition="in" filter="wipe(left)">
                                      <p:cBhvr>
                                        <p:cTn id="51" dur="500"/>
                                        <p:tgtEl>
                                          <p:spTgt spid="229459">
                                            <p:txEl>
                                              <p:charRg st="14" end="4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29460">
                                            <p:txEl>
                                              <p:charRg st="0" end="14"/>
                                            </p:txEl>
                                          </p:spTgt>
                                        </p:tgtEl>
                                        <p:attrNameLst>
                                          <p:attrName>style.visibility</p:attrName>
                                        </p:attrNameLst>
                                      </p:cBhvr>
                                      <p:to>
                                        <p:strVal val="visible"/>
                                      </p:to>
                                    </p:set>
                                    <p:animEffect transition="in" filter="wipe(left)">
                                      <p:cBhvr>
                                        <p:cTn id="56" dur="500"/>
                                        <p:tgtEl>
                                          <p:spTgt spid="229460">
                                            <p:txEl>
                                              <p:charRg st="0" end="14"/>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29460">
                                            <p:txEl>
                                              <p:charRg st="14" end="47"/>
                                            </p:txEl>
                                          </p:spTgt>
                                        </p:tgtEl>
                                        <p:attrNameLst>
                                          <p:attrName>style.visibility</p:attrName>
                                        </p:attrNameLst>
                                      </p:cBhvr>
                                      <p:to>
                                        <p:strVal val="visible"/>
                                      </p:to>
                                    </p:set>
                                    <p:animEffect transition="in" filter="wipe(left)">
                                      <p:cBhvr>
                                        <p:cTn id="61" dur="500"/>
                                        <p:tgtEl>
                                          <p:spTgt spid="229460">
                                            <p:txEl>
                                              <p:charRg st="14" end="47"/>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29461">
                                            <p:txEl>
                                              <p:charRg st="0" end="5"/>
                                            </p:txEl>
                                          </p:spTgt>
                                        </p:tgtEl>
                                        <p:attrNameLst>
                                          <p:attrName>style.visibility</p:attrName>
                                        </p:attrNameLst>
                                      </p:cBhvr>
                                      <p:to>
                                        <p:strVal val="visible"/>
                                      </p:to>
                                    </p:set>
                                    <p:animEffect transition="in" filter="wipe(left)">
                                      <p:cBhvr>
                                        <p:cTn id="66" dur="500"/>
                                        <p:tgtEl>
                                          <p:spTgt spid="229461">
                                            <p:txEl>
                                              <p:charRg st="0" end="5"/>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29462">
                                            <p:txEl>
                                              <p:charRg st="0" end="16"/>
                                            </p:txEl>
                                          </p:spTgt>
                                        </p:tgtEl>
                                        <p:attrNameLst>
                                          <p:attrName>style.visibility</p:attrName>
                                        </p:attrNameLst>
                                      </p:cBhvr>
                                      <p:to>
                                        <p:strVal val="visible"/>
                                      </p:to>
                                    </p:set>
                                    <p:animEffect transition="in" filter="wipe(left)">
                                      <p:cBhvr>
                                        <p:cTn id="71" dur="500"/>
                                        <p:tgtEl>
                                          <p:spTgt spid="229462">
                                            <p:txEl>
                                              <p:charRg st="0" end="16"/>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29463">
                                            <p:txEl>
                                              <p:charRg st="0" end="23"/>
                                            </p:txEl>
                                          </p:spTgt>
                                        </p:tgtEl>
                                        <p:attrNameLst>
                                          <p:attrName>style.visibility</p:attrName>
                                        </p:attrNameLst>
                                      </p:cBhvr>
                                      <p:to>
                                        <p:strVal val="visible"/>
                                      </p:to>
                                    </p:set>
                                    <p:animEffect transition="in" filter="wipe(left)">
                                      <p:cBhvr>
                                        <p:cTn id="76" dur="500"/>
                                        <p:tgtEl>
                                          <p:spTgt spid="229463">
                                            <p:txEl>
                                              <p:charRg st="0" end="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440" grpId="0" build="p"/>
      <p:bldP spid="229441" grpId="0" build="p"/>
      <p:bldP spid="229457" grpId="0" build="p"/>
      <p:bldP spid="229459" grpId="0" build="p"/>
      <p:bldP spid="229460" grpId="0" build="p"/>
      <p:bldP spid="229461" grpId="0" build="p"/>
      <p:bldP spid="229462" grpId="0" build="p"/>
      <p:bldP spid="229463" grpId="0" build="p"/>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653" name="Rectangle 5"/>
          <p:cNvSpPr>
            <a:spLocks noChangeArrowheads="1"/>
          </p:cNvSpPr>
          <p:nvPr/>
        </p:nvSpPr>
        <p:spPr bwMode="auto">
          <a:xfrm>
            <a:off x="539750" y="692150"/>
            <a:ext cx="2813050" cy="1076325"/>
          </a:xfrm>
          <a:prstGeom prst="rect">
            <a:avLst/>
          </a:prstGeom>
          <a:solidFill>
            <a:srgbClr val="99CC00"/>
          </a:solidFill>
          <a:ln w="9525">
            <a:noFill/>
            <a:miter lim="800000"/>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chemeClr val="bg1"/>
                </a:solidFill>
                <a:effectLst>
                  <a:outerShdw blurRad="38100" dist="38100" dir="2700000" algn="tl">
                    <a:srgbClr val="FFFFFF"/>
                  </a:outerShdw>
                </a:effectLst>
                <a:uLnTx/>
                <a:uFillTx/>
                <a:latin typeface="Times New Roman" panose="02020603050405020304" pitchFamily="18" charset="0"/>
                <a:ea typeface="新宋体" panose="02010609030101010101" charset="-122"/>
                <a:cs typeface="Times New Roman" panose="02020603050405020304" pitchFamily="18" charset="0"/>
              </a:rPr>
              <a:t>3</a:t>
            </a:r>
            <a:r>
              <a:rPr kumimoji="0" lang="zh-CN" altLang="en-US" sz="3200" b="0" i="0" u="none" strike="noStrike" kern="1200" cap="none" spc="0" normalizeH="0" baseline="0" noProof="0">
                <a:ln>
                  <a:noFill/>
                </a:ln>
                <a:solidFill>
                  <a:schemeClr val="bg1"/>
                </a:solidFill>
                <a:effectLst>
                  <a:outerShdw blurRad="38100" dist="38100" dir="2700000" algn="tl">
                    <a:srgbClr val="FFFFFF"/>
                  </a:outerShdw>
                </a:effectLst>
                <a:uLnTx/>
                <a:uFillTx/>
                <a:latin typeface="Times New Roman" panose="02020603050405020304" pitchFamily="18" charset="0"/>
                <a:ea typeface="新宋体" panose="02010609030101010101" charset="-122"/>
                <a:cs typeface="Times New Roman" panose="02020603050405020304" pitchFamily="18" charset="0"/>
              </a:rPr>
              <a:t>、</a:t>
            </a:r>
            <a:r>
              <a:rPr kumimoji="0" lang="en-US" altLang="zh-CN" sz="3200" b="0" i="0" u="none" strike="noStrike" kern="1200" cap="none" spc="0" normalizeH="0" baseline="0" noProof="0">
                <a:ln>
                  <a:noFill/>
                </a:ln>
                <a:solidFill>
                  <a:schemeClr val="bg1"/>
                </a:solidFill>
                <a:effectLst>
                  <a:outerShdw blurRad="38100" dist="38100" dir="2700000" algn="tl">
                    <a:srgbClr val="FFFFFF"/>
                  </a:outerShdw>
                </a:effectLst>
                <a:uLnTx/>
                <a:uFillTx/>
                <a:latin typeface="Times New Roman" panose="02020603050405020304" pitchFamily="18" charset="0"/>
                <a:ea typeface="新宋体" panose="02010609030101010101" charset="-122"/>
                <a:cs typeface="Times New Roman" panose="02020603050405020304" pitchFamily="18" charset="0"/>
              </a:rPr>
              <a:t>RAM</a:t>
            </a:r>
            <a:r>
              <a:rPr kumimoji="0" lang="zh-CN" altLang="en-US" sz="3200" b="0" i="0" u="none" strike="noStrike" kern="1200" cap="none" spc="0" normalizeH="0" baseline="0" noProof="0">
                <a:ln>
                  <a:noFill/>
                </a:ln>
                <a:solidFill>
                  <a:schemeClr val="bg1"/>
                </a:solidFill>
                <a:effectLst>
                  <a:outerShdw blurRad="38100" dist="38100" dir="2700000" algn="tl">
                    <a:srgbClr val="FFFFFF"/>
                  </a:outerShdw>
                </a:effectLst>
                <a:uLnTx/>
                <a:uFillTx/>
                <a:latin typeface="Times New Roman" panose="02020603050405020304" pitchFamily="18" charset="0"/>
                <a:ea typeface="新宋体" panose="02010609030101010101" charset="-122"/>
                <a:cs typeface="Times New Roman" panose="02020603050405020304" pitchFamily="18" charset="0"/>
              </a:rPr>
              <a:t>结构示意图</a:t>
            </a:r>
            <a:endParaRPr kumimoji="0" lang="zh-CN" altLang="en-US" sz="3200" b="0" i="0" u="none" strike="noStrike" kern="1200" cap="none" spc="0" normalizeH="0" baseline="0" noProof="0">
              <a:ln>
                <a:noFill/>
              </a:ln>
              <a:solidFill>
                <a:schemeClr val="bg1"/>
              </a:solidFill>
              <a:effectLst>
                <a:outerShdw blurRad="38100" dist="38100" dir="2700000" algn="tl">
                  <a:srgbClr val="FFFFFF"/>
                </a:outerShdw>
              </a:effectLst>
              <a:uLnTx/>
              <a:uFillTx/>
              <a:latin typeface="Times New Roman" panose="02020603050405020304" pitchFamily="18" charset="0"/>
              <a:ea typeface="新宋体" panose="02010609030101010101" charset="-122"/>
              <a:cs typeface="Times New Roman" panose="02020603050405020304" pitchFamily="18" charset="0"/>
            </a:endParaRPr>
          </a:p>
        </p:txBody>
      </p:sp>
      <p:grpSp>
        <p:nvGrpSpPr>
          <p:cNvPr id="2" name="Group 6"/>
          <p:cNvGrpSpPr/>
          <p:nvPr/>
        </p:nvGrpSpPr>
        <p:grpSpPr>
          <a:xfrm>
            <a:off x="4341813" y="115888"/>
            <a:ext cx="4268787" cy="1865312"/>
            <a:chOff x="1248" y="2640"/>
            <a:chExt cx="2640" cy="1056"/>
          </a:xfrm>
        </p:grpSpPr>
        <p:sp>
          <p:nvSpPr>
            <p:cNvPr id="13317" name="Rectangle 7"/>
            <p:cNvSpPr/>
            <p:nvPr/>
          </p:nvSpPr>
          <p:spPr>
            <a:xfrm>
              <a:off x="1248" y="2736"/>
              <a:ext cx="2640" cy="864"/>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nchorCtr="0"/>
            <a:p>
              <a:endParaRPr lang="zh-CN" altLang="en-US" dirty="0">
                <a:latin typeface="Cambria" panose="02040503050406030204"/>
                <a:ea typeface="华文楷体"/>
              </a:endParaRPr>
            </a:p>
          </p:txBody>
        </p:sp>
        <p:sp>
          <p:nvSpPr>
            <p:cNvPr id="13318" name="Text Box 8"/>
            <p:cNvSpPr txBox="1"/>
            <p:nvPr/>
          </p:nvSpPr>
          <p:spPr>
            <a:xfrm>
              <a:off x="1392" y="3360"/>
              <a:ext cx="154" cy="155"/>
            </a:xfrm>
            <a:prstGeom prst="rect">
              <a:avLst/>
            </a:prstGeom>
            <a:solidFill>
              <a:schemeClr val="bg1"/>
            </a:solidFill>
            <a:ln w="9525">
              <a:noFill/>
            </a:ln>
          </p:spPr>
          <p:txBody>
            <a:bodyPr wrap="none" lIns="0" tIns="0" rIns="0" bIns="0">
              <a:spAutoFit/>
            </a:bodyPr>
            <a:p>
              <a:r>
                <a:rPr lang="en-US" altLang="zh-CN" dirty="0">
                  <a:latin typeface="Arial" panose="020B0604020202020204" pitchFamily="34" charset="0"/>
                  <a:ea typeface="华文楷体"/>
                </a:rPr>
                <a:t>D</a:t>
              </a:r>
              <a:r>
                <a:rPr lang="en-US" altLang="zh-CN" baseline="-25000" dirty="0">
                  <a:latin typeface="Arial" panose="020B0604020202020204" pitchFamily="34" charset="0"/>
                  <a:ea typeface="华文楷体"/>
                </a:rPr>
                <a:t>0</a:t>
              </a:r>
              <a:endParaRPr lang="en-US" altLang="zh-CN" baseline="-25000" dirty="0">
                <a:latin typeface="Arial" panose="020B0604020202020204" pitchFamily="34" charset="0"/>
                <a:ea typeface="华文楷体"/>
              </a:endParaRPr>
            </a:p>
          </p:txBody>
        </p:sp>
        <p:sp>
          <p:nvSpPr>
            <p:cNvPr id="13319" name="Text Box 9"/>
            <p:cNvSpPr txBox="1"/>
            <p:nvPr/>
          </p:nvSpPr>
          <p:spPr>
            <a:xfrm>
              <a:off x="1680" y="3360"/>
              <a:ext cx="154" cy="155"/>
            </a:xfrm>
            <a:prstGeom prst="rect">
              <a:avLst/>
            </a:prstGeom>
            <a:solidFill>
              <a:schemeClr val="bg1"/>
            </a:solidFill>
            <a:ln w="9525">
              <a:noFill/>
            </a:ln>
          </p:spPr>
          <p:txBody>
            <a:bodyPr wrap="none" lIns="0" tIns="0" rIns="0" bIns="0">
              <a:spAutoFit/>
            </a:bodyPr>
            <a:p>
              <a:r>
                <a:rPr lang="en-US" altLang="zh-CN" dirty="0">
                  <a:latin typeface="Arial" panose="020B0604020202020204" pitchFamily="34" charset="0"/>
                  <a:ea typeface="华文楷体"/>
                </a:rPr>
                <a:t>D</a:t>
              </a:r>
              <a:r>
                <a:rPr lang="en-US" altLang="zh-CN" baseline="-25000" dirty="0">
                  <a:latin typeface="Arial" panose="020B0604020202020204" pitchFamily="34" charset="0"/>
                  <a:ea typeface="华文楷体"/>
                </a:rPr>
                <a:t>1</a:t>
              </a:r>
              <a:endParaRPr lang="en-US" altLang="zh-CN" baseline="-25000" dirty="0">
                <a:latin typeface="Arial" panose="020B0604020202020204" pitchFamily="34" charset="0"/>
                <a:ea typeface="华文楷体"/>
              </a:endParaRPr>
            </a:p>
          </p:txBody>
        </p:sp>
        <p:sp>
          <p:nvSpPr>
            <p:cNvPr id="13320" name="Text Box 10"/>
            <p:cNvSpPr txBox="1"/>
            <p:nvPr/>
          </p:nvSpPr>
          <p:spPr>
            <a:xfrm>
              <a:off x="1968" y="3360"/>
              <a:ext cx="154" cy="155"/>
            </a:xfrm>
            <a:prstGeom prst="rect">
              <a:avLst/>
            </a:prstGeom>
            <a:solidFill>
              <a:schemeClr val="bg1"/>
            </a:solidFill>
            <a:ln w="9525">
              <a:noFill/>
            </a:ln>
          </p:spPr>
          <p:txBody>
            <a:bodyPr wrap="none" lIns="0" tIns="0" rIns="0" bIns="0">
              <a:spAutoFit/>
            </a:bodyPr>
            <a:p>
              <a:r>
                <a:rPr lang="en-US" altLang="zh-CN" dirty="0">
                  <a:latin typeface="Arial" panose="020B0604020202020204" pitchFamily="34" charset="0"/>
                  <a:ea typeface="华文楷体"/>
                </a:rPr>
                <a:t>D</a:t>
              </a:r>
              <a:r>
                <a:rPr lang="en-US" altLang="zh-CN" baseline="-25000" dirty="0">
                  <a:latin typeface="Arial" panose="020B0604020202020204" pitchFamily="34" charset="0"/>
                  <a:ea typeface="华文楷体"/>
                </a:rPr>
                <a:t>2</a:t>
              </a:r>
              <a:endParaRPr lang="en-US" altLang="zh-CN" baseline="-25000" dirty="0">
                <a:latin typeface="Arial" panose="020B0604020202020204" pitchFamily="34" charset="0"/>
                <a:ea typeface="华文楷体"/>
              </a:endParaRPr>
            </a:p>
          </p:txBody>
        </p:sp>
        <p:sp>
          <p:nvSpPr>
            <p:cNvPr id="13321" name="Text Box 11"/>
            <p:cNvSpPr txBox="1"/>
            <p:nvPr/>
          </p:nvSpPr>
          <p:spPr>
            <a:xfrm>
              <a:off x="2304" y="3360"/>
              <a:ext cx="155" cy="155"/>
            </a:xfrm>
            <a:prstGeom prst="rect">
              <a:avLst/>
            </a:prstGeom>
            <a:solidFill>
              <a:schemeClr val="bg1"/>
            </a:solidFill>
            <a:ln w="9525">
              <a:noFill/>
            </a:ln>
          </p:spPr>
          <p:txBody>
            <a:bodyPr wrap="none" lIns="0" tIns="0" rIns="0" bIns="0">
              <a:spAutoFit/>
            </a:bodyPr>
            <a:p>
              <a:r>
                <a:rPr lang="en-US" altLang="zh-CN" dirty="0">
                  <a:latin typeface="Arial" panose="020B0604020202020204" pitchFamily="34" charset="0"/>
                  <a:ea typeface="华文楷体"/>
                </a:rPr>
                <a:t>D</a:t>
              </a:r>
              <a:r>
                <a:rPr lang="en-US" altLang="zh-CN" baseline="-25000" dirty="0">
                  <a:latin typeface="Arial" panose="020B0604020202020204" pitchFamily="34" charset="0"/>
                  <a:ea typeface="华文楷体"/>
                </a:rPr>
                <a:t>3</a:t>
              </a:r>
              <a:endParaRPr lang="en-US" altLang="zh-CN" baseline="-25000" dirty="0">
                <a:latin typeface="Arial" panose="020B0604020202020204" pitchFamily="34" charset="0"/>
                <a:ea typeface="华文楷体"/>
              </a:endParaRPr>
            </a:p>
          </p:txBody>
        </p:sp>
        <p:sp>
          <p:nvSpPr>
            <p:cNvPr id="13322" name="Text Box 12"/>
            <p:cNvSpPr txBox="1"/>
            <p:nvPr/>
          </p:nvSpPr>
          <p:spPr>
            <a:xfrm>
              <a:off x="1392" y="2832"/>
              <a:ext cx="154" cy="156"/>
            </a:xfrm>
            <a:prstGeom prst="rect">
              <a:avLst/>
            </a:prstGeom>
            <a:solidFill>
              <a:schemeClr val="bg1"/>
            </a:solidFill>
            <a:ln w="9525">
              <a:noFill/>
            </a:ln>
          </p:spPr>
          <p:txBody>
            <a:bodyPr wrap="none" lIns="0" tIns="0" rIns="0" bIns="0">
              <a:spAutoFit/>
            </a:bodyPr>
            <a:p>
              <a:r>
                <a:rPr lang="en-US" altLang="zh-CN" dirty="0">
                  <a:latin typeface="Arial" panose="020B0604020202020204" pitchFamily="34" charset="0"/>
                  <a:ea typeface="华文楷体"/>
                </a:rPr>
                <a:t>A</a:t>
              </a:r>
              <a:r>
                <a:rPr lang="en-US" altLang="zh-CN" baseline="-25000" dirty="0">
                  <a:latin typeface="Arial" panose="020B0604020202020204" pitchFamily="34" charset="0"/>
                  <a:ea typeface="华文楷体"/>
                </a:rPr>
                <a:t>0</a:t>
              </a:r>
              <a:endParaRPr lang="en-US" altLang="zh-CN" baseline="-25000" dirty="0">
                <a:latin typeface="Arial" panose="020B0604020202020204" pitchFamily="34" charset="0"/>
                <a:ea typeface="华文楷体"/>
              </a:endParaRPr>
            </a:p>
          </p:txBody>
        </p:sp>
        <p:sp>
          <p:nvSpPr>
            <p:cNvPr id="13323" name="Text Box 13"/>
            <p:cNvSpPr txBox="1"/>
            <p:nvPr/>
          </p:nvSpPr>
          <p:spPr>
            <a:xfrm>
              <a:off x="1680" y="2832"/>
              <a:ext cx="154" cy="156"/>
            </a:xfrm>
            <a:prstGeom prst="rect">
              <a:avLst/>
            </a:prstGeom>
            <a:solidFill>
              <a:schemeClr val="bg1"/>
            </a:solidFill>
            <a:ln w="9525">
              <a:noFill/>
            </a:ln>
          </p:spPr>
          <p:txBody>
            <a:bodyPr wrap="none" lIns="0" tIns="0" rIns="0" bIns="0">
              <a:spAutoFit/>
            </a:bodyPr>
            <a:p>
              <a:r>
                <a:rPr lang="en-US" altLang="zh-CN" dirty="0">
                  <a:latin typeface="Arial" panose="020B0604020202020204" pitchFamily="34" charset="0"/>
                  <a:ea typeface="华文楷体"/>
                </a:rPr>
                <a:t>A</a:t>
              </a:r>
              <a:r>
                <a:rPr lang="en-US" altLang="zh-CN" baseline="-25000" dirty="0">
                  <a:latin typeface="Arial" panose="020B0604020202020204" pitchFamily="34" charset="0"/>
                  <a:ea typeface="华文楷体"/>
                </a:rPr>
                <a:t>1</a:t>
              </a:r>
              <a:endParaRPr lang="en-US" altLang="zh-CN" baseline="-25000" dirty="0">
                <a:latin typeface="Arial" panose="020B0604020202020204" pitchFamily="34" charset="0"/>
                <a:ea typeface="华文楷体"/>
              </a:endParaRPr>
            </a:p>
          </p:txBody>
        </p:sp>
        <p:sp>
          <p:nvSpPr>
            <p:cNvPr id="13324" name="Text Box 14"/>
            <p:cNvSpPr txBox="1"/>
            <p:nvPr/>
          </p:nvSpPr>
          <p:spPr>
            <a:xfrm>
              <a:off x="1968" y="2832"/>
              <a:ext cx="154" cy="156"/>
            </a:xfrm>
            <a:prstGeom prst="rect">
              <a:avLst/>
            </a:prstGeom>
            <a:solidFill>
              <a:schemeClr val="bg1"/>
            </a:solidFill>
            <a:ln w="9525">
              <a:noFill/>
            </a:ln>
          </p:spPr>
          <p:txBody>
            <a:bodyPr wrap="none" lIns="0" tIns="0" rIns="0" bIns="0">
              <a:spAutoFit/>
            </a:bodyPr>
            <a:p>
              <a:r>
                <a:rPr lang="en-US" altLang="zh-CN" dirty="0">
                  <a:latin typeface="Arial" panose="020B0604020202020204" pitchFamily="34" charset="0"/>
                  <a:ea typeface="华文楷体"/>
                </a:rPr>
                <a:t>A</a:t>
              </a:r>
              <a:r>
                <a:rPr lang="en-US" altLang="zh-CN" baseline="-25000" dirty="0">
                  <a:latin typeface="Arial" panose="020B0604020202020204" pitchFamily="34" charset="0"/>
                  <a:ea typeface="华文楷体"/>
                </a:rPr>
                <a:t>2</a:t>
              </a:r>
              <a:endParaRPr lang="en-US" altLang="zh-CN" baseline="-25000" dirty="0">
                <a:latin typeface="Arial" panose="020B0604020202020204" pitchFamily="34" charset="0"/>
                <a:ea typeface="华文楷体"/>
              </a:endParaRPr>
            </a:p>
          </p:txBody>
        </p:sp>
        <p:sp>
          <p:nvSpPr>
            <p:cNvPr id="13325" name="Text Box 15"/>
            <p:cNvSpPr txBox="1"/>
            <p:nvPr/>
          </p:nvSpPr>
          <p:spPr>
            <a:xfrm>
              <a:off x="2256" y="2832"/>
              <a:ext cx="154" cy="156"/>
            </a:xfrm>
            <a:prstGeom prst="rect">
              <a:avLst/>
            </a:prstGeom>
            <a:solidFill>
              <a:schemeClr val="bg1"/>
            </a:solidFill>
            <a:ln w="9525">
              <a:noFill/>
            </a:ln>
          </p:spPr>
          <p:txBody>
            <a:bodyPr wrap="none" lIns="0" tIns="0" rIns="0" bIns="0">
              <a:spAutoFit/>
            </a:bodyPr>
            <a:p>
              <a:r>
                <a:rPr lang="en-US" altLang="zh-CN" dirty="0">
                  <a:latin typeface="Arial" panose="020B0604020202020204" pitchFamily="34" charset="0"/>
                  <a:ea typeface="华文楷体"/>
                </a:rPr>
                <a:t>A</a:t>
              </a:r>
              <a:r>
                <a:rPr lang="en-US" altLang="zh-CN" baseline="-25000" dirty="0">
                  <a:latin typeface="Arial" panose="020B0604020202020204" pitchFamily="34" charset="0"/>
                  <a:ea typeface="华文楷体"/>
                </a:rPr>
                <a:t>3</a:t>
              </a:r>
              <a:endParaRPr lang="en-US" altLang="zh-CN" baseline="-25000" dirty="0">
                <a:latin typeface="Arial" panose="020B0604020202020204" pitchFamily="34" charset="0"/>
                <a:ea typeface="华文楷体"/>
              </a:endParaRPr>
            </a:p>
          </p:txBody>
        </p:sp>
        <p:sp>
          <p:nvSpPr>
            <p:cNvPr id="13326" name="Text Box 16"/>
            <p:cNvSpPr txBox="1"/>
            <p:nvPr/>
          </p:nvSpPr>
          <p:spPr>
            <a:xfrm>
              <a:off x="2592" y="2832"/>
              <a:ext cx="154" cy="156"/>
            </a:xfrm>
            <a:prstGeom prst="rect">
              <a:avLst/>
            </a:prstGeom>
            <a:solidFill>
              <a:schemeClr val="bg1"/>
            </a:solidFill>
            <a:ln w="9525">
              <a:noFill/>
            </a:ln>
          </p:spPr>
          <p:txBody>
            <a:bodyPr wrap="none" lIns="0" tIns="0" rIns="0" bIns="0">
              <a:spAutoFit/>
            </a:bodyPr>
            <a:p>
              <a:r>
                <a:rPr lang="en-US" altLang="zh-CN" dirty="0">
                  <a:latin typeface="Arial" panose="020B0604020202020204" pitchFamily="34" charset="0"/>
                  <a:ea typeface="华文楷体"/>
                </a:rPr>
                <a:t>A</a:t>
              </a:r>
              <a:r>
                <a:rPr lang="en-US" altLang="zh-CN" baseline="-25000" dirty="0">
                  <a:latin typeface="Arial" panose="020B0604020202020204" pitchFamily="34" charset="0"/>
                  <a:ea typeface="华文楷体"/>
                </a:rPr>
                <a:t>4</a:t>
              </a:r>
              <a:endParaRPr lang="en-US" altLang="zh-CN" baseline="-25000" dirty="0">
                <a:latin typeface="Arial" panose="020B0604020202020204" pitchFamily="34" charset="0"/>
                <a:ea typeface="华文楷体"/>
              </a:endParaRPr>
            </a:p>
          </p:txBody>
        </p:sp>
        <p:sp>
          <p:nvSpPr>
            <p:cNvPr id="13327" name="Text Box 17"/>
            <p:cNvSpPr txBox="1"/>
            <p:nvPr/>
          </p:nvSpPr>
          <p:spPr>
            <a:xfrm>
              <a:off x="2880" y="2832"/>
              <a:ext cx="154" cy="156"/>
            </a:xfrm>
            <a:prstGeom prst="rect">
              <a:avLst/>
            </a:prstGeom>
            <a:solidFill>
              <a:schemeClr val="bg1"/>
            </a:solidFill>
            <a:ln w="9525">
              <a:noFill/>
            </a:ln>
          </p:spPr>
          <p:txBody>
            <a:bodyPr wrap="none" lIns="0" tIns="0" rIns="0" bIns="0">
              <a:spAutoFit/>
            </a:bodyPr>
            <a:p>
              <a:r>
                <a:rPr lang="en-US" altLang="zh-CN" dirty="0">
                  <a:latin typeface="Arial" panose="020B0604020202020204" pitchFamily="34" charset="0"/>
                  <a:ea typeface="华文楷体"/>
                </a:rPr>
                <a:t>A</a:t>
              </a:r>
              <a:r>
                <a:rPr lang="en-US" altLang="zh-CN" baseline="-25000" dirty="0">
                  <a:latin typeface="Arial" panose="020B0604020202020204" pitchFamily="34" charset="0"/>
                  <a:ea typeface="华文楷体"/>
                </a:rPr>
                <a:t>5</a:t>
              </a:r>
              <a:endParaRPr lang="en-US" altLang="zh-CN" baseline="-25000" dirty="0">
                <a:latin typeface="Arial" panose="020B0604020202020204" pitchFamily="34" charset="0"/>
                <a:ea typeface="华文楷体"/>
              </a:endParaRPr>
            </a:p>
          </p:txBody>
        </p:sp>
        <p:sp>
          <p:nvSpPr>
            <p:cNvPr id="13328" name="Text Box 18"/>
            <p:cNvSpPr txBox="1"/>
            <p:nvPr/>
          </p:nvSpPr>
          <p:spPr>
            <a:xfrm>
              <a:off x="3216" y="2832"/>
              <a:ext cx="240" cy="156"/>
            </a:xfrm>
            <a:prstGeom prst="rect">
              <a:avLst/>
            </a:prstGeom>
            <a:solidFill>
              <a:schemeClr val="bg1"/>
            </a:solidFill>
            <a:ln w="9525">
              <a:noFill/>
            </a:ln>
          </p:spPr>
          <p:txBody>
            <a:bodyPr lIns="0" tIns="0" rIns="0" bIns="0">
              <a:spAutoFit/>
            </a:bodyPr>
            <a:p>
              <a:r>
                <a:rPr lang="en-US" altLang="zh-CN" dirty="0">
                  <a:latin typeface="Arial" panose="020B0604020202020204" pitchFamily="34" charset="0"/>
                  <a:ea typeface="华文楷体"/>
                </a:rPr>
                <a:t>A</a:t>
              </a:r>
              <a:r>
                <a:rPr lang="en-US" altLang="zh-CN" baseline="-25000" dirty="0">
                  <a:latin typeface="Arial" panose="020B0604020202020204" pitchFamily="34" charset="0"/>
                  <a:ea typeface="华文楷体"/>
                </a:rPr>
                <a:t>6</a:t>
              </a:r>
              <a:endParaRPr lang="en-US" altLang="zh-CN" baseline="-25000" dirty="0">
                <a:latin typeface="Arial" panose="020B0604020202020204" pitchFamily="34" charset="0"/>
                <a:ea typeface="华文楷体"/>
              </a:endParaRPr>
            </a:p>
          </p:txBody>
        </p:sp>
        <p:sp>
          <p:nvSpPr>
            <p:cNvPr id="13329" name="Text Box 19"/>
            <p:cNvSpPr txBox="1"/>
            <p:nvPr/>
          </p:nvSpPr>
          <p:spPr>
            <a:xfrm>
              <a:off x="3600" y="2832"/>
              <a:ext cx="154" cy="156"/>
            </a:xfrm>
            <a:prstGeom prst="rect">
              <a:avLst/>
            </a:prstGeom>
            <a:solidFill>
              <a:schemeClr val="bg1"/>
            </a:solidFill>
            <a:ln w="9525">
              <a:noFill/>
            </a:ln>
          </p:spPr>
          <p:txBody>
            <a:bodyPr wrap="none" lIns="0" tIns="0" rIns="0" bIns="0">
              <a:spAutoFit/>
            </a:bodyPr>
            <a:p>
              <a:r>
                <a:rPr lang="en-US" altLang="zh-CN" dirty="0">
                  <a:latin typeface="Arial" panose="020B0604020202020204" pitchFamily="34" charset="0"/>
                  <a:ea typeface="华文楷体"/>
                </a:rPr>
                <a:t>A</a:t>
              </a:r>
              <a:r>
                <a:rPr lang="en-US" altLang="zh-CN" baseline="-25000" dirty="0">
                  <a:latin typeface="Arial" panose="020B0604020202020204" pitchFamily="34" charset="0"/>
                  <a:ea typeface="华文楷体"/>
                </a:rPr>
                <a:t>7</a:t>
              </a:r>
              <a:endParaRPr lang="en-US" altLang="zh-CN" baseline="-25000" dirty="0">
                <a:latin typeface="Arial" panose="020B0604020202020204" pitchFamily="34" charset="0"/>
                <a:ea typeface="华文楷体"/>
              </a:endParaRPr>
            </a:p>
          </p:txBody>
        </p:sp>
        <p:sp>
          <p:nvSpPr>
            <p:cNvPr id="13330" name="Text Box 20"/>
            <p:cNvSpPr txBox="1"/>
            <p:nvPr/>
          </p:nvSpPr>
          <p:spPr>
            <a:xfrm>
              <a:off x="2688" y="3360"/>
              <a:ext cx="480" cy="155"/>
            </a:xfrm>
            <a:prstGeom prst="rect">
              <a:avLst/>
            </a:prstGeom>
            <a:solidFill>
              <a:schemeClr val="bg1"/>
            </a:solidFill>
            <a:ln w="9525">
              <a:noFill/>
            </a:ln>
          </p:spPr>
          <p:txBody>
            <a:bodyPr lIns="0" tIns="0" rIns="0" bIns="0">
              <a:spAutoFit/>
            </a:bodyPr>
            <a:p>
              <a:r>
                <a:rPr lang="en-US" altLang="zh-CN" dirty="0">
                  <a:latin typeface="Arial" panose="020B0604020202020204" pitchFamily="34" charset="0"/>
                  <a:ea typeface="华文楷体"/>
                </a:rPr>
                <a:t>R/</a:t>
              </a:r>
              <a:endParaRPr lang="en-US" altLang="zh-CN" baseline="-25000" dirty="0">
                <a:latin typeface="Arial" panose="020B0604020202020204" pitchFamily="34" charset="0"/>
                <a:ea typeface="华文楷体"/>
              </a:endParaRPr>
            </a:p>
          </p:txBody>
        </p:sp>
        <p:pic>
          <p:nvPicPr>
            <p:cNvPr id="13331" name="Picture 21"/>
            <p:cNvPicPr>
              <a:picLocks noChangeAspect="1"/>
            </p:cNvPicPr>
            <p:nvPr/>
          </p:nvPicPr>
          <p:blipFill>
            <a:blip r:embed="rId1"/>
            <a:stretch>
              <a:fillRect/>
            </a:stretch>
          </p:blipFill>
          <p:spPr>
            <a:xfrm>
              <a:off x="2832" y="3312"/>
              <a:ext cx="197" cy="240"/>
            </a:xfrm>
            <a:prstGeom prst="rect">
              <a:avLst/>
            </a:prstGeom>
            <a:solidFill>
              <a:schemeClr val="bg1"/>
            </a:solidFill>
            <a:ln w="9525">
              <a:noFill/>
            </a:ln>
          </p:spPr>
        </p:pic>
        <p:pic>
          <p:nvPicPr>
            <p:cNvPr id="13332" name="Picture 22"/>
            <p:cNvPicPr>
              <a:picLocks noChangeAspect="1"/>
            </p:cNvPicPr>
            <p:nvPr/>
          </p:nvPicPr>
          <p:blipFill>
            <a:blip r:embed="rId2"/>
            <a:stretch>
              <a:fillRect/>
            </a:stretch>
          </p:blipFill>
          <p:spPr>
            <a:xfrm>
              <a:off x="3264" y="3312"/>
              <a:ext cx="240" cy="223"/>
            </a:xfrm>
            <a:prstGeom prst="rect">
              <a:avLst/>
            </a:prstGeom>
            <a:solidFill>
              <a:schemeClr val="bg1"/>
            </a:solidFill>
            <a:ln w="9525">
              <a:noFill/>
            </a:ln>
          </p:spPr>
        </p:pic>
        <p:sp>
          <p:nvSpPr>
            <p:cNvPr id="13333" name="Text Box 23"/>
            <p:cNvSpPr txBox="1"/>
            <p:nvPr/>
          </p:nvSpPr>
          <p:spPr>
            <a:xfrm>
              <a:off x="1728" y="3072"/>
              <a:ext cx="1392" cy="244"/>
            </a:xfrm>
            <a:prstGeom prst="rect">
              <a:avLst/>
            </a:prstGeom>
            <a:solidFill>
              <a:schemeClr val="bg1"/>
            </a:solidFill>
            <a:ln w="9525">
              <a:noFill/>
            </a:ln>
          </p:spPr>
          <p:txBody>
            <a:bodyPr wrap="square" lIns="0" tIns="0" rIns="0" bIns="0">
              <a:spAutoFit/>
            </a:bodyPr>
            <a:p>
              <a:r>
                <a:rPr lang="en-US" altLang="zh-CN" dirty="0">
                  <a:latin typeface="Arial" panose="020B0604020202020204" pitchFamily="34" charset="0"/>
                  <a:ea typeface="华文楷体"/>
                </a:rPr>
                <a:t>256×4   RAM</a:t>
              </a:r>
              <a:endParaRPr lang="en-US" altLang="zh-CN" baseline="-25000" dirty="0">
                <a:latin typeface="Arial" panose="020B0604020202020204" pitchFamily="34" charset="0"/>
                <a:ea typeface="华文楷体"/>
              </a:endParaRPr>
            </a:p>
          </p:txBody>
        </p:sp>
        <p:sp>
          <p:nvSpPr>
            <p:cNvPr id="13334" name="Line 24"/>
            <p:cNvSpPr/>
            <p:nvPr/>
          </p:nvSpPr>
          <p:spPr>
            <a:xfrm flipV="1">
              <a:off x="1440" y="2640"/>
              <a:ext cx="0" cy="96"/>
            </a:xfrm>
            <a:prstGeom prst="line">
              <a:avLst/>
            </a:prstGeom>
            <a:ln w="9525" cap="flat" cmpd="sng">
              <a:solidFill>
                <a:schemeClr val="tx1"/>
              </a:solidFill>
              <a:prstDash val="solid"/>
              <a:headEnd type="none" w="med" len="med"/>
              <a:tailEnd type="none" w="med" len="med"/>
            </a:ln>
          </p:spPr>
        </p:sp>
        <p:sp>
          <p:nvSpPr>
            <p:cNvPr id="13335" name="Line 25"/>
            <p:cNvSpPr/>
            <p:nvPr/>
          </p:nvSpPr>
          <p:spPr>
            <a:xfrm flipV="1">
              <a:off x="1728" y="2640"/>
              <a:ext cx="0" cy="96"/>
            </a:xfrm>
            <a:prstGeom prst="line">
              <a:avLst/>
            </a:prstGeom>
            <a:ln w="9525" cap="flat" cmpd="sng">
              <a:solidFill>
                <a:schemeClr val="tx1"/>
              </a:solidFill>
              <a:prstDash val="solid"/>
              <a:headEnd type="none" w="med" len="med"/>
              <a:tailEnd type="none" w="med" len="med"/>
            </a:ln>
          </p:spPr>
        </p:sp>
        <p:sp>
          <p:nvSpPr>
            <p:cNvPr id="13336" name="Line 26"/>
            <p:cNvSpPr/>
            <p:nvPr/>
          </p:nvSpPr>
          <p:spPr>
            <a:xfrm flipV="1">
              <a:off x="2016" y="2640"/>
              <a:ext cx="0" cy="96"/>
            </a:xfrm>
            <a:prstGeom prst="line">
              <a:avLst/>
            </a:prstGeom>
            <a:ln w="9525" cap="flat" cmpd="sng">
              <a:solidFill>
                <a:schemeClr val="tx1"/>
              </a:solidFill>
              <a:prstDash val="solid"/>
              <a:headEnd type="none" w="med" len="med"/>
              <a:tailEnd type="none" w="med" len="med"/>
            </a:ln>
          </p:spPr>
        </p:sp>
        <p:sp>
          <p:nvSpPr>
            <p:cNvPr id="13337" name="Line 27"/>
            <p:cNvSpPr/>
            <p:nvPr/>
          </p:nvSpPr>
          <p:spPr>
            <a:xfrm flipV="1">
              <a:off x="2304" y="2640"/>
              <a:ext cx="0" cy="96"/>
            </a:xfrm>
            <a:prstGeom prst="line">
              <a:avLst/>
            </a:prstGeom>
            <a:ln w="9525" cap="flat" cmpd="sng">
              <a:solidFill>
                <a:schemeClr val="tx1"/>
              </a:solidFill>
              <a:prstDash val="solid"/>
              <a:headEnd type="none" w="med" len="med"/>
              <a:tailEnd type="none" w="med" len="med"/>
            </a:ln>
          </p:spPr>
        </p:sp>
        <p:sp>
          <p:nvSpPr>
            <p:cNvPr id="13338" name="Line 28"/>
            <p:cNvSpPr/>
            <p:nvPr/>
          </p:nvSpPr>
          <p:spPr>
            <a:xfrm flipV="1">
              <a:off x="2640" y="2640"/>
              <a:ext cx="0" cy="96"/>
            </a:xfrm>
            <a:prstGeom prst="line">
              <a:avLst/>
            </a:prstGeom>
            <a:ln w="9525" cap="flat" cmpd="sng">
              <a:solidFill>
                <a:schemeClr val="tx1"/>
              </a:solidFill>
              <a:prstDash val="solid"/>
              <a:headEnd type="none" w="med" len="med"/>
              <a:tailEnd type="none" w="med" len="med"/>
            </a:ln>
          </p:spPr>
        </p:sp>
        <p:sp>
          <p:nvSpPr>
            <p:cNvPr id="13339" name="Line 29"/>
            <p:cNvSpPr/>
            <p:nvPr/>
          </p:nvSpPr>
          <p:spPr>
            <a:xfrm flipV="1">
              <a:off x="2928" y="2640"/>
              <a:ext cx="0" cy="96"/>
            </a:xfrm>
            <a:prstGeom prst="line">
              <a:avLst/>
            </a:prstGeom>
            <a:ln w="9525" cap="flat" cmpd="sng">
              <a:solidFill>
                <a:schemeClr val="tx1"/>
              </a:solidFill>
              <a:prstDash val="solid"/>
              <a:headEnd type="none" w="med" len="med"/>
              <a:tailEnd type="none" w="med" len="med"/>
            </a:ln>
          </p:spPr>
        </p:sp>
        <p:sp>
          <p:nvSpPr>
            <p:cNvPr id="13340" name="Line 30"/>
            <p:cNvSpPr/>
            <p:nvPr/>
          </p:nvSpPr>
          <p:spPr>
            <a:xfrm flipV="1">
              <a:off x="3264" y="2640"/>
              <a:ext cx="0" cy="96"/>
            </a:xfrm>
            <a:prstGeom prst="line">
              <a:avLst/>
            </a:prstGeom>
            <a:ln w="9525" cap="flat" cmpd="sng">
              <a:solidFill>
                <a:schemeClr val="tx1"/>
              </a:solidFill>
              <a:prstDash val="solid"/>
              <a:headEnd type="none" w="med" len="med"/>
              <a:tailEnd type="none" w="med" len="med"/>
            </a:ln>
          </p:spPr>
        </p:sp>
        <p:sp>
          <p:nvSpPr>
            <p:cNvPr id="13341" name="Line 31"/>
            <p:cNvSpPr/>
            <p:nvPr/>
          </p:nvSpPr>
          <p:spPr>
            <a:xfrm flipV="1">
              <a:off x="3600" y="2640"/>
              <a:ext cx="0" cy="96"/>
            </a:xfrm>
            <a:prstGeom prst="line">
              <a:avLst/>
            </a:prstGeom>
            <a:ln w="9525" cap="flat" cmpd="sng">
              <a:solidFill>
                <a:schemeClr val="tx1"/>
              </a:solidFill>
              <a:prstDash val="solid"/>
              <a:headEnd type="none" w="med" len="med"/>
              <a:tailEnd type="none" w="med" len="med"/>
            </a:ln>
          </p:spPr>
        </p:sp>
        <p:sp>
          <p:nvSpPr>
            <p:cNvPr id="13342" name="Line 32"/>
            <p:cNvSpPr/>
            <p:nvPr/>
          </p:nvSpPr>
          <p:spPr>
            <a:xfrm flipV="1">
              <a:off x="1440" y="3600"/>
              <a:ext cx="0" cy="96"/>
            </a:xfrm>
            <a:prstGeom prst="line">
              <a:avLst/>
            </a:prstGeom>
            <a:ln w="9525" cap="flat" cmpd="sng">
              <a:solidFill>
                <a:schemeClr val="tx1"/>
              </a:solidFill>
              <a:prstDash val="solid"/>
              <a:headEnd type="none" w="med" len="med"/>
              <a:tailEnd type="none" w="med" len="med"/>
            </a:ln>
          </p:spPr>
        </p:sp>
        <p:sp>
          <p:nvSpPr>
            <p:cNvPr id="13343" name="Line 33"/>
            <p:cNvSpPr/>
            <p:nvPr/>
          </p:nvSpPr>
          <p:spPr>
            <a:xfrm flipV="1">
              <a:off x="1728" y="3600"/>
              <a:ext cx="0" cy="96"/>
            </a:xfrm>
            <a:prstGeom prst="line">
              <a:avLst/>
            </a:prstGeom>
            <a:ln w="9525" cap="flat" cmpd="sng">
              <a:solidFill>
                <a:schemeClr val="tx1"/>
              </a:solidFill>
              <a:prstDash val="solid"/>
              <a:headEnd type="none" w="med" len="med"/>
              <a:tailEnd type="none" w="med" len="med"/>
            </a:ln>
          </p:spPr>
        </p:sp>
        <p:sp>
          <p:nvSpPr>
            <p:cNvPr id="13344" name="Line 34"/>
            <p:cNvSpPr/>
            <p:nvPr/>
          </p:nvSpPr>
          <p:spPr>
            <a:xfrm flipV="1">
              <a:off x="2016" y="3600"/>
              <a:ext cx="0" cy="96"/>
            </a:xfrm>
            <a:prstGeom prst="line">
              <a:avLst/>
            </a:prstGeom>
            <a:ln w="9525" cap="flat" cmpd="sng">
              <a:solidFill>
                <a:schemeClr val="tx1"/>
              </a:solidFill>
              <a:prstDash val="solid"/>
              <a:headEnd type="none" w="med" len="med"/>
              <a:tailEnd type="none" w="med" len="med"/>
            </a:ln>
          </p:spPr>
        </p:sp>
        <p:sp>
          <p:nvSpPr>
            <p:cNvPr id="13345" name="Line 35"/>
            <p:cNvSpPr/>
            <p:nvPr/>
          </p:nvSpPr>
          <p:spPr>
            <a:xfrm flipV="1">
              <a:off x="2352" y="3600"/>
              <a:ext cx="0" cy="96"/>
            </a:xfrm>
            <a:prstGeom prst="line">
              <a:avLst/>
            </a:prstGeom>
            <a:ln w="9525" cap="flat" cmpd="sng">
              <a:solidFill>
                <a:schemeClr val="tx1"/>
              </a:solidFill>
              <a:prstDash val="solid"/>
              <a:headEnd type="none" w="med" len="med"/>
              <a:tailEnd type="none" w="med" len="med"/>
            </a:ln>
          </p:spPr>
        </p:sp>
        <p:sp>
          <p:nvSpPr>
            <p:cNvPr id="13346" name="Line 36"/>
            <p:cNvSpPr/>
            <p:nvPr/>
          </p:nvSpPr>
          <p:spPr>
            <a:xfrm flipV="1">
              <a:off x="2832" y="3600"/>
              <a:ext cx="0" cy="96"/>
            </a:xfrm>
            <a:prstGeom prst="line">
              <a:avLst/>
            </a:prstGeom>
            <a:ln w="9525" cap="flat" cmpd="sng">
              <a:solidFill>
                <a:schemeClr val="tx1"/>
              </a:solidFill>
              <a:prstDash val="solid"/>
              <a:headEnd type="none" w="med" len="med"/>
              <a:tailEnd type="none" w="med" len="med"/>
            </a:ln>
          </p:spPr>
        </p:sp>
        <p:sp>
          <p:nvSpPr>
            <p:cNvPr id="13347" name="Line 37"/>
            <p:cNvSpPr/>
            <p:nvPr/>
          </p:nvSpPr>
          <p:spPr>
            <a:xfrm flipV="1">
              <a:off x="3408" y="3600"/>
              <a:ext cx="0" cy="96"/>
            </a:xfrm>
            <a:prstGeom prst="line">
              <a:avLst/>
            </a:prstGeom>
            <a:ln w="9525" cap="flat" cmpd="sng">
              <a:solidFill>
                <a:schemeClr val="tx1"/>
              </a:solidFill>
              <a:prstDash val="solid"/>
              <a:headEnd type="none" w="med" len="med"/>
              <a:tailEnd type="none" w="med" len="med"/>
            </a:ln>
          </p:spPr>
        </p:sp>
      </p:grpSp>
      <p:pic>
        <p:nvPicPr>
          <p:cNvPr id="27687" name="Picture 39"/>
          <p:cNvPicPr>
            <a:picLocks noChangeAspect="1"/>
          </p:cNvPicPr>
          <p:nvPr/>
        </p:nvPicPr>
        <p:blipFill>
          <a:blip r:embed="rId3"/>
          <a:stretch>
            <a:fillRect/>
          </a:stretch>
        </p:blipFill>
        <p:spPr>
          <a:xfrm>
            <a:off x="539750" y="2065973"/>
            <a:ext cx="8153400" cy="4732337"/>
          </a:xfrm>
          <a:prstGeom prst="rect">
            <a:avLst/>
          </a:prstGeom>
          <a:noFill/>
          <a:ln w="9525">
            <a:noFill/>
          </a:ln>
        </p:spPr>
      </p:pic>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6" fill="hold" nodeType="clickEffect">
                                  <p:stCondLst>
                                    <p:cond delay="0"/>
                                  </p:stCondLst>
                                  <p:childTnLst>
                                    <p:set>
                                      <p:cBhvr>
                                        <p:cTn id="12" dur="1" fill="hold">
                                          <p:stCondLst>
                                            <p:cond delay="0"/>
                                          </p:stCondLst>
                                        </p:cTn>
                                        <p:tgtEl>
                                          <p:spTgt spid="27687"/>
                                        </p:tgtEl>
                                        <p:attrNameLst>
                                          <p:attrName>style.visibility</p:attrName>
                                        </p:attrNameLst>
                                      </p:cBhvr>
                                      <p:to>
                                        <p:strVal val="visible"/>
                                      </p:to>
                                    </p:set>
                                    <p:animEffect transition="in" filter="barn(inHorizontal)">
                                      <p:cBhvr>
                                        <p:cTn id="13" dur="500"/>
                                        <p:tgtEl>
                                          <p:spTgt spid="27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3576" name="Picture 24"/>
          <p:cNvPicPr>
            <a:picLocks noChangeAspect="1"/>
          </p:cNvPicPr>
          <p:nvPr/>
        </p:nvPicPr>
        <p:blipFill>
          <a:blip r:embed="rId1"/>
          <a:stretch>
            <a:fillRect/>
          </a:stretch>
        </p:blipFill>
        <p:spPr>
          <a:xfrm>
            <a:off x="2971800" y="3124200"/>
            <a:ext cx="5943600" cy="3162300"/>
          </a:xfrm>
          <a:prstGeom prst="rect">
            <a:avLst/>
          </a:prstGeom>
          <a:noFill/>
          <a:ln w="9525">
            <a:noFill/>
          </a:ln>
        </p:spPr>
      </p:pic>
      <p:sp>
        <p:nvSpPr>
          <p:cNvPr id="23561" name="Rectangle 9"/>
          <p:cNvSpPr>
            <a:spLocks noChangeArrowheads="1"/>
          </p:cNvSpPr>
          <p:nvPr/>
        </p:nvSpPr>
        <p:spPr bwMode="auto">
          <a:xfrm>
            <a:off x="685800" y="1995488"/>
            <a:ext cx="5105400" cy="519113"/>
          </a:xfrm>
          <a:prstGeom prst="rect">
            <a:avLst/>
          </a:prstGeom>
          <a:solidFill>
            <a:srgbClr val="FFCC00"/>
          </a:solidFill>
          <a:ln w="9525">
            <a:noFill/>
            <a:miter lim="800000"/>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存储器容量：</a:t>
            </a:r>
            <a:r>
              <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 </a:t>
            </a:r>
            <a:r>
              <a:rPr kumimoji="0" lang="en-US" altLang="zh-CN"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32</a:t>
            </a:r>
            <a:r>
              <a:rPr kumimoji="0" lang="zh-CN" altLang="en-US"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行</a:t>
            </a:r>
            <a:r>
              <a:rPr kumimoji="0" lang="en-US" altLang="zh-CN"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×32</a:t>
            </a:r>
            <a:r>
              <a:rPr kumimoji="0" lang="zh-CN" altLang="en-US"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列</a:t>
            </a:r>
            <a:r>
              <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矩阵</a:t>
            </a:r>
            <a:endPar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endParaRPr>
          </a:p>
        </p:txBody>
      </p:sp>
      <p:sp>
        <p:nvSpPr>
          <p:cNvPr id="23562" name="Rectangle 10"/>
          <p:cNvSpPr>
            <a:spLocks noChangeArrowheads="1"/>
          </p:cNvSpPr>
          <p:nvPr/>
        </p:nvSpPr>
        <p:spPr bwMode="auto">
          <a:xfrm>
            <a:off x="5791200" y="1673225"/>
            <a:ext cx="3028950" cy="677863"/>
          </a:xfrm>
          <a:prstGeom prst="rect">
            <a:avLst/>
          </a:prstGeom>
          <a:solidFill>
            <a:srgbClr val="00FFFF"/>
          </a:solidFill>
          <a:ln w="19050">
            <a:solidFill>
              <a:srgbClr val="008000"/>
            </a:solidFill>
            <a:miter lim="800000"/>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            </a:t>
            </a:r>
            <a:r>
              <a:rPr kumimoji="0" lang="en-US" altLang="zh-CN" sz="1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256×4</a:t>
            </a:r>
            <a:endParaRPr kumimoji="0" lang="en-US" altLang="zh-CN" sz="1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rgbClr val="000000"/>
                </a:solidFill>
                <a:effectLst/>
                <a:uLnTx/>
                <a:uFillTx/>
                <a:latin typeface="新宋体" panose="02010609030101010101" charset="-122"/>
                <a:ea typeface="新宋体" panose="02010609030101010101" charset="-122"/>
                <a:cs typeface="+mn-cs"/>
              </a:rPr>
              <a:t>（字数）</a:t>
            </a:r>
            <a:r>
              <a:rPr kumimoji="0" lang="en-US" altLang="zh-CN" sz="1800" b="0" i="0" u="none" strike="noStrike" kern="1200" cap="none" spc="0" normalizeH="0" baseline="0" noProof="0">
                <a:ln>
                  <a:noFill/>
                </a:ln>
                <a:solidFill>
                  <a:srgbClr val="000000"/>
                </a:solidFill>
                <a:effectLst/>
                <a:uLnTx/>
                <a:uFillTx/>
                <a:latin typeface="新宋体" panose="02010609030101010101" charset="-122"/>
                <a:ea typeface="新宋体" panose="02010609030101010101" charset="-122"/>
                <a:cs typeface="+mn-cs"/>
              </a:rPr>
              <a:t>×</a:t>
            </a:r>
            <a:r>
              <a:rPr kumimoji="0" lang="zh-CN" altLang="en-US" sz="1800" b="0" i="0" u="none" strike="noStrike" kern="1200" cap="none" spc="0" normalizeH="0" baseline="0" noProof="0">
                <a:ln>
                  <a:noFill/>
                </a:ln>
                <a:solidFill>
                  <a:srgbClr val="000000"/>
                </a:solidFill>
                <a:effectLst/>
                <a:uLnTx/>
                <a:uFillTx/>
                <a:latin typeface="新宋体" panose="02010609030101010101" charset="-122"/>
                <a:ea typeface="新宋体" panose="02010609030101010101" charset="-122"/>
                <a:cs typeface="+mn-cs"/>
              </a:rPr>
              <a:t>（位数）</a:t>
            </a:r>
            <a:endParaRPr kumimoji="0" lang="zh-CN" altLang="en-US" sz="1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endParaRPr>
          </a:p>
        </p:txBody>
      </p:sp>
      <p:sp>
        <p:nvSpPr>
          <p:cNvPr id="23563" name="Rectangle 11"/>
          <p:cNvSpPr>
            <a:spLocks noChangeArrowheads="1"/>
          </p:cNvSpPr>
          <p:nvPr/>
        </p:nvSpPr>
        <p:spPr bwMode="auto">
          <a:xfrm>
            <a:off x="685800" y="2557463"/>
            <a:ext cx="7924800" cy="519113"/>
          </a:xfrm>
          <a:prstGeom prst="rect">
            <a:avLst/>
          </a:prstGeom>
          <a:solidFill>
            <a:srgbClr val="00FFFF"/>
          </a:solidFill>
          <a:ln w="9525">
            <a:noFill/>
            <a:miter lim="800000"/>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256</a:t>
            </a:r>
            <a:r>
              <a:rPr kumimoji="0" lang="zh-CN" altLang="en-US"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个字，宽度</a:t>
            </a:r>
            <a:r>
              <a:rPr kumimoji="0" lang="en-US" altLang="zh-CN"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4</a:t>
            </a:r>
            <a:r>
              <a:rPr kumimoji="0" lang="zh-CN" altLang="en-US"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位的阵需：</a:t>
            </a:r>
            <a:r>
              <a:rPr kumimoji="0" lang="en-US" altLang="zh-CN"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32</a:t>
            </a:r>
            <a:r>
              <a:rPr kumimoji="0" lang="zh-CN" altLang="en-US"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根行线、</a:t>
            </a:r>
            <a:r>
              <a:rPr kumimoji="0" lang="en-US" altLang="zh-CN"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8</a:t>
            </a:r>
            <a:r>
              <a:rPr kumimoji="0" lang="zh-CN" altLang="en-US"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根列线。</a:t>
            </a:r>
            <a:endParaRPr kumimoji="0" lang="zh-CN" altLang="en-US"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endParaRPr>
          </a:p>
        </p:txBody>
      </p:sp>
      <p:sp>
        <p:nvSpPr>
          <p:cNvPr id="23565" name="Rectangle 13"/>
          <p:cNvSpPr/>
          <p:nvPr/>
        </p:nvSpPr>
        <p:spPr>
          <a:xfrm>
            <a:off x="3733800" y="3962400"/>
            <a:ext cx="1371600" cy="228600"/>
          </a:xfrm>
          <a:prstGeom prst="rect">
            <a:avLst/>
          </a:prstGeom>
          <a:solidFill>
            <a:schemeClr val="accent1">
              <a:alpha val="50195"/>
            </a:schemeClr>
          </a:solidFill>
          <a:ln w="19050" cap="flat" cmpd="sng">
            <a:solidFill>
              <a:srgbClr val="FF0000"/>
            </a:solidFill>
            <a:prstDash val="dash"/>
            <a:miter/>
            <a:headEnd type="none" w="med" len="med"/>
            <a:tailEnd type="none" w="med" len="med"/>
          </a:ln>
        </p:spPr>
        <p:txBody>
          <a:bodyPr wrap="none" anchor="ctr" anchorCtr="0"/>
          <a:p>
            <a:endParaRPr lang="zh-CN" altLang="en-US" dirty="0">
              <a:solidFill>
                <a:srgbClr val="000000"/>
              </a:solidFill>
              <a:latin typeface="新宋体" panose="02010609030101010101" charset="-122"/>
              <a:ea typeface="新宋体" panose="02010609030101010101" charset="-122"/>
            </a:endParaRPr>
          </a:p>
        </p:txBody>
      </p:sp>
      <p:sp>
        <p:nvSpPr>
          <p:cNvPr id="23567" name="Line 15"/>
          <p:cNvSpPr/>
          <p:nvPr/>
        </p:nvSpPr>
        <p:spPr>
          <a:xfrm>
            <a:off x="3505200" y="5076825"/>
            <a:ext cx="5181600" cy="0"/>
          </a:xfrm>
          <a:prstGeom prst="line">
            <a:avLst/>
          </a:prstGeom>
          <a:ln w="38100" cap="flat" cmpd="sng">
            <a:solidFill>
              <a:srgbClr val="FF0000"/>
            </a:solidFill>
            <a:prstDash val="solid"/>
            <a:miter/>
            <a:headEnd type="none" w="med" len="med"/>
            <a:tailEnd type="none" w="med" len="med"/>
          </a:ln>
        </p:spPr>
      </p:sp>
      <p:sp>
        <p:nvSpPr>
          <p:cNvPr id="23568" name="Rectangle 16"/>
          <p:cNvSpPr/>
          <p:nvPr/>
        </p:nvSpPr>
        <p:spPr>
          <a:xfrm>
            <a:off x="5334000" y="3733800"/>
            <a:ext cx="1295400" cy="2514600"/>
          </a:xfrm>
          <a:prstGeom prst="rect">
            <a:avLst/>
          </a:prstGeom>
          <a:solidFill>
            <a:schemeClr val="accent1">
              <a:alpha val="70195"/>
            </a:schemeClr>
          </a:solidFill>
          <a:ln w="9525">
            <a:noFill/>
          </a:ln>
        </p:spPr>
        <p:txBody>
          <a:bodyPr wrap="none" anchor="ctr" anchorCtr="0"/>
          <a:p>
            <a:endParaRPr lang="zh-CN" altLang="en-US" dirty="0">
              <a:solidFill>
                <a:srgbClr val="000000"/>
              </a:solidFill>
              <a:latin typeface="新宋体" panose="02010609030101010101" charset="-122"/>
              <a:ea typeface="新宋体" panose="02010609030101010101" charset="-122"/>
            </a:endParaRPr>
          </a:p>
        </p:txBody>
      </p:sp>
      <p:sp>
        <p:nvSpPr>
          <p:cNvPr id="23569" name="Rectangle 17"/>
          <p:cNvSpPr>
            <a:spLocks noChangeArrowheads="1"/>
          </p:cNvSpPr>
          <p:nvPr/>
        </p:nvSpPr>
        <p:spPr bwMode="auto">
          <a:xfrm>
            <a:off x="685800" y="1446372"/>
            <a:ext cx="3124200" cy="521970"/>
          </a:xfrm>
          <a:prstGeom prst="rect">
            <a:avLst/>
          </a:prstGeom>
          <a:solidFill>
            <a:srgbClr val="993366"/>
          </a:solidFill>
          <a:ln w="9525">
            <a:noFill/>
            <a:miter lim="800000"/>
          </a:ln>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i="0" u="none" strike="noStrike" kern="1200" cap="none" spc="0" normalizeH="0" baseline="0" noProof="0">
                <a:ln>
                  <a:noFill/>
                </a:ln>
                <a:solidFill>
                  <a:schemeClr val="bg1"/>
                </a:solidFill>
                <a:effectLst>
                  <a:outerShdw blurRad="38100" dist="38100" dir="2700000" algn="tl">
                    <a:srgbClr val="000000"/>
                  </a:outerShdw>
                </a:effectLst>
                <a:uLnTx/>
                <a:uFillTx/>
                <a:latin typeface="新宋体" panose="02010609030101010101" charset="-122"/>
                <a:ea typeface="新宋体" panose="02010609030101010101" charset="-122"/>
                <a:cs typeface="+mn-cs"/>
              </a:rPr>
              <a:t>（</a:t>
            </a:r>
            <a:r>
              <a:rPr kumimoji="0" lang="en-US" altLang="zh-CN" sz="2800" i="0" u="none" strike="noStrike" kern="1200" cap="none" spc="0" normalizeH="0" baseline="0" noProof="0">
                <a:ln>
                  <a:noFill/>
                </a:ln>
                <a:solidFill>
                  <a:schemeClr val="bg1"/>
                </a:solidFill>
                <a:effectLst>
                  <a:outerShdw blurRad="38100" dist="38100" dir="2700000" algn="tl">
                    <a:srgbClr val="000000"/>
                  </a:outerShdw>
                </a:effectLst>
                <a:uLnTx/>
                <a:uFillTx/>
                <a:latin typeface="新宋体" panose="02010609030101010101" charset="-122"/>
                <a:ea typeface="新宋体" panose="02010609030101010101" charset="-122"/>
                <a:cs typeface="+mn-cs"/>
              </a:rPr>
              <a:t>1</a:t>
            </a:r>
            <a:r>
              <a:rPr kumimoji="0" lang="zh-CN" altLang="en-US" sz="2800" i="0" u="none" strike="noStrike" kern="1200" cap="none" spc="0" normalizeH="0" baseline="0" noProof="0">
                <a:ln>
                  <a:noFill/>
                </a:ln>
                <a:solidFill>
                  <a:schemeClr val="bg1"/>
                </a:solidFill>
                <a:effectLst>
                  <a:outerShdw blurRad="38100" dist="38100" dir="2700000" algn="tl">
                    <a:srgbClr val="000000"/>
                  </a:outerShdw>
                </a:effectLst>
                <a:uLnTx/>
                <a:uFillTx/>
                <a:latin typeface="新宋体" panose="02010609030101010101" charset="-122"/>
                <a:ea typeface="新宋体" panose="02010609030101010101" charset="-122"/>
                <a:cs typeface="+mn-cs"/>
              </a:rPr>
              <a:t>） 存储矩阵</a:t>
            </a:r>
            <a:r>
              <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 </a:t>
            </a:r>
            <a:endPar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endParaRPr>
          </a:p>
        </p:txBody>
      </p:sp>
      <p:sp>
        <p:nvSpPr>
          <p:cNvPr id="23571" name="Rectangle 19"/>
          <p:cNvSpPr/>
          <p:nvPr/>
        </p:nvSpPr>
        <p:spPr>
          <a:xfrm>
            <a:off x="5257800" y="4972050"/>
            <a:ext cx="1371600" cy="228600"/>
          </a:xfrm>
          <a:prstGeom prst="rect">
            <a:avLst/>
          </a:prstGeom>
          <a:solidFill>
            <a:srgbClr val="0000FF">
              <a:alpha val="50195"/>
            </a:srgbClr>
          </a:solidFill>
          <a:ln w="28575" cap="flat" cmpd="sng">
            <a:solidFill>
              <a:srgbClr val="FF0000"/>
            </a:solidFill>
            <a:prstDash val="dash"/>
            <a:miter/>
            <a:headEnd type="none" w="med" len="med"/>
            <a:tailEnd type="none" w="med" len="med"/>
          </a:ln>
        </p:spPr>
        <p:txBody>
          <a:bodyPr wrap="none" anchor="ctr" anchorCtr="0"/>
          <a:p>
            <a:endParaRPr lang="zh-CN" altLang="en-US" dirty="0">
              <a:solidFill>
                <a:srgbClr val="000000"/>
              </a:solidFill>
              <a:latin typeface="新宋体" panose="02010609030101010101" charset="-122"/>
              <a:ea typeface="新宋体" panose="02010609030101010101" charset="-122"/>
            </a:endParaRPr>
          </a:p>
        </p:txBody>
      </p:sp>
      <p:sp>
        <p:nvSpPr>
          <p:cNvPr id="23572" name="Text Box 20"/>
          <p:cNvSpPr txBox="1">
            <a:spLocks noChangeArrowheads="1"/>
          </p:cNvSpPr>
          <p:nvPr/>
        </p:nvSpPr>
        <p:spPr bwMode="auto">
          <a:xfrm>
            <a:off x="1066800" y="762000"/>
            <a:ext cx="7200900" cy="583565"/>
          </a:xfrm>
          <a:prstGeom prst="rect">
            <a:avLst/>
          </a:prstGeom>
          <a:gradFill rotWithShape="1">
            <a:gsLst>
              <a:gs pos="0">
                <a:schemeClr val="accent1"/>
              </a:gs>
              <a:gs pos="100000">
                <a:schemeClr val="accent1">
                  <a:gamma/>
                  <a:shade val="46275"/>
                  <a:invGamma/>
                </a:schemeClr>
              </a:gs>
            </a:gsLst>
            <a:path path="shape">
              <a:fillToRect l="50000" t="50000" r="50000" b="50000"/>
            </a:path>
          </a:gradFill>
          <a:ln w="28575">
            <a:solidFill>
              <a:srgbClr val="00FF00"/>
            </a:solidFill>
            <a:miter lim="800000"/>
          </a:ln>
          <a:effectLst/>
        </p:spPr>
        <p:txBody>
          <a:bodyPr>
            <a:spAutoFit/>
          </a:bodyPr>
          <a:lstStyle/>
          <a:p>
            <a:pPr marR="0" algn="ctr" defTabSz="914400" fontAlgn="auto">
              <a:spcBef>
                <a:spcPct val="50000"/>
              </a:spcBef>
              <a:spcAft>
                <a:spcPts val="0"/>
              </a:spcAft>
              <a:buClrTx/>
              <a:buSzTx/>
              <a:buFontTx/>
              <a:buNone/>
              <a:defRPr/>
            </a:pPr>
            <a:r>
              <a:rPr kumimoji="0" lang="zh-CN" altLang="en-US" sz="3200" kern="1200" cap="none" spc="0" normalizeH="0" baseline="0" noProof="0">
                <a:solidFill>
                  <a:schemeClr val="bg1"/>
                </a:solidFill>
                <a:effectLst>
                  <a:outerShdw blurRad="38100" dist="38100" dir="2700000" algn="tl">
                    <a:srgbClr val="000000"/>
                  </a:outerShdw>
                </a:effectLst>
                <a:latin typeface="Times New Roman" panose="02020603050405020304" pitchFamily="18" charset="0"/>
                <a:ea typeface="新宋体" panose="02010609030101010101" charset="-122"/>
                <a:cs typeface="Times New Roman" panose="02020603050405020304" pitchFamily="18" charset="0"/>
              </a:rPr>
              <a:t>随机存取存储器</a:t>
            </a:r>
            <a:r>
              <a:rPr kumimoji="0" lang="en-US" altLang="zh-CN" sz="3200" kern="1200" cap="none" spc="0" normalizeH="0" baseline="0" noProof="0">
                <a:solidFill>
                  <a:schemeClr val="bg1"/>
                </a:solidFill>
                <a:effectLst>
                  <a:outerShdw blurRad="38100" dist="38100" dir="2700000" algn="tl">
                    <a:srgbClr val="000000"/>
                  </a:outerShdw>
                </a:effectLst>
                <a:latin typeface="Times New Roman" panose="02020603050405020304" pitchFamily="18" charset="0"/>
                <a:ea typeface="新宋体" panose="02010609030101010101" charset="-122"/>
                <a:cs typeface="Times New Roman" panose="02020603050405020304" pitchFamily="18" charset="0"/>
              </a:rPr>
              <a:t>RAM</a:t>
            </a:r>
            <a:endParaRPr kumimoji="0" lang="en-US" altLang="zh-CN" sz="3200" kern="1200" cap="none" spc="0" normalizeH="0" baseline="0" noProof="0">
              <a:solidFill>
                <a:schemeClr val="bg1"/>
              </a:solidFill>
              <a:effectLst>
                <a:outerShdw blurRad="38100" dist="38100" dir="2700000" algn="tl">
                  <a:srgbClr val="000000"/>
                </a:outerShdw>
              </a:effectLst>
              <a:latin typeface="Times New Roman" panose="02020603050405020304" pitchFamily="18" charset="0"/>
              <a:ea typeface="新宋体" panose="02010609030101010101" charset="-122"/>
              <a:cs typeface="Times New Roman" panose="02020603050405020304" pitchFamily="18" charset="0"/>
            </a:endParaRPr>
          </a:p>
        </p:txBody>
      </p:sp>
      <p:sp>
        <p:nvSpPr>
          <p:cNvPr id="23575" name="Rectangle 23"/>
          <p:cNvSpPr>
            <a:spLocks noChangeArrowheads="1"/>
          </p:cNvSpPr>
          <p:nvPr/>
        </p:nvSpPr>
        <p:spPr bwMode="auto">
          <a:xfrm>
            <a:off x="685800" y="3124200"/>
            <a:ext cx="2209800" cy="2227263"/>
          </a:xfrm>
          <a:prstGeom prst="rect">
            <a:avLst/>
          </a:prstGeom>
          <a:solidFill>
            <a:srgbClr val="FFFF99"/>
          </a:solidFill>
          <a:ln w="9525">
            <a:noFill/>
            <a:miter lim="800000"/>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当</a:t>
            </a:r>
            <a:r>
              <a:rPr kumimoji="0" lang="en-US" altLang="zh-CN"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Xi</a:t>
            </a:r>
            <a:r>
              <a:rPr kumimoji="0" lang="zh-CN" altLang="en-US"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和</a:t>
            </a:r>
            <a:r>
              <a:rPr kumimoji="0" lang="en-US" altLang="zh-CN"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Yj</a:t>
            </a:r>
            <a:r>
              <a:rPr kumimoji="0" lang="zh-CN" altLang="en-US"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有效时，一个</a:t>
            </a:r>
            <a:r>
              <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字</a:t>
            </a:r>
            <a:r>
              <a:rPr kumimoji="0" lang="zh-CN" altLang="en-US"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的四个存储单元被选中。</a:t>
            </a:r>
            <a:endParaRPr kumimoji="0" lang="zh-CN" altLang="en-US" sz="2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69"/>
                                        </p:tgtEl>
                                        <p:attrNameLst>
                                          <p:attrName>style.visibility</p:attrName>
                                        </p:attrNameLst>
                                      </p:cBhvr>
                                      <p:to>
                                        <p:strVal val="visible"/>
                                      </p:to>
                                    </p:set>
                                    <p:anim calcmode="lin" valueType="num">
                                      <p:cBhvr additive="base">
                                        <p:cTn id="7" dur="500" fill="hold"/>
                                        <p:tgtEl>
                                          <p:spTgt spid="23569"/>
                                        </p:tgtEl>
                                        <p:attrNameLst>
                                          <p:attrName>ppt_x</p:attrName>
                                        </p:attrNameLst>
                                      </p:cBhvr>
                                      <p:tavLst>
                                        <p:tav tm="0">
                                          <p:val>
                                            <p:strVal val="0-#ppt_w/2"/>
                                          </p:val>
                                        </p:tav>
                                        <p:tav tm="100000">
                                          <p:val>
                                            <p:strVal val="#ppt_x"/>
                                          </p:val>
                                        </p:tav>
                                      </p:tavLst>
                                    </p:anim>
                                    <p:anim calcmode="lin" valueType="num">
                                      <p:cBhvr additive="base">
                                        <p:cTn id="8" dur="500" fill="hold"/>
                                        <p:tgtEl>
                                          <p:spTgt spid="2356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3576"/>
                                        </p:tgtEl>
                                        <p:attrNameLst>
                                          <p:attrName>style.visibility</p:attrName>
                                        </p:attrNameLst>
                                      </p:cBhvr>
                                      <p:to>
                                        <p:strVal val="visible"/>
                                      </p:to>
                                    </p:set>
                                    <p:animEffect transition="in" filter="blinds(horizontal)">
                                      <p:cBhvr>
                                        <p:cTn id="13" dur="500"/>
                                        <p:tgtEl>
                                          <p:spTgt spid="23576"/>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23561"/>
                                        </p:tgtEl>
                                        <p:attrNameLst>
                                          <p:attrName>style.visibility</p:attrName>
                                        </p:attrNameLst>
                                      </p:cBhvr>
                                      <p:to>
                                        <p:strVal val="visible"/>
                                      </p:to>
                                    </p:set>
                                    <p:animEffect transition="in" filter="box(in)">
                                      <p:cBhvr>
                                        <p:cTn id="18" dur="500"/>
                                        <p:tgtEl>
                                          <p:spTgt spid="23561"/>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23562"/>
                                        </p:tgtEl>
                                        <p:attrNameLst>
                                          <p:attrName>style.visibility</p:attrName>
                                        </p:attrNameLst>
                                      </p:cBhvr>
                                      <p:to>
                                        <p:strVal val="visible"/>
                                      </p:to>
                                    </p:set>
                                    <p:anim calcmode="lin" valueType="num">
                                      <p:cBhvr additive="base">
                                        <p:cTn id="23" dur="500" fill="hold"/>
                                        <p:tgtEl>
                                          <p:spTgt spid="23562"/>
                                        </p:tgtEl>
                                        <p:attrNameLst>
                                          <p:attrName>ppt_x</p:attrName>
                                        </p:attrNameLst>
                                      </p:cBhvr>
                                      <p:tavLst>
                                        <p:tav tm="0">
                                          <p:val>
                                            <p:strVal val="1+#ppt_w/2"/>
                                          </p:val>
                                        </p:tav>
                                        <p:tav tm="100000">
                                          <p:val>
                                            <p:strVal val="#ppt_x"/>
                                          </p:val>
                                        </p:tav>
                                      </p:tavLst>
                                    </p:anim>
                                    <p:anim calcmode="lin" valueType="num">
                                      <p:cBhvr additive="base">
                                        <p:cTn id="24" dur="500" fill="hold"/>
                                        <p:tgtEl>
                                          <p:spTgt spid="2356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23565"/>
                                        </p:tgtEl>
                                        <p:attrNameLst>
                                          <p:attrName>style.visibility</p:attrName>
                                        </p:attrNameLst>
                                      </p:cBhvr>
                                      <p:to>
                                        <p:strVal val="visible"/>
                                      </p:to>
                                    </p:set>
                                    <p:animEffect transition="in" filter="wipe(right)">
                                      <p:cBhvr>
                                        <p:cTn id="29" dur="500"/>
                                        <p:tgtEl>
                                          <p:spTgt spid="23565"/>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3563"/>
                                        </p:tgtEl>
                                        <p:attrNameLst>
                                          <p:attrName>style.visibility</p:attrName>
                                        </p:attrNameLst>
                                      </p:cBhvr>
                                      <p:to>
                                        <p:strVal val="visible"/>
                                      </p:to>
                                    </p:set>
                                    <p:animEffect transition="in" filter="blinds(horizontal)">
                                      <p:cBhvr>
                                        <p:cTn id="34" dur="500"/>
                                        <p:tgtEl>
                                          <p:spTgt spid="23563"/>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23575"/>
                                        </p:tgtEl>
                                        <p:attrNameLst>
                                          <p:attrName>style.visibility</p:attrName>
                                        </p:attrNameLst>
                                      </p:cBhvr>
                                      <p:to>
                                        <p:strVal val="visible"/>
                                      </p:to>
                                    </p:set>
                                    <p:anim calcmode="lin" valueType="num">
                                      <p:cBhvr additive="base">
                                        <p:cTn id="39" dur="500" fill="hold"/>
                                        <p:tgtEl>
                                          <p:spTgt spid="23575"/>
                                        </p:tgtEl>
                                        <p:attrNameLst>
                                          <p:attrName>ppt_x</p:attrName>
                                        </p:attrNameLst>
                                      </p:cBhvr>
                                      <p:tavLst>
                                        <p:tav tm="0">
                                          <p:val>
                                            <p:strVal val="0-#ppt_w/2"/>
                                          </p:val>
                                        </p:tav>
                                        <p:tav tm="100000">
                                          <p:val>
                                            <p:strVal val="#ppt_x"/>
                                          </p:val>
                                        </p:tav>
                                      </p:tavLst>
                                    </p:anim>
                                    <p:anim calcmode="lin" valueType="num">
                                      <p:cBhvr additive="base">
                                        <p:cTn id="40" dur="500" fill="hold"/>
                                        <p:tgtEl>
                                          <p:spTgt spid="2357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23568"/>
                                        </p:tgtEl>
                                        <p:attrNameLst>
                                          <p:attrName>style.visibility</p:attrName>
                                        </p:attrNameLst>
                                      </p:cBhvr>
                                      <p:to>
                                        <p:strVal val="visible"/>
                                      </p:to>
                                    </p:set>
                                    <p:animEffect transition="in" filter="wipe(up)">
                                      <p:cBhvr>
                                        <p:cTn id="45" dur="500"/>
                                        <p:tgtEl>
                                          <p:spTgt spid="2356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nodeType="clickEffect">
                                  <p:stCondLst>
                                    <p:cond delay="0"/>
                                  </p:stCondLst>
                                  <p:childTnLst>
                                    <p:set>
                                      <p:cBhvr>
                                        <p:cTn id="49" dur="1" fill="hold">
                                          <p:stCondLst>
                                            <p:cond delay="0"/>
                                          </p:stCondLst>
                                        </p:cTn>
                                        <p:tgtEl>
                                          <p:spTgt spid="23567"/>
                                        </p:tgtEl>
                                        <p:attrNameLst>
                                          <p:attrName>style.visibility</p:attrName>
                                        </p:attrNameLst>
                                      </p:cBhvr>
                                      <p:to>
                                        <p:strVal val="visible"/>
                                      </p:to>
                                    </p:set>
                                    <p:animEffect transition="in" filter="wipe(right)">
                                      <p:cBhvr>
                                        <p:cTn id="50" dur="500"/>
                                        <p:tgtEl>
                                          <p:spTgt spid="2356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3571"/>
                                        </p:tgtEl>
                                        <p:attrNameLst>
                                          <p:attrName>style.visibility</p:attrName>
                                        </p:attrNameLst>
                                      </p:cBhvr>
                                      <p:to>
                                        <p:strVal val="visible"/>
                                      </p:to>
                                    </p:set>
                                    <p:animEffect transition="in" filter="wipe(left)">
                                      <p:cBhvr>
                                        <p:cTn id="55" dur="500"/>
                                        <p:tgtEl>
                                          <p:spTgt spid="23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1" grpId="0" bldLvl="0" animBg="1"/>
      <p:bldP spid="23562" grpId="0" bldLvl="0" animBg="1"/>
      <p:bldP spid="23563" grpId="0" bldLvl="0" animBg="1"/>
      <p:bldP spid="23565" grpId="0" bldLvl="0" animBg="1"/>
      <p:bldP spid="23568" grpId="0" bldLvl="0" animBg="1"/>
      <p:bldP spid="23569" grpId="0" bldLvl="0" animBg="1"/>
      <p:bldP spid="23571" grpId="0" bldLvl="0" animBg="1"/>
      <p:bldP spid="2357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4453" name="文本框 744452">
            <a:hlinkClick r:id="" action="ppaction://noaction"/>
          </p:cNvPr>
          <p:cNvSpPr txBox="1"/>
          <p:nvPr/>
        </p:nvSpPr>
        <p:spPr>
          <a:xfrm>
            <a:off x="410845" y="1701483"/>
            <a:ext cx="8478520" cy="4246245"/>
          </a:xfrm>
          <a:prstGeom prst="rect">
            <a:avLst/>
          </a:prstGeom>
          <a:noFill/>
          <a:ln w="28575">
            <a:noFill/>
          </a:ln>
        </p:spPr>
        <p:txBody>
          <a:bodyPr wrap="square" anchor="ctr" anchorCtr="0">
            <a:spAutoFit/>
          </a:bodyPr>
          <a:p>
            <a:pPr>
              <a:lnSpc>
                <a:spcPct val="150000"/>
              </a:lnSpc>
            </a:pPr>
            <a:r>
              <a:rPr lang="en-US" sz="2000" b="1">
                <a:solidFill>
                  <a:srgbClr val="FF0066"/>
                </a:solidFill>
                <a:latin typeface="楷体_GB2312" panose="02010609030101010101" pitchFamily="49" charset="-122"/>
                <a:ea typeface="楷体_GB2312" panose="02010609030101010101" pitchFamily="49" charset="-122"/>
              </a:rPr>
              <a:t>    </a:t>
            </a:r>
            <a:r>
              <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存储器是计算机用来存储信息的部件。 按存取速度和用途可把存储器分为两大类: 内存储器和外存储器。 把通过系统总线直接与 CPU 相连、 具有一定容量、 存取速度快的存储器称为内存储器, 简称内存。 内存是计算机的重要组成部分, CPU 可直接对它进行访问, 计算机要执行的程序和要处理的数据等都必须事先调入内存后方可被 CPU 读取并执行。 把通过接口电路与系统相连、 存储容量大而速度较慢的存储器称为外存储器, 简称外存, 如硬盘、 软盘和光盘等。 外存用来存放当前暂不被 CPU 处理的程序或数据, 以及一些需要永久性保存的信息。 外存的容量很大, 通常将外存归入计算机外部设备, 外存中存放的信息必须调入内存后才能被 CPU 使用。</a:t>
            </a:r>
            <a:endPar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 name="文本框 1"/>
          <p:cNvSpPr txBox="1"/>
          <p:nvPr/>
        </p:nvSpPr>
        <p:spPr>
          <a:xfrm>
            <a:off x="1470660" y="463550"/>
            <a:ext cx="6541770" cy="706755"/>
          </a:xfrm>
          <a:prstGeom prst="rect">
            <a:avLst/>
          </a:prstGeom>
          <a:noFill/>
        </p:spPr>
        <p:txBody>
          <a:bodyPr wrap="square" rtlCol="0">
            <a:spAutoFit/>
          </a:bodyPr>
          <a:p>
            <a:r>
              <a:rPr lang="en-US" altLang="zh-CN" sz="4000">
                <a:solidFill>
                  <a:schemeClr val="bg1"/>
                </a:solidFill>
                <a:effectLst>
                  <a:outerShdw blurRad="38100" dist="38100" dir="2700000">
                    <a:srgbClr val="C0C0C0"/>
                  </a:outerShdw>
                </a:effectLst>
                <a:latin typeface="Times New Roman" panose="02020603050405020304" pitchFamily="18" charset="0"/>
                <a:sym typeface="+mn-ea"/>
              </a:rPr>
              <a:t>14.1   </a:t>
            </a:r>
            <a:r>
              <a:rPr lang="zh-CN" sz="4000">
                <a:solidFill>
                  <a:schemeClr val="bg1"/>
                </a:solidFill>
                <a:effectLst>
                  <a:outerShdw blurRad="38100" dist="38100" dir="2700000">
                    <a:srgbClr val="C0C0C0"/>
                  </a:outerShdw>
                </a:effectLst>
                <a:latin typeface="宋体" panose="02010600030101010101" pitchFamily="2" charset="-122"/>
                <a:ea typeface="宋体" panose="02010600030101010101" pitchFamily="2" charset="-122"/>
                <a:sym typeface="+mn-ea"/>
              </a:rPr>
              <a:t>半导体存储器概念</a:t>
            </a:r>
            <a:endParaRPr lang="zh-CN" sz="4000" dirty="0">
              <a:solidFill>
                <a:schemeClr val="bg1"/>
              </a:solidFill>
              <a:effectLst>
                <a:outerShdw blurRad="38100" dist="38100" dir="2700000">
                  <a:srgbClr val="C0C0C0"/>
                </a:outerShdw>
              </a:effectLst>
              <a:latin typeface="宋体" panose="02010600030101010101" pitchFamily="2" charset="-122"/>
              <a:ea typeface="宋体" panose="0201060003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4453">
                                            <p:txEl>
                                              <p:charRg st="0" end="22"/>
                                            </p:txEl>
                                          </p:spTgt>
                                        </p:tgtEl>
                                        <p:attrNameLst>
                                          <p:attrName>style.visibility</p:attrName>
                                        </p:attrNameLst>
                                      </p:cBhvr>
                                      <p:to>
                                        <p:strVal val="visible"/>
                                      </p:to>
                                    </p:set>
                                    <p:animEffect transition="in" filter="wipe(left)">
                                      <p:cBhvr>
                                        <p:cTn id="7" dur="500"/>
                                        <p:tgtEl>
                                          <p:spTgt spid="744453">
                                            <p:txEl>
                                              <p:charRg st="0" end="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4453" grpId="0" advAuto="1000" build="p"/>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4625" name="Picture 49"/>
          <p:cNvPicPr>
            <a:picLocks noChangeAspect="1"/>
          </p:cNvPicPr>
          <p:nvPr/>
        </p:nvPicPr>
        <p:blipFill>
          <a:blip r:embed="rId1"/>
          <a:stretch>
            <a:fillRect/>
          </a:stretch>
        </p:blipFill>
        <p:spPr>
          <a:xfrm>
            <a:off x="565150" y="2286000"/>
            <a:ext cx="1973263" cy="2819400"/>
          </a:xfrm>
          <a:prstGeom prst="rect">
            <a:avLst/>
          </a:prstGeom>
          <a:noFill/>
          <a:ln w="9525">
            <a:noFill/>
          </a:ln>
        </p:spPr>
      </p:pic>
      <p:pic>
        <p:nvPicPr>
          <p:cNvPr id="24627" name="Picture 51"/>
          <p:cNvPicPr>
            <a:picLocks noChangeAspect="1"/>
          </p:cNvPicPr>
          <p:nvPr/>
        </p:nvPicPr>
        <p:blipFill>
          <a:blip r:embed="rId2"/>
          <a:stretch>
            <a:fillRect/>
          </a:stretch>
        </p:blipFill>
        <p:spPr>
          <a:xfrm>
            <a:off x="2490788" y="1828800"/>
            <a:ext cx="6196012" cy="3154363"/>
          </a:xfrm>
          <a:prstGeom prst="rect">
            <a:avLst/>
          </a:prstGeom>
          <a:noFill/>
          <a:ln w="9525">
            <a:noFill/>
          </a:ln>
        </p:spPr>
      </p:pic>
      <p:sp>
        <p:nvSpPr>
          <p:cNvPr id="24578" name="AutoShape 2"/>
          <p:cNvSpPr>
            <a:spLocks noChangeArrowheads="1"/>
          </p:cNvSpPr>
          <p:nvPr/>
        </p:nvSpPr>
        <p:spPr bwMode="auto">
          <a:xfrm>
            <a:off x="3962400" y="5283200"/>
            <a:ext cx="5105400" cy="1041400"/>
          </a:xfrm>
          <a:prstGeom prst="wedgeEllipseCallout">
            <a:avLst>
              <a:gd name="adj1" fmla="val -85819"/>
              <a:gd name="adj2" fmla="val -95426"/>
            </a:avLst>
          </a:prstGeom>
          <a:solidFill>
            <a:schemeClr val="bg1"/>
          </a:solidFill>
          <a:ln w="9525">
            <a:solidFill>
              <a:schemeClr val="tx1"/>
            </a:solidFill>
            <a:miter lim="800000"/>
          </a:ln>
          <a:effectLst/>
        </p:spPr>
        <p:txBody>
          <a:bodyPr lIns="0" tIns="0" rIns="0" bIns="0"/>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1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A</a:t>
            </a:r>
            <a:r>
              <a:rPr kumimoji="0" lang="en-US" altLang="zh-CN" sz="1800" b="0" i="0" u="none" strike="noStrike" kern="1200" cap="none" spc="0" normalizeH="0" baseline="-2500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7</a:t>
            </a:r>
            <a:r>
              <a:rPr kumimoji="0" lang="en-US" altLang="zh-CN" sz="1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~A</a:t>
            </a:r>
            <a:r>
              <a:rPr kumimoji="0" lang="en-US" altLang="zh-CN" sz="1800" b="0" i="0" u="none" strike="noStrike" kern="1200" cap="none" spc="0" normalizeH="0" baseline="-2500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0</a:t>
            </a:r>
            <a:r>
              <a:rPr kumimoji="0" lang="en-US" altLang="zh-CN" sz="1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=00011111</a:t>
            </a:r>
            <a:r>
              <a:rPr kumimoji="0" lang="zh-CN" altLang="en-US" sz="1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时，选中哪个单元</a:t>
            </a:r>
            <a:r>
              <a:rPr kumimoji="0" lang="en-US" altLang="zh-CN" sz="1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a:t>
            </a:r>
            <a:endParaRPr kumimoji="0" lang="en-US" altLang="zh-CN" sz="1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1" lang="en-US" altLang="zh-CN" sz="1800" b="0" i="0" u="none" strike="noStrike" kern="1200" cap="none" spc="0" normalizeH="0" baseline="0" noProof="0">
              <a:ln>
                <a:noFill/>
              </a:ln>
              <a:solidFill>
                <a:srgbClr val="000000"/>
              </a:solidFill>
              <a:effectLst/>
              <a:uLnTx/>
              <a:uFillTx/>
              <a:latin typeface="新宋体" panose="02010609030101010101" charset="-122"/>
              <a:ea typeface="新宋体" panose="02010609030101010101" charset="-122"/>
              <a:cs typeface="+mn-cs"/>
            </a:endParaRPr>
          </a:p>
        </p:txBody>
      </p:sp>
      <p:sp>
        <p:nvSpPr>
          <p:cNvPr id="24580" name="Rectangle 4"/>
          <p:cNvSpPr>
            <a:spLocks noChangeArrowheads="1"/>
          </p:cNvSpPr>
          <p:nvPr/>
        </p:nvSpPr>
        <p:spPr bwMode="auto">
          <a:xfrm>
            <a:off x="76200" y="5334000"/>
            <a:ext cx="3886200" cy="965200"/>
          </a:xfrm>
          <a:prstGeom prst="rect">
            <a:avLst/>
          </a:prstGeom>
          <a:solidFill>
            <a:schemeClr val="bg1"/>
          </a:solidFill>
          <a:ln w="19050">
            <a:solidFill>
              <a:srgbClr val="808000"/>
            </a:solidFill>
            <a:miter lim="800000"/>
          </a:ln>
          <a:effec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256</a:t>
            </a:r>
            <a:r>
              <a:rPr kumimoji="0" lang="zh-CN" altLang="en-US" sz="2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个字需要</a:t>
            </a:r>
            <a:r>
              <a:rPr kumimoji="0" lang="en-US" altLang="zh-CN" sz="2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8</a:t>
            </a:r>
            <a:r>
              <a:rPr kumimoji="0" lang="zh-CN" altLang="en-US" sz="2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根地址线</a:t>
            </a:r>
            <a:r>
              <a:rPr kumimoji="0" lang="en-US" altLang="zh-CN" sz="2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A</a:t>
            </a:r>
            <a:r>
              <a:rPr kumimoji="0" lang="en-US" altLang="zh-CN" sz="2800" b="0" i="0" u="none" strike="noStrike" kern="1200" cap="none" spc="0" normalizeH="0" baseline="-2500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7</a:t>
            </a:r>
            <a:r>
              <a:rPr kumimoji="0" lang="en-US" altLang="zh-CN" sz="2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~A</a:t>
            </a:r>
            <a:r>
              <a:rPr kumimoji="0" lang="en-US" altLang="zh-CN" sz="2800" b="0" i="0" u="none" strike="noStrike" kern="1200" cap="none" spc="0" normalizeH="0" baseline="-2500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0</a:t>
            </a:r>
            <a:r>
              <a:rPr kumimoji="0" lang="zh-CN" altLang="en-US" sz="2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rPr>
              <a:t>即可全部寻址。</a:t>
            </a:r>
            <a:endParaRPr kumimoji="0" lang="zh-CN" altLang="en-US" sz="2800" b="0" i="0" u="none" strike="noStrike" kern="1200" cap="none" spc="0" normalizeH="0" baseline="0" noProof="0">
              <a:ln>
                <a:noFill/>
              </a:ln>
              <a:solidFill>
                <a:srgbClr val="000000"/>
              </a:solidFill>
              <a:effectLst>
                <a:outerShdw blurRad="38100" dist="38100" dir="2700000" algn="tl">
                  <a:srgbClr val="C0C0C0"/>
                </a:outerShdw>
              </a:effectLst>
              <a:uLnTx/>
              <a:uFillTx/>
              <a:latin typeface="新宋体" panose="02010609030101010101" charset="-122"/>
              <a:ea typeface="新宋体" panose="02010609030101010101" charset="-122"/>
              <a:cs typeface="+mn-cs"/>
            </a:endParaRPr>
          </a:p>
        </p:txBody>
      </p:sp>
      <p:sp>
        <p:nvSpPr>
          <p:cNvPr id="24581" name="Rectangle 5"/>
          <p:cNvSpPr>
            <a:spLocks noChangeArrowheads="1"/>
          </p:cNvSpPr>
          <p:nvPr/>
        </p:nvSpPr>
        <p:spPr bwMode="auto">
          <a:xfrm>
            <a:off x="76200" y="588646"/>
            <a:ext cx="1981200" cy="953135"/>
          </a:xfrm>
          <a:prstGeom prst="rect">
            <a:avLst/>
          </a:prstGeom>
          <a:solidFill>
            <a:srgbClr val="FFCC00"/>
          </a:solidFill>
          <a:ln w="9525">
            <a:noFill/>
            <a:miter lim="800000"/>
          </a:ln>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i="0" u="none" strike="noStrike" kern="1200" cap="none" spc="0" normalizeH="0" baseline="0" noProof="0">
                <a:ln>
                  <a:noFill/>
                </a:ln>
                <a:solidFill>
                  <a:srgbClr val="000000"/>
                </a:solidFill>
                <a:effectLst>
                  <a:outerShdw blurRad="38100" dist="38100" dir="2700000" algn="tl">
                    <a:srgbClr val="FFFFFF"/>
                  </a:outerShdw>
                </a:effectLst>
                <a:uLnTx/>
                <a:uFillTx/>
                <a:latin typeface="Times New Roman" panose="02020603050405020304" pitchFamily="18" charset="0"/>
                <a:ea typeface="新宋体" panose="02010609030101010101" charset="-122"/>
                <a:cs typeface="Times New Roman" panose="02020603050405020304" pitchFamily="18" charset="0"/>
              </a:rPr>
              <a:t>（</a:t>
            </a:r>
            <a:r>
              <a:rPr kumimoji="0" lang="en-US" altLang="zh-CN" sz="2800" i="0" u="none" strike="noStrike" kern="1200" cap="none" spc="0" normalizeH="0" baseline="0" noProof="0">
                <a:ln>
                  <a:noFill/>
                </a:ln>
                <a:solidFill>
                  <a:srgbClr val="000000"/>
                </a:solidFill>
                <a:effectLst>
                  <a:outerShdw blurRad="38100" dist="38100" dir="2700000" algn="tl">
                    <a:srgbClr val="FFFFFF"/>
                  </a:outerShdw>
                </a:effectLst>
                <a:uLnTx/>
                <a:uFillTx/>
                <a:latin typeface="Times New Roman" panose="02020603050405020304" pitchFamily="18" charset="0"/>
                <a:ea typeface="新宋体" panose="02010609030101010101" charset="-122"/>
                <a:cs typeface="Times New Roman" panose="02020603050405020304" pitchFamily="18" charset="0"/>
              </a:rPr>
              <a:t>2</a:t>
            </a:r>
            <a:r>
              <a:rPr kumimoji="0" lang="zh-CN" altLang="en-US" sz="2800" i="0" u="none" strike="noStrike" kern="1200" cap="none" spc="0" normalizeH="0" baseline="0" noProof="0">
                <a:ln>
                  <a:noFill/>
                </a:ln>
                <a:solidFill>
                  <a:srgbClr val="000000"/>
                </a:solidFill>
                <a:effectLst>
                  <a:outerShdw blurRad="38100" dist="38100" dir="2700000" algn="tl">
                    <a:srgbClr val="FFFFFF"/>
                  </a:outerShdw>
                </a:effectLst>
                <a:uLnTx/>
                <a:uFillTx/>
                <a:latin typeface="Times New Roman" panose="02020603050405020304" pitchFamily="18" charset="0"/>
                <a:ea typeface="新宋体" panose="02010609030101010101" charset="-122"/>
                <a:cs typeface="Times New Roman" panose="02020603050405020304" pitchFamily="18" charset="0"/>
              </a:rPr>
              <a:t>）地址译码</a:t>
            </a:r>
            <a:endParaRPr kumimoji="0" lang="zh-CN" altLang="en-US" sz="2800" i="0" u="none" strike="noStrike" kern="1200" cap="none" spc="0" normalizeH="0" baseline="0" noProof="0">
              <a:ln>
                <a:noFill/>
              </a:ln>
              <a:solidFill>
                <a:srgbClr val="000000"/>
              </a:solidFill>
              <a:effectLst>
                <a:outerShdw blurRad="38100" dist="38100" dir="2700000" algn="tl">
                  <a:srgbClr val="FFFFFF"/>
                </a:outerShdw>
              </a:effectLst>
              <a:uLnTx/>
              <a:uFillTx/>
              <a:latin typeface="Times New Roman" panose="02020603050405020304" pitchFamily="18" charset="0"/>
              <a:ea typeface="新宋体" panose="02010609030101010101" charset="-122"/>
              <a:cs typeface="Times New Roman" panose="02020603050405020304" pitchFamily="18" charset="0"/>
            </a:endParaRPr>
          </a:p>
        </p:txBody>
      </p:sp>
      <p:sp>
        <p:nvSpPr>
          <p:cNvPr id="24590" name="Text Box 14"/>
          <p:cNvSpPr txBox="1"/>
          <p:nvPr/>
        </p:nvSpPr>
        <p:spPr>
          <a:xfrm>
            <a:off x="1143000" y="1919288"/>
            <a:ext cx="1041400" cy="519112"/>
          </a:xfrm>
          <a:prstGeom prst="rect">
            <a:avLst/>
          </a:prstGeom>
          <a:solidFill>
            <a:srgbClr val="CCFFFF"/>
          </a:solidFill>
          <a:ln w="9525">
            <a:noFill/>
          </a:ln>
        </p:spPr>
        <p:txBody>
          <a:bodyPr wrap="none">
            <a:spAutoFit/>
          </a:bodyPr>
          <a:p>
            <a:r>
              <a:rPr lang="en-US" altLang="zh-CN" sz="2800" dirty="0">
                <a:solidFill>
                  <a:srgbClr val="000000"/>
                </a:solidFill>
                <a:latin typeface="新宋体" panose="02010609030101010101" charset="-122"/>
                <a:ea typeface="新宋体" panose="02010609030101010101" charset="-122"/>
              </a:rPr>
              <a:t>2</a:t>
            </a:r>
            <a:r>
              <a:rPr lang="en-US" altLang="zh-CN" sz="2800" baseline="30000" dirty="0">
                <a:solidFill>
                  <a:srgbClr val="000000"/>
                </a:solidFill>
                <a:latin typeface="新宋体" panose="02010609030101010101" charset="-122"/>
                <a:ea typeface="新宋体" panose="02010609030101010101" charset="-122"/>
              </a:rPr>
              <a:t>5</a:t>
            </a:r>
            <a:r>
              <a:rPr lang="en-US" altLang="zh-CN" sz="2800" dirty="0">
                <a:solidFill>
                  <a:srgbClr val="000000"/>
                </a:solidFill>
                <a:latin typeface="新宋体" panose="02010609030101010101" charset="-122"/>
                <a:ea typeface="新宋体" panose="02010609030101010101" charset="-122"/>
              </a:rPr>
              <a:t>=32</a:t>
            </a:r>
            <a:endParaRPr lang="en-US" altLang="zh-CN" sz="2800" dirty="0">
              <a:solidFill>
                <a:srgbClr val="000000"/>
              </a:solidFill>
              <a:latin typeface="新宋体" panose="02010609030101010101" charset="-122"/>
              <a:ea typeface="新宋体" panose="02010609030101010101" charset="-122"/>
            </a:endParaRPr>
          </a:p>
        </p:txBody>
      </p:sp>
      <p:grpSp>
        <p:nvGrpSpPr>
          <p:cNvPr id="2" name="Group 54"/>
          <p:cNvGrpSpPr/>
          <p:nvPr/>
        </p:nvGrpSpPr>
        <p:grpSpPr>
          <a:xfrm>
            <a:off x="2819400" y="309563"/>
            <a:ext cx="6172200" cy="1443037"/>
            <a:chOff x="1776" y="195"/>
            <a:chExt cx="3888" cy="909"/>
          </a:xfrm>
        </p:grpSpPr>
        <p:sp>
          <p:nvSpPr>
            <p:cNvPr id="15379" name="Rectangle 24"/>
            <p:cNvSpPr/>
            <p:nvPr/>
          </p:nvSpPr>
          <p:spPr>
            <a:xfrm>
              <a:off x="1776" y="603"/>
              <a:ext cx="3888" cy="405"/>
            </a:xfrm>
            <a:prstGeom prst="rect">
              <a:avLst/>
            </a:prstGeom>
            <a:solidFill>
              <a:srgbClr val="008000"/>
            </a:solidFill>
            <a:ln w="28575" cap="flat" cmpd="sng">
              <a:solidFill>
                <a:schemeClr val="bg1"/>
              </a:solidFill>
              <a:prstDash val="solid"/>
              <a:miter/>
              <a:headEnd type="none" w="med" len="med"/>
              <a:tailEnd type="none" w="med" len="med"/>
            </a:ln>
          </p:spPr>
          <p:txBody>
            <a:bodyPr wrap="none" anchor="ctr" anchorCtr="0"/>
            <a:p>
              <a:pPr algn="ctr"/>
              <a:r>
                <a:rPr lang="zh-CN" altLang="en-US" sz="2800" dirty="0">
                  <a:solidFill>
                    <a:schemeClr val="bg1"/>
                  </a:solidFill>
                  <a:latin typeface="Times New Roman" panose="02020603050405020304" pitchFamily="18" charset="0"/>
                  <a:ea typeface="华文楷体"/>
                </a:rPr>
                <a:t>译码器</a:t>
              </a:r>
              <a:endParaRPr lang="zh-CN" altLang="en-US" sz="2800" dirty="0">
                <a:solidFill>
                  <a:schemeClr val="bg1"/>
                </a:solidFill>
                <a:latin typeface="Times New Roman" panose="02020603050405020304" pitchFamily="18" charset="0"/>
                <a:ea typeface="华文楷体"/>
              </a:endParaRPr>
            </a:p>
          </p:txBody>
        </p:sp>
        <p:grpSp>
          <p:nvGrpSpPr>
            <p:cNvPr id="15380" name="Group 25"/>
            <p:cNvGrpSpPr/>
            <p:nvPr/>
          </p:nvGrpSpPr>
          <p:grpSpPr>
            <a:xfrm>
              <a:off x="3123" y="195"/>
              <a:ext cx="1053" cy="429"/>
              <a:chOff x="2688" y="11"/>
              <a:chExt cx="624" cy="429"/>
            </a:xfrm>
          </p:grpSpPr>
          <p:sp>
            <p:nvSpPr>
              <p:cNvPr id="15384" name="Line 26"/>
              <p:cNvSpPr/>
              <p:nvPr/>
            </p:nvSpPr>
            <p:spPr>
              <a:xfrm rot="5400000">
                <a:off x="3000" y="368"/>
                <a:ext cx="144" cy="0"/>
              </a:xfrm>
              <a:prstGeom prst="line">
                <a:avLst/>
              </a:prstGeom>
              <a:ln w="28575" cap="flat" cmpd="sng">
                <a:solidFill>
                  <a:schemeClr val="tx1"/>
                </a:solidFill>
                <a:prstDash val="solid"/>
                <a:miter/>
                <a:headEnd type="none" w="med" len="med"/>
                <a:tailEnd type="none" w="med" len="med"/>
              </a:ln>
            </p:spPr>
          </p:sp>
          <p:sp>
            <p:nvSpPr>
              <p:cNvPr id="15385" name="Line 27"/>
              <p:cNvSpPr/>
              <p:nvPr/>
            </p:nvSpPr>
            <p:spPr>
              <a:xfrm rot="5400000">
                <a:off x="2759" y="368"/>
                <a:ext cx="144" cy="0"/>
              </a:xfrm>
              <a:prstGeom prst="line">
                <a:avLst/>
              </a:prstGeom>
              <a:ln w="28575" cap="flat" cmpd="sng">
                <a:solidFill>
                  <a:schemeClr val="tx1"/>
                </a:solidFill>
                <a:prstDash val="solid"/>
                <a:miter/>
                <a:headEnd type="none" w="med" len="med"/>
                <a:tailEnd type="none" w="med" len="med"/>
              </a:ln>
            </p:spPr>
          </p:sp>
          <p:sp>
            <p:nvSpPr>
              <p:cNvPr id="15386" name="Line 28"/>
              <p:cNvSpPr/>
              <p:nvPr/>
            </p:nvSpPr>
            <p:spPr>
              <a:xfrm rot="5400000">
                <a:off x="3240" y="368"/>
                <a:ext cx="144" cy="0"/>
              </a:xfrm>
              <a:prstGeom prst="line">
                <a:avLst/>
              </a:prstGeom>
              <a:ln w="28575" cap="flat" cmpd="sng">
                <a:solidFill>
                  <a:schemeClr val="tx1"/>
                </a:solidFill>
                <a:prstDash val="solid"/>
                <a:miter/>
                <a:headEnd type="none" w="med" len="med"/>
                <a:tailEnd type="none" w="med" len="med"/>
              </a:ln>
            </p:spPr>
          </p:sp>
          <p:sp>
            <p:nvSpPr>
              <p:cNvPr id="15387" name="Text Box 29"/>
              <p:cNvSpPr txBox="1"/>
              <p:nvPr/>
            </p:nvSpPr>
            <p:spPr>
              <a:xfrm>
                <a:off x="2688" y="11"/>
                <a:ext cx="600" cy="288"/>
              </a:xfrm>
              <a:prstGeom prst="rect">
                <a:avLst/>
              </a:prstGeom>
              <a:solidFill>
                <a:schemeClr val="bg1"/>
              </a:solidFill>
              <a:ln w="9525">
                <a:noFill/>
              </a:ln>
            </p:spPr>
            <p:txBody>
              <a:bodyPr wrap="none">
                <a:spAutoFit/>
              </a:bodyPr>
              <a:p>
                <a:r>
                  <a:rPr lang="en-US" altLang="zh-CN" dirty="0">
                    <a:solidFill>
                      <a:srgbClr val="000000"/>
                    </a:solidFill>
                    <a:latin typeface="Times New Roman" panose="02020603050405020304" pitchFamily="18" charset="0"/>
                    <a:ea typeface="华文楷体"/>
                  </a:rPr>
                  <a:t>A</a:t>
                </a:r>
                <a:r>
                  <a:rPr lang="en-US" altLang="zh-CN" baseline="-25000" dirty="0">
                    <a:solidFill>
                      <a:srgbClr val="000000"/>
                    </a:solidFill>
                    <a:latin typeface="Times New Roman" panose="02020603050405020304" pitchFamily="18" charset="0"/>
                    <a:ea typeface="华文楷体"/>
                  </a:rPr>
                  <a:t>5     </a:t>
                </a:r>
                <a:r>
                  <a:rPr lang="en-US" altLang="zh-CN" dirty="0">
                    <a:solidFill>
                      <a:srgbClr val="000000"/>
                    </a:solidFill>
                    <a:latin typeface="Times New Roman" panose="02020603050405020304" pitchFamily="18" charset="0"/>
                    <a:ea typeface="华文楷体"/>
                  </a:rPr>
                  <a:t>A</a:t>
                </a:r>
                <a:r>
                  <a:rPr lang="en-US" altLang="zh-CN" baseline="-25000" dirty="0">
                    <a:solidFill>
                      <a:srgbClr val="000000"/>
                    </a:solidFill>
                    <a:latin typeface="Times New Roman" panose="02020603050405020304" pitchFamily="18" charset="0"/>
                    <a:ea typeface="华文楷体"/>
                  </a:rPr>
                  <a:t>6    </a:t>
                </a:r>
                <a:r>
                  <a:rPr lang="en-US" altLang="zh-CN" dirty="0">
                    <a:solidFill>
                      <a:srgbClr val="000000"/>
                    </a:solidFill>
                    <a:latin typeface="Times New Roman" panose="02020603050405020304" pitchFamily="18" charset="0"/>
                    <a:ea typeface="华文楷体"/>
                  </a:rPr>
                  <a:t>A</a:t>
                </a:r>
                <a:r>
                  <a:rPr lang="en-US" altLang="zh-CN" baseline="-25000" dirty="0">
                    <a:solidFill>
                      <a:srgbClr val="000000"/>
                    </a:solidFill>
                    <a:latin typeface="Times New Roman" panose="02020603050405020304" pitchFamily="18" charset="0"/>
                    <a:ea typeface="华文楷体"/>
                  </a:rPr>
                  <a:t>7</a:t>
                </a:r>
                <a:endParaRPr lang="en-US" altLang="zh-CN" baseline="-25000" dirty="0">
                  <a:solidFill>
                    <a:srgbClr val="000000"/>
                  </a:solidFill>
                  <a:latin typeface="Times New Roman" panose="02020603050405020304" pitchFamily="18" charset="0"/>
                  <a:ea typeface="华文楷体"/>
                </a:endParaRPr>
              </a:p>
            </p:txBody>
          </p:sp>
        </p:grpSp>
        <p:sp>
          <p:nvSpPr>
            <p:cNvPr id="15381" name="Line 31"/>
            <p:cNvSpPr/>
            <p:nvPr/>
          </p:nvSpPr>
          <p:spPr>
            <a:xfrm rot="-5400000">
              <a:off x="2450" y="1030"/>
              <a:ext cx="144" cy="2"/>
            </a:xfrm>
            <a:prstGeom prst="line">
              <a:avLst/>
            </a:prstGeom>
            <a:ln w="28575" cap="flat" cmpd="sng">
              <a:solidFill>
                <a:schemeClr val="tx1"/>
              </a:solidFill>
              <a:prstDash val="solid"/>
              <a:miter/>
              <a:headEnd type="none" w="med" len="med"/>
              <a:tailEnd type="none" w="med" len="med"/>
            </a:ln>
          </p:spPr>
        </p:sp>
        <p:sp>
          <p:nvSpPr>
            <p:cNvPr id="15382" name="Line 34"/>
            <p:cNvSpPr/>
            <p:nvPr/>
          </p:nvSpPr>
          <p:spPr>
            <a:xfrm rot="-5400000">
              <a:off x="3467" y="1030"/>
              <a:ext cx="144" cy="2"/>
            </a:xfrm>
            <a:prstGeom prst="line">
              <a:avLst/>
            </a:prstGeom>
            <a:ln w="28575" cap="flat" cmpd="sng">
              <a:solidFill>
                <a:schemeClr val="tx1"/>
              </a:solidFill>
              <a:prstDash val="solid"/>
              <a:miter/>
              <a:headEnd type="none" w="med" len="med"/>
              <a:tailEnd type="none" w="med" len="med"/>
            </a:ln>
          </p:spPr>
        </p:sp>
        <p:sp>
          <p:nvSpPr>
            <p:cNvPr id="15383" name="Line 36"/>
            <p:cNvSpPr/>
            <p:nvPr/>
          </p:nvSpPr>
          <p:spPr>
            <a:xfrm rot="-5400000">
              <a:off x="4934" y="1031"/>
              <a:ext cx="144" cy="2"/>
            </a:xfrm>
            <a:prstGeom prst="line">
              <a:avLst/>
            </a:prstGeom>
            <a:ln w="28575" cap="flat" cmpd="sng">
              <a:solidFill>
                <a:schemeClr val="tx1"/>
              </a:solidFill>
              <a:prstDash val="solid"/>
              <a:miter/>
              <a:headEnd type="none" w="med" len="med"/>
              <a:tailEnd type="none" w="med" len="med"/>
            </a:ln>
          </p:spPr>
        </p:sp>
      </p:grpSp>
      <p:sp>
        <p:nvSpPr>
          <p:cNvPr id="24615" name="Text Box 39"/>
          <p:cNvSpPr txBox="1"/>
          <p:nvPr/>
        </p:nvSpPr>
        <p:spPr>
          <a:xfrm>
            <a:off x="2819400" y="442913"/>
            <a:ext cx="863600" cy="519112"/>
          </a:xfrm>
          <a:prstGeom prst="rect">
            <a:avLst/>
          </a:prstGeom>
          <a:solidFill>
            <a:srgbClr val="CCFFCC"/>
          </a:solidFill>
          <a:ln w="9525">
            <a:noFill/>
          </a:ln>
        </p:spPr>
        <p:txBody>
          <a:bodyPr wrap="none">
            <a:spAutoFit/>
          </a:bodyPr>
          <a:p>
            <a:r>
              <a:rPr lang="en-US" altLang="zh-CN" sz="2800" dirty="0">
                <a:solidFill>
                  <a:srgbClr val="000000"/>
                </a:solidFill>
                <a:latin typeface="新宋体" panose="02010609030101010101" charset="-122"/>
                <a:ea typeface="新宋体" panose="02010609030101010101" charset="-122"/>
              </a:rPr>
              <a:t>2</a:t>
            </a:r>
            <a:r>
              <a:rPr lang="en-US" altLang="zh-CN" sz="2800" baseline="30000" dirty="0">
                <a:solidFill>
                  <a:srgbClr val="000000"/>
                </a:solidFill>
                <a:latin typeface="新宋体" panose="02010609030101010101" charset="-122"/>
                <a:ea typeface="新宋体" panose="02010609030101010101" charset="-122"/>
              </a:rPr>
              <a:t>3</a:t>
            </a:r>
            <a:r>
              <a:rPr lang="en-US" altLang="zh-CN" sz="2800" dirty="0">
                <a:solidFill>
                  <a:srgbClr val="000000"/>
                </a:solidFill>
                <a:latin typeface="新宋体" panose="02010609030101010101" charset="-122"/>
                <a:ea typeface="新宋体" panose="02010609030101010101" charset="-122"/>
              </a:rPr>
              <a:t>=8</a:t>
            </a:r>
            <a:endParaRPr lang="en-US" altLang="zh-CN" sz="2800" dirty="0">
              <a:solidFill>
                <a:srgbClr val="000000"/>
              </a:solidFill>
              <a:latin typeface="新宋体" panose="02010609030101010101" charset="-122"/>
              <a:ea typeface="新宋体" panose="02010609030101010101" charset="-122"/>
            </a:endParaRPr>
          </a:p>
        </p:txBody>
      </p:sp>
      <p:sp>
        <p:nvSpPr>
          <p:cNvPr id="24616" name="Text Box 40"/>
          <p:cNvSpPr txBox="1"/>
          <p:nvPr/>
        </p:nvSpPr>
        <p:spPr>
          <a:xfrm>
            <a:off x="152400" y="2549525"/>
            <a:ext cx="311150" cy="1616075"/>
          </a:xfrm>
          <a:prstGeom prst="rect">
            <a:avLst/>
          </a:prstGeom>
          <a:noFill/>
          <a:ln w="9525">
            <a:noFill/>
          </a:ln>
        </p:spPr>
        <p:txBody>
          <a:bodyPr wrap="none">
            <a:spAutoFit/>
          </a:bodyPr>
          <a:p>
            <a:r>
              <a:rPr lang="en-US" altLang="zh-CN" sz="2000" dirty="0">
                <a:solidFill>
                  <a:srgbClr val="000000"/>
                </a:solidFill>
                <a:latin typeface="新宋体" panose="02010609030101010101" charset="-122"/>
                <a:ea typeface="新宋体" panose="02010609030101010101" charset="-122"/>
              </a:rPr>
              <a:t>1</a:t>
            </a:r>
            <a:endParaRPr lang="en-US" altLang="zh-CN" sz="2000" dirty="0">
              <a:solidFill>
                <a:srgbClr val="000000"/>
              </a:solidFill>
              <a:latin typeface="新宋体" panose="02010609030101010101" charset="-122"/>
              <a:ea typeface="新宋体" panose="02010609030101010101" charset="-122"/>
            </a:endParaRPr>
          </a:p>
          <a:p>
            <a:r>
              <a:rPr lang="en-US" altLang="zh-CN" sz="2000" dirty="0">
                <a:solidFill>
                  <a:srgbClr val="000000"/>
                </a:solidFill>
                <a:latin typeface="新宋体" panose="02010609030101010101" charset="-122"/>
                <a:ea typeface="新宋体" panose="02010609030101010101" charset="-122"/>
              </a:rPr>
              <a:t>1</a:t>
            </a:r>
            <a:endParaRPr lang="en-US" altLang="zh-CN" sz="2000" dirty="0">
              <a:solidFill>
                <a:srgbClr val="000000"/>
              </a:solidFill>
              <a:latin typeface="新宋体" panose="02010609030101010101" charset="-122"/>
              <a:ea typeface="新宋体" panose="02010609030101010101" charset="-122"/>
            </a:endParaRPr>
          </a:p>
          <a:p>
            <a:r>
              <a:rPr lang="en-US" altLang="zh-CN" sz="2000" dirty="0">
                <a:solidFill>
                  <a:srgbClr val="000000"/>
                </a:solidFill>
                <a:latin typeface="新宋体" panose="02010609030101010101" charset="-122"/>
                <a:ea typeface="新宋体" panose="02010609030101010101" charset="-122"/>
              </a:rPr>
              <a:t>1</a:t>
            </a:r>
            <a:endParaRPr lang="en-US" altLang="zh-CN" sz="2000" dirty="0">
              <a:solidFill>
                <a:srgbClr val="000000"/>
              </a:solidFill>
              <a:latin typeface="新宋体" panose="02010609030101010101" charset="-122"/>
              <a:ea typeface="新宋体" panose="02010609030101010101" charset="-122"/>
            </a:endParaRPr>
          </a:p>
          <a:p>
            <a:r>
              <a:rPr lang="en-US" altLang="zh-CN" sz="2000" dirty="0">
                <a:solidFill>
                  <a:srgbClr val="000000"/>
                </a:solidFill>
                <a:latin typeface="新宋体" panose="02010609030101010101" charset="-122"/>
                <a:ea typeface="新宋体" panose="02010609030101010101" charset="-122"/>
              </a:rPr>
              <a:t>1</a:t>
            </a:r>
            <a:endParaRPr lang="en-US" altLang="zh-CN" sz="2000" dirty="0">
              <a:solidFill>
                <a:srgbClr val="000000"/>
              </a:solidFill>
              <a:latin typeface="新宋体" panose="02010609030101010101" charset="-122"/>
              <a:ea typeface="新宋体" panose="02010609030101010101" charset="-122"/>
            </a:endParaRPr>
          </a:p>
          <a:p>
            <a:r>
              <a:rPr lang="en-US" altLang="zh-CN" sz="2000" dirty="0">
                <a:solidFill>
                  <a:srgbClr val="000000"/>
                </a:solidFill>
                <a:latin typeface="新宋体" panose="02010609030101010101" charset="-122"/>
                <a:ea typeface="新宋体" panose="02010609030101010101" charset="-122"/>
              </a:rPr>
              <a:t>1</a:t>
            </a:r>
            <a:endParaRPr lang="en-US" altLang="zh-CN" sz="2000" baseline="-25000" dirty="0">
              <a:solidFill>
                <a:srgbClr val="000000"/>
              </a:solidFill>
              <a:latin typeface="新宋体" panose="02010609030101010101" charset="-122"/>
              <a:ea typeface="新宋体" panose="02010609030101010101" charset="-122"/>
            </a:endParaRPr>
          </a:p>
        </p:txBody>
      </p:sp>
      <p:sp>
        <p:nvSpPr>
          <p:cNvPr id="24617" name="Line 41"/>
          <p:cNvSpPr/>
          <p:nvPr/>
        </p:nvSpPr>
        <p:spPr>
          <a:xfrm>
            <a:off x="2952750" y="4800600"/>
            <a:ext cx="5867400" cy="0"/>
          </a:xfrm>
          <a:prstGeom prst="line">
            <a:avLst/>
          </a:prstGeom>
          <a:ln w="38100" cap="flat" cmpd="sng">
            <a:solidFill>
              <a:srgbClr val="FF0000"/>
            </a:solidFill>
            <a:prstDash val="solid"/>
            <a:miter/>
            <a:headEnd type="none" w="med" len="med"/>
            <a:tailEnd type="none" w="med" len="med"/>
          </a:ln>
        </p:spPr>
      </p:sp>
      <p:sp>
        <p:nvSpPr>
          <p:cNvPr id="24618" name="Rectangle 42"/>
          <p:cNvSpPr/>
          <p:nvPr/>
        </p:nvSpPr>
        <p:spPr>
          <a:xfrm>
            <a:off x="3276600" y="2209800"/>
            <a:ext cx="1447800" cy="2819400"/>
          </a:xfrm>
          <a:prstGeom prst="rect">
            <a:avLst/>
          </a:prstGeom>
          <a:solidFill>
            <a:schemeClr val="accent1">
              <a:alpha val="70195"/>
            </a:schemeClr>
          </a:solidFill>
          <a:ln w="9525">
            <a:noFill/>
          </a:ln>
        </p:spPr>
        <p:txBody>
          <a:bodyPr wrap="none" anchor="ctr" anchorCtr="0"/>
          <a:p>
            <a:endParaRPr lang="zh-CN" altLang="en-US" dirty="0">
              <a:solidFill>
                <a:srgbClr val="000000"/>
              </a:solidFill>
              <a:latin typeface="新宋体" panose="02010609030101010101" charset="-122"/>
              <a:ea typeface="新宋体" panose="02010609030101010101" charset="-122"/>
            </a:endParaRPr>
          </a:p>
        </p:txBody>
      </p:sp>
      <p:sp>
        <p:nvSpPr>
          <p:cNvPr id="24619" name="Rectangle 43"/>
          <p:cNvSpPr/>
          <p:nvPr/>
        </p:nvSpPr>
        <p:spPr>
          <a:xfrm>
            <a:off x="3200400" y="4648200"/>
            <a:ext cx="1600200" cy="242888"/>
          </a:xfrm>
          <a:prstGeom prst="rect">
            <a:avLst/>
          </a:prstGeom>
          <a:solidFill>
            <a:schemeClr val="accent1">
              <a:alpha val="50195"/>
            </a:schemeClr>
          </a:solidFill>
          <a:ln w="28575" cap="flat" cmpd="sng">
            <a:solidFill>
              <a:srgbClr val="FF0000"/>
            </a:solidFill>
            <a:prstDash val="dash"/>
            <a:miter/>
            <a:headEnd type="none" w="med" len="med"/>
            <a:tailEnd type="none" w="med" len="med"/>
          </a:ln>
        </p:spPr>
        <p:txBody>
          <a:bodyPr wrap="none" anchor="ctr" anchorCtr="0"/>
          <a:p>
            <a:endParaRPr lang="zh-CN" altLang="en-US" dirty="0">
              <a:solidFill>
                <a:srgbClr val="000000"/>
              </a:solidFill>
              <a:latin typeface="新宋体" panose="02010609030101010101" charset="-122"/>
              <a:ea typeface="新宋体" panose="02010609030101010101" charset="-122"/>
            </a:endParaRPr>
          </a:p>
        </p:txBody>
      </p:sp>
      <p:sp>
        <p:nvSpPr>
          <p:cNvPr id="24620" name="Text Box 44"/>
          <p:cNvSpPr txBox="1"/>
          <p:nvPr/>
        </p:nvSpPr>
        <p:spPr>
          <a:xfrm>
            <a:off x="5029200" y="700088"/>
            <a:ext cx="1752600" cy="646112"/>
          </a:xfrm>
          <a:prstGeom prst="rect">
            <a:avLst/>
          </a:prstGeom>
          <a:noFill/>
          <a:ln w="9525">
            <a:noFill/>
          </a:ln>
        </p:spPr>
        <p:txBody>
          <a:bodyPr>
            <a:spAutoFit/>
          </a:bodyPr>
          <a:p>
            <a:r>
              <a:rPr lang="en-US" altLang="zh-CN" dirty="0">
                <a:solidFill>
                  <a:srgbClr val="000000"/>
                </a:solidFill>
                <a:latin typeface="新宋体" panose="02010609030101010101" charset="-122"/>
                <a:ea typeface="新宋体" panose="02010609030101010101" charset="-122"/>
              </a:rPr>
              <a:t>0          0         0</a:t>
            </a:r>
            <a:endParaRPr lang="en-US" altLang="zh-CN" baseline="-25000" dirty="0">
              <a:solidFill>
                <a:srgbClr val="000000"/>
              </a:solidFill>
              <a:latin typeface="新宋体" panose="02010609030101010101" charset="-122"/>
              <a:ea typeface="新宋体" panose="02010609030101010101" charset="-122"/>
            </a:endParaRPr>
          </a:p>
        </p:txBody>
      </p:sp>
      <p:sp>
        <p:nvSpPr>
          <p:cNvPr id="24621" name="Text Box 45"/>
          <p:cNvSpPr txBox="1"/>
          <p:nvPr/>
        </p:nvSpPr>
        <p:spPr>
          <a:xfrm>
            <a:off x="2209800" y="2057400"/>
            <a:ext cx="873125" cy="369888"/>
          </a:xfrm>
          <a:prstGeom prst="rect">
            <a:avLst/>
          </a:prstGeom>
          <a:noFill/>
          <a:ln w="9525">
            <a:noFill/>
          </a:ln>
        </p:spPr>
        <p:txBody>
          <a:bodyPr>
            <a:spAutoFit/>
          </a:bodyPr>
          <a:p>
            <a:r>
              <a:rPr lang="en-US" altLang="zh-CN" dirty="0">
                <a:solidFill>
                  <a:srgbClr val="000000"/>
                </a:solidFill>
                <a:latin typeface="新宋体" panose="02010609030101010101" charset="-122"/>
                <a:ea typeface="新宋体" panose="02010609030101010101" charset="-122"/>
              </a:rPr>
              <a:t> </a:t>
            </a:r>
            <a:r>
              <a:rPr lang="zh-CN" altLang="en-US" dirty="0">
                <a:solidFill>
                  <a:srgbClr val="000000"/>
                </a:solidFill>
                <a:latin typeface="新宋体" panose="02010609030101010101" charset="-122"/>
                <a:ea typeface="新宋体" panose="02010609030101010101" charset="-122"/>
              </a:rPr>
              <a:t>字线</a:t>
            </a:r>
            <a:endParaRPr lang="zh-CN" altLang="en-US" dirty="0">
              <a:solidFill>
                <a:srgbClr val="000000"/>
              </a:solidFill>
              <a:latin typeface="新宋体" panose="02010609030101010101" charset="-122"/>
              <a:ea typeface="新宋体" panose="02010609030101010101" charset="-122"/>
            </a:endParaRPr>
          </a:p>
        </p:txBody>
      </p:sp>
      <p:sp>
        <p:nvSpPr>
          <p:cNvPr id="24622" name="Text Box 46"/>
          <p:cNvSpPr txBox="1"/>
          <p:nvPr/>
        </p:nvSpPr>
        <p:spPr>
          <a:xfrm>
            <a:off x="2971800" y="1676400"/>
            <a:ext cx="762000" cy="369888"/>
          </a:xfrm>
          <a:prstGeom prst="rect">
            <a:avLst/>
          </a:prstGeom>
          <a:noFill/>
          <a:ln w="9525">
            <a:noFill/>
          </a:ln>
        </p:spPr>
        <p:txBody>
          <a:bodyPr wrap="none">
            <a:spAutoFit/>
          </a:bodyPr>
          <a:p>
            <a:r>
              <a:rPr lang="en-US" altLang="zh-CN" dirty="0">
                <a:solidFill>
                  <a:srgbClr val="000000"/>
                </a:solidFill>
                <a:latin typeface="新宋体" panose="02010609030101010101" charset="-122"/>
                <a:ea typeface="新宋体" panose="02010609030101010101" charset="-122"/>
              </a:rPr>
              <a:t> </a:t>
            </a:r>
            <a:r>
              <a:rPr lang="zh-CN" altLang="en-US" dirty="0">
                <a:solidFill>
                  <a:srgbClr val="000000"/>
                </a:solidFill>
                <a:latin typeface="新宋体" panose="02010609030101010101" charset="-122"/>
                <a:ea typeface="新宋体" panose="02010609030101010101" charset="-122"/>
              </a:rPr>
              <a:t>位线</a:t>
            </a:r>
            <a:endParaRPr lang="zh-CN" altLang="en-US" dirty="0">
              <a:solidFill>
                <a:srgbClr val="000000"/>
              </a:solidFill>
              <a:latin typeface="新宋体" panose="02010609030101010101" charset="-122"/>
              <a:ea typeface="新宋体" panose="02010609030101010101" charset="-122"/>
            </a:endParaRPr>
          </a:p>
        </p:txBody>
      </p:sp>
      <p:sp>
        <p:nvSpPr>
          <p:cNvPr id="24623" name="Text Box 47"/>
          <p:cNvSpPr txBox="1"/>
          <p:nvPr/>
        </p:nvSpPr>
        <p:spPr>
          <a:xfrm>
            <a:off x="6318250" y="5791200"/>
            <a:ext cx="992188" cy="369888"/>
          </a:xfrm>
          <a:prstGeom prst="rect">
            <a:avLst/>
          </a:prstGeom>
          <a:noFill/>
          <a:ln w="9525">
            <a:noFill/>
          </a:ln>
        </p:spPr>
        <p:txBody>
          <a:bodyPr wrap="none">
            <a:spAutoFit/>
          </a:bodyPr>
          <a:p>
            <a:r>
              <a:rPr lang="en-US" altLang="zh-CN" dirty="0">
                <a:solidFill>
                  <a:srgbClr val="000000"/>
                </a:solidFill>
                <a:latin typeface="新宋体" panose="02010609030101010101" charset="-122"/>
                <a:ea typeface="新宋体" panose="02010609030101010101" charset="-122"/>
              </a:rPr>
              <a:t>[31</a:t>
            </a:r>
            <a:r>
              <a:rPr lang="zh-CN" altLang="en-US" dirty="0">
                <a:solidFill>
                  <a:srgbClr val="000000"/>
                </a:solidFill>
                <a:latin typeface="新宋体" panose="02010609030101010101" charset="-122"/>
                <a:ea typeface="新宋体" panose="02010609030101010101" charset="-122"/>
              </a:rPr>
              <a:t>，</a:t>
            </a:r>
            <a:r>
              <a:rPr lang="en-US" altLang="zh-CN" dirty="0">
                <a:solidFill>
                  <a:srgbClr val="000000"/>
                </a:solidFill>
                <a:latin typeface="新宋体" panose="02010609030101010101" charset="-122"/>
                <a:ea typeface="新宋体" panose="02010609030101010101" charset="-122"/>
              </a:rPr>
              <a:t>0]</a:t>
            </a:r>
            <a:endParaRPr lang="en-US" altLang="zh-CN" dirty="0">
              <a:solidFill>
                <a:srgbClr val="000000"/>
              </a:solidFill>
              <a:latin typeface="新宋体" panose="02010609030101010101" charset="-122"/>
              <a:ea typeface="新宋体" panose="02010609030101010101" charset="-122"/>
            </a:endParaRPr>
          </a:p>
        </p:txBody>
      </p:sp>
      <p:sp>
        <p:nvSpPr>
          <p:cNvPr id="24629" name="Text Box 53"/>
          <p:cNvSpPr txBox="1"/>
          <p:nvPr/>
        </p:nvSpPr>
        <p:spPr>
          <a:xfrm>
            <a:off x="6172200" y="1766888"/>
            <a:ext cx="1447800" cy="954087"/>
          </a:xfrm>
          <a:prstGeom prst="rect">
            <a:avLst/>
          </a:prstGeom>
          <a:noFill/>
          <a:ln w="9525">
            <a:noFill/>
          </a:ln>
        </p:spPr>
        <p:txBody>
          <a:bodyPr>
            <a:spAutoFit/>
          </a:bodyPr>
          <a:p>
            <a:pPr>
              <a:spcBef>
                <a:spcPct val="50000"/>
              </a:spcBef>
              <a:buNone/>
            </a:pPr>
            <a:r>
              <a:rPr lang="en-US" altLang="zh-CN" sz="2800" dirty="0">
                <a:solidFill>
                  <a:srgbClr val="000000"/>
                </a:solidFill>
                <a:latin typeface="新宋体" panose="02010609030101010101" charset="-122"/>
                <a:ea typeface="新宋体" panose="02010609030101010101" charset="-122"/>
              </a:rPr>
              <a:t>• • • • • •</a:t>
            </a:r>
            <a:endParaRPr lang="en-US" altLang="zh-CN" sz="2800" dirty="0">
              <a:solidFill>
                <a:srgbClr val="000000"/>
              </a:solidFill>
              <a:latin typeface="新宋体" panose="02010609030101010101" charset="-122"/>
              <a:ea typeface="新宋体" panose="02010609030101010101" charset="-122"/>
            </a:endParaRPr>
          </a:p>
        </p:txBody>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4627"/>
                                        </p:tgtEl>
                                        <p:attrNameLst>
                                          <p:attrName>style.visibility</p:attrName>
                                        </p:attrNameLst>
                                      </p:cBhvr>
                                      <p:to>
                                        <p:strVal val="visible"/>
                                      </p:to>
                                    </p:set>
                                    <p:anim calcmode="lin" valueType="num">
                                      <p:cBhvr>
                                        <p:cTn id="7" dur="500" fill="hold"/>
                                        <p:tgtEl>
                                          <p:spTgt spid="24627"/>
                                        </p:tgtEl>
                                        <p:attrNameLst>
                                          <p:attrName>ppt_w</p:attrName>
                                        </p:attrNameLst>
                                      </p:cBhvr>
                                      <p:tavLst>
                                        <p:tav tm="0">
                                          <p:val>
                                            <p:fltVal val="0.000000"/>
                                          </p:val>
                                        </p:tav>
                                        <p:tav tm="100000">
                                          <p:val>
                                            <p:strVal val="#ppt_w"/>
                                          </p:val>
                                        </p:tav>
                                      </p:tavLst>
                                    </p:anim>
                                    <p:anim calcmode="lin" valueType="num">
                                      <p:cBhvr>
                                        <p:cTn id="8" dur="500" fill="hold"/>
                                        <p:tgtEl>
                                          <p:spTgt spid="2462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24625"/>
                                        </p:tgtEl>
                                        <p:attrNameLst>
                                          <p:attrName>style.visibility</p:attrName>
                                        </p:attrNameLst>
                                      </p:cBhvr>
                                      <p:to>
                                        <p:strVal val="visible"/>
                                      </p:to>
                                    </p:set>
                                    <p:animEffect transition="in" filter="checkerboard(across)">
                                      <p:cBhvr>
                                        <p:cTn id="13" dur="500"/>
                                        <p:tgtEl>
                                          <p:spTgt spid="2462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24580"/>
                                        </p:tgtEl>
                                        <p:attrNameLst>
                                          <p:attrName>style.visibility</p:attrName>
                                        </p:attrNameLst>
                                      </p:cBhvr>
                                      <p:to>
                                        <p:strVal val="visible"/>
                                      </p:to>
                                    </p:set>
                                    <p:animEffect transition="in" filter="dissolve">
                                      <p:cBhvr>
                                        <p:cTn id="24" dur="500"/>
                                        <p:tgtEl>
                                          <p:spTgt spid="2458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6" fill="hold" grpId="0" nodeType="clickEffect">
                                  <p:stCondLst>
                                    <p:cond delay="0"/>
                                  </p:stCondLst>
                                  <p:iterate type="lt">
                                    <p:tmPct val="100000"/>
                                  </p:iterate>
                                  <p:childTnLst>
                                    <p:set>
                                      <p:cBhvr>
                                        <p:cTn id="28" dur="1" fill="hold">
                                          <p:stCondLst>
                                            <p:cond delay="0"/>
                                          </p:stCondLst>
                                        </p:cTn>
                                        <p:tgtEl>
                                          <p:spTgt spid="24590"/>
                                        </p:tgtEl>
                                        <p:attrNameLst>
                                          <p:attrName>style.visibility</p:attrName>
                                        </p:attrNameLst>
                                      </p:cBhvr>
                                      <p:to>
                                        <p:strVal val="visible"/>
                                      </p:to>
                                    </p:set>
                                    <p:animEffect transition="in" filter="barn(inHorizontal)">
                                      <p:cBhvr>
                                        <p:cTn id="29" dur="75"/>
                                        <p:tgtEl>
                                          <p:spTgt spid="2459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iterate type="lt">
                                    <p:tmPct val="100000"/>
                                  </p:iterate>
                                  <p:childTnLst>
                                    <p:set>
                                      <p:cBhvr>
                                        <p:cTn id="33" dur="1" fill="hold">
                                          <p:stCondLst>
                                            <p:cond delay="0"/>
                                          </p:stCondLst>
                                        </p:cTn>
                                        <p:tgtEl>
                                          <p:spTgt spid="24615"/>
                                        </p:tgtEl>
                                        <p:attrNameLst>
                                          <p:attrName>style.visibility</p:attrName>
                                        </p:attrNameLst>
                                      </p:cBhvr>
                                      <p:to>
                                        <p:strVal val="visible"/>
                                      </p:to>
                                    </p:set>
                                    <p:anim calcmode="lin" valueType="num">
                                      <p:cBhvr additive="base">
                                        <p:cTn id="34" dur="75" fill="hold"/>
                                        <p:tgtEl>
                                          <p:spTgt spid="24615"/>
                                        </p:tgtEl>
                                        <p:attrNameLst>
                                          <p:attrName>ppt_x</p:attrName>
                                        </p:attrNameLst>
                                      </p:cBhvr>
                                      <p:tavLst>
                                        <p:tav tm="0">
                                          <p:val>
                                            <p:strVal val="0-#ppt_w/2"/>
                                          </p:val>
                                        </p:tav>
                                        <p:tav tm="100000">
                                          <p:val>
                                            <p:strVal val="#ppt_x"/>
                                          </p:val>
                                        </p:tav>
                                      </p:tavLst>
                                    </p:anim>
                                    <p:anim calcmode="lin" valueType="num">
                                      <p:cBhvr additive="base">
                                        <p:cTn id="35" dur="75" fill="hold"/>
                                        <p:tgtEl>
                                          <p:spTgt spid="24615"/>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6" fill="hold" grpId="0" nodeType="clickEffect">
                                  <p:stCondLst>
                                    <p:cond delay="0"/>
                                  </p:stCondLst>
                                  <p:childTnLst>
                                    <p:set>
                                      <p:cBhvr>
                                        <p:cTn id="39" dur="1" fill="hold">
                                          <p:stCondLst>
                                            <p:cond delay="0"/>
                                          </p:stCondLst>
                                        </p:cTn>
                                        <p:tgtEl>
                                          <p:spTgt spid="24621"/>
                                        </p:tgtEl>
                                        <p:attrNameLst>
                                          <p:attrName>style.visibility</p:attrName>
                                        </p:attrNameLst>
                                      </p:cBhvr>
                                      <p:to>
                                        <p:strVal val="visible"/>
                                      </p:to>
                                    </p:set>
                                    <p:animEffect transition="in" filter="barn(inHorizontal)">
                                      <p:cBhvr>
                                        <p:cTn id="40" dur="500"/>
                                        <p:tgtEl>
                                          <p:spTgt spid="24621"/>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42" fill="hold" grpId="0" nodeType="clickEffect">
                                  <p:stCondLst>
                                    <p:cond delay="0"/>
                                  </p:stCondLst>
                                  <p:childTnLst>
                                    <p:set>
                                      <p:cBhvr>
                                        <p:cTn id="44" dur="1" fill="hold">
                                          <p:stCondLst>
                                            <p:cond delay="0"/>
                                          </p:stCondLst>
                                        </p:cTn>
                                        <p:tgtEl>
                                          <p:spTgt spid="24622"/>
                                        </p:tgtEl>
                                        <p:attrNameLst>
                                          <p:attrName>style.visibility</p:attrName>
                                        </p:attrNameLst>
                                      </p:cBhvr>
                                      <p:to>
                                        <p:strVal val="visible"/>
                                      </p:to>
                                    </p:set>
                                    <p:animEffect transition="in" filter="barn(outHorizontal)">
                                      <p:cBhvr>
                                        <p:cTn id="45" dur="500"/>
                                        <p:tgtEl>
                                          <p:spTgt spid="24622"/>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24629"/>
                                        </p:tgtEl>
                                        <p:attrNameLst>
                                          <p:attrName>style.visibility</p:attrName>
                                        </p:attrNameLst>
                                      </p:cBhvr>
                                      <p:to>
                                        <p:strVal val="visible"/>
                                      </p:to>
                                    </p:set>
                                    <p:anim calcmode="lin" valueType="num">
                                      <p:cBhvr additive="base">
                                        <p:cTn id="50" dur="500" fill="hold"/>
                                        <p:tgtEl>
                                          <p:spTgt spid="24629"/>
                                        </p:tgtEl>
                                        <p:attrNameLst>
                                          <p:attrName>ppt_x</p:attrName>
                                        </p:attrNameLst>
                                      </p:cBhvr>
                                      <p:tavLst>
                                        <p:tav tm="0">
                                          <p:val>
                                            <p:strVal val="0-#ppt_w/2"/>
                                          </p:val>
                                        </p:tav>
                                        <p:tav tm="100000">
                                          <p:val>
                                            <p:strVal val="#ppt_x"/>
                                          </p:val>
                                        </p:tav>
                                      </p:tavLst>
                                    </p:anim>
                                    <p:anim calcmode="lin" valueType="num">
                                      <p:cBhvr additive="base">
                                        <p:cTn id="51" dur="500" fill="hold"/>
                                        <p:tgtEl>
                                          <p:spTgt spid="24629"/>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24578"/>
                                        </p:tgtEl>
                                        <p:attrNameLst>
                                          <p:attrName>style.visibility</p:attrName>
                                        </p:attrNameLst>
                                      </p:cBhvr>
                                      <p:to>
                                        <p:strVal val="visible"/>
                                      </p:to>
                                    </p:set>
                                    <p:anim calcmode="lin" valueType="num">
                                      <p:cBhvr additive="base">
                                        <p:cTn id="56" dur="500" fill="hold"/>
                                        <p:tgtEl>
                                          <p:spTgt spid="24578"/>
                                        </p:tgtEl>
                                        <p:attrNameLst>
                                          <p:attrName>ppt_x</p:attrName>
                                        </p:attrNameLst>
                                      </p:cBhvr>
                                      <p:tavLst>
                                        <p:tav tm="0">
                                          <p:val>
                                            <p:strVal val="1+#ppt_w/2"/>
                                          </p:val>
                                        </p:tav>
                                        <p:tav tm="100000">
                                          <p:val>
                                            <p:strVal val="#ppt_x"/>
                                          </p:val>
                                        </p:tav>
                                      </p:tavLst>
                                    </p:anim>
                                    <p:anim calcmode="lin" valueType="num">
                                      <p:cBhvr additive="base">
                                        <p:cTn id="57" dur="500" fill="hold"/>
                                        <p:tgtEl>
                                          <p:spTgt spid="24578"/>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24616"/>
                                        </p:tgtEl>
                                        <p:attrNameLst>
                                          <p:attrName>style.visibility</p:attrName>
                                        </p:attrNameLst>
                                      </p:cBhvr>
                                      <p:to>
                                        <p:strVal val="visible"/>
                                      </p:to>
                                    </p:set>
                                    <p:anim calcmode="lin" valueType="num">
                                      <p:cBhvr additive="base">
                                        <p:cTn id="62" dur="500" fill="hold"/>
                                        <p:tgtEl>
                                          <p:spTgt spid="24616"/>
                                        </p:tgtEl>
                                        <p:attrNameLst>
                                          <p:attrName>ppt_x</p:attrName>
                                        </p:attrNameLst>
                                      </p:cBhvr>
                                      <p:tavLst>
                                        <p:tav tm="0">
                                          <p:val>
                                            <p:strVal val="0-#ppt_w/2"/>
                                          </p:val>
                                        </p:tav>
                                        <p:tav tm="100000">
                                          <p:val>
                                            <p:strVal val="#ppt_x"/>
                                          </p:val>
                                        </p:tav>
                                      </p:tavLst>
                                    </p:anim>
                                    <p:anim calcmode="lin" valueType="num">
                                      <p:cBhvr additive="base">
                                        <p:cTn id="63" dur="500" fill="hold"/>
                                        <p:tgtEl>
                                          <p:spTgt spid="24616"/>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1" fill="hold" grpId="0" nodeType="clickEffect">
                                  <p:stCondLst>
                                    <p:cond delay="0"/>
                                  </p:stCondLst>
                                  <p:childTnLst>
                                    <p:set>
                                      <p:cBhvr>
                                        <p:cTn id="67" dur="1" fill="hold">
                                          <p:stCondLst>
                                            <p:cond delay="0"/>
                                          </p:stCondLst>
                                        </p:cTn>
                                        <p:tgtEl>
                                          <p:spTgt spid="24620"/>
                                        </p:tgtEl>
                                        <p:attrNameLst>
                                          <p:attrName>style.visibility</p:attrName>
                                        </p:attrNameLst>
                                      </p:cBhvr>
                                      <p:to>
                                        <p:strVal val="visible"/>
                                      </p:to>
                                    </p:set>
                                    <p:anim calcmode="lin" valueType="num">
                                      <p:cBhvr additive="base">
                                        <p:cTn id="68" dur="500" fill="hold"/>
                                        <p:tgtEl>
                                          <p:spTgt spid="24620"/>
                                        </p:tgtEl>
                                        <p:attrNameLst>
                                          <p:attrName>ppt_x</p:attrName>
                                        </p:attrNameLst>
                                      </p:cBhvr>
                                      <p:tavLst>
                                        <p:tav tm="0">
                                          <p:val>
                                            <p:strVal val="#ppt_x"/>
                                          </p:val>
                                        </p:tav>
                                        <p:tav tm="100000">
                                          <p:val>
                                            <p:strVal val="#ppt_x"/>
                                          </p:val>
                                        </p:tav>
                                      </p:tavLst>
                                    </p:anim>
                                    <p:anim calcmode="lin" valueType="num">
                                      <p:cBhvr additive="base">
                                        <p:cTn id="69" dur="500" fill="hold"/>
                                        <p:tgtEl>
                                          <p:spTgt spid="24620"/>
                                        </p:tgtEl>
                                        <p:attrNameLst>
                                          <p:attrName>ppt_y</p:attrName>
                                        </p:attrNameLst>
                                      </p:cBhvr>
                                      <p:tavLst>
                                        <p:tav tm="0">
                                          <p:val>
                                            <p:strVal val="0-#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nodeType="clickEffect">
                                  <p:stCondLst>
                                    <p:cond delay="0"/>
                                  </p:stCondLst>
                                  <p:childTnLst>
                                    <p:set>
                                      <p:cBhvr>
                                        <p:cTn id="73" dur="1" fill="hold">
                                          <p:stCondLst>
                                            <p:cond delay="0"/>
                                          </p:stCondLst>
                                        </p:cTn>
                                        <p:tgtEl>
                                          <p:spTgt spid="24617"/>
                                        </p:tgtEl>
                                        <p:attrNameLst>
                                          <p:attrName>style.visibility</p:attrName>
                                        </p:attrNameLst>
                                      </p:cBhvr>
                                      <p:to>
                                        <p:strVal val="visible"/>
                                      </p:to>
                                    </p:set>
                                    <p:animEffect transition="in" filter="wipe(right)">
                                      <p:cBhvr>
                                        <p:cTn id="74" dur="500"/>
                                        <p:tgtEl>
                                          <p:spTgt spid="24617"/>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24618"/>
                                        </p:tgtEl>
                                        <p:attrNameLst>
                                          <p:attrName>style.visibility</p:attrName>
                                        </p:attrNameLst>
                                      </p:cBhvr>
                                      <p:to>
                                        <p:strVal val="visible"/>
                                      </p:to>
                                    </p:set>
                                    <p:animEffect transition="in" filter="wipe(up)">
                                      <p:cBhvr>
                                        <p:cTn id="79" dur="500"/>
                                        <p:tgtEl>
                                          <p:spTgt spid="24618"/>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2" fill="hold" grpId="0" nodeType="clickEffect">
                                  <p:stCondLst>
                                    <p:cond delay="0"/>
                                  </p:stCondLst>
                                  <p:childTnLst>
                                    <p:set>
                                      <p:cBhvr>
                                        <p:cTn id="83" dur="1" fill="hold">
                                          <p:stCondLst>
                                            <p:cond delay="0"/>
                                          </p:stCondLst>
                                        </p:cTn>
                                        <p:tgtEl>
                                          <p:spTgt spid="24619"/>
                                        </p:tgtEl>
                                        <p:attrNameLst>
                                          <p:attrName>style.visibility</p:attrName>
                                        </p:attrNameLst>
                                      </p:cBhvr>
                                      <p:to>
                                        <p:strVal val="visible"/>
                                      </p:to>
                                    </p:set>
                                    <p:animEffect transition="in" filter="wipe(right)">
                                      <p:cBhvr>
                                        <p:cTn id="84" dur="500"/>
                                        <p:tgtEl>
                                          <p:spTgt spid="24619"/>
                                        </p:tgtEl>
                                      </p:cBhvr>
                                    </p:animEffect>
                                  </p:childTnLst>
                                </p:cTn>
                              </p:par>
                            </p:childTnLst>
                          </p:cTn>
                        </p:par>
                      </p:childTnLst>
                    </p:cTn>
                  </p:par>
                  <p:par>
                    <p:cTn id="85" fill="hold">
                      <p:stCondLst>
                        <p:cond delay="indefinite"/>
                      </p:stCondLst>
                      <p:childTnLst>
                        <p:par>
                          <p:cTn id="86" fill="hold">
                            <p:stCondLst>
                              <p:cond delay="0"/>
                            </p:stCondLst>
                            <p:childTnLst>
                              <p:par>
                                <p:cTn id="87" presetID="4" presetClass="entr" presetSubtype="16" fill="hold" grpId="0" nodeType="clickEffect">
                                  <p:stCondLst>
                                    <p:cond delay="0"/>
                                  </p:stCondLst>
                                  <p:iterate type="lt">
                                    <p:tmPct val="100000"/>
                                  </p:iterate>
                                  <p:childTnLst>
                                    <p:set>
                                      <p:cBhvr>
                                        <p:cTn id="88" dur="1" fill="hold">
                                          <p:stCondLst>
                                            <p:cond delay="0"/>
                                          </p:stCondLst>
                                        </p:cTn>
                                        <p:tgtEl>
                                          <p:spTgt spid="24623"/>
                                        </p:tgtEl>
                                        <p:attrNameLst>
                                          <p:attrName>style.visibility</p:attrName>
                                        </p:attrNameLst>
                                      </p:cBhvr>
                                      <p:to>
                                        <p:strVal val="visible"/>
                                      </p:to>
                                    </p:set>
                                    <p:animEffect transition="in" filter="box(in)">
                                      <p:cBhvr>
                                        <p:cTn id="89" dur="75"/>
                                        <p:tgtEl>
                                          <p:spTgt spid="246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ldLvl="0" animBg="1"/>
      <p:bldP spid="24580" grpId="0" bldLvl="0" animBg="1"/>
      <p:bldP spid="24590" grpId="0" bldLvl="0" animBg="1"/>
      <p:bldP spid="24615" grpId="0" bldLvl="0" animBg="1"/>
      <p:bldP spid="24616" grpId="0"/>
      <p:bldP spid="24618" grpId="0" bldLvl="0" animBg="1"/>
      <p:bldP spid="24619" grpId="0" bldLvl="0" animBg="1"/>
      <p:bldP spid="24620" grpId="0"/>
      <p:bldP spid="24621" grpId="0"/>
      <p:bldP spid="24622" grpId="0"/>
      <p:bldP spid="24623" grpId="0"/>
      <p:bldP spid="24629"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6656" name="Picture 32"/>
          <p:cNvPicPr>
            <a:picLocks noChangeAspect="1"/>
          </p:cNvPicPr>
          <p:nvPr/>
        </p:nvPicPr>
        <p:blipFill>
          <a:blip r:embed="rId1"/>
          <a:stretch>
            <a:fillRect/>
          </a:stretch>
        </p:blipFill>
        <p:spPr>
          <a:xfrm>
            <a:off x="3810000" y="7938"/>
            <a:ext cx="5105400" cy="3286125"/>
          </a:xfrm>
          <a:prstGeom prst="rect">
            <a:avLst/>
          </a:prstGeom>
          <a:noFill/>
          <a:ln w="9525">
            <a:noFill/>
          </a:ln>
        </p:spPr>
      </p:pic>
      <p:grpSp>
        <p:nvGrpSpPr>
          <p:cNvPr id="2" name="Group 16"/>
          <p:cNvGrpSpPr/>
          <p:nvPr/>
        </p:nvGrpSpPr>
        <p:grpSpPr>
          <a:xfrm>
            <a:off x="457200" y="4015740"/>
            <a:ext cx="7943850" cy="2676525"/>
            <a:chOff x="336" y="1152"/>
            <a:chExt cx="2112" cy="1686"/>
          </a:xfrm>
        </p:grpSpPr>
        <p:sp>
          <p:nvSpPr>
            <p:cNvPr id="26641" name="Text Box 17"/>
            <p:cNvSpPr txBox="1">
              <a:spLocks noChangeArrowheads="1"/>
            </p:cNvSpPr>
            <p:nvPr/>
          </p:nvSpPr>
          <p:spPr bwMode="auto">
            <a:xfrm>
              <a:off x="336" y="1152"/>
              <a:ext cx="2112" cy="1686"/>
            </a:xfrm>
            <a:prstGeom prst="rect">
              <a:avLst/>
            </a:prstGeom>
            <a:solidFill>
              <a:srgbClr val="CCFFCC"/>
            </a:solidFill>
            <a:ln w="9525">
              <a:noFill/>
              <a:miter lim="800000"/>
            </a:ln>
            <a:effectLst/>
          </p:spPr>
          <p:txBody>
            <a:bodyPr>
              <a:spAutoFit/>
            </a:bodyPr>
            <a:lstStyle/>
            <a:p>
              <a:pPr marR="0" defTabSz="914400" fontAlgn="auto">
                <a:spcBef>
                  <a:spcPct val="50000"/>
                </a:spcBef>
                <a:spcAft>
                  <a:spcPts val="0"/>
                </a:spcAft>
                <a:buClrTx/>
                <a:buSzTx/>
                <a:buFontTx/>
                <a:buNone/>
                <a:defRPr/>
              </a:pPr>
              <a:r>
                <a:rPr kumimoji="1" lang="en-US" altLang="zh-CN" kern="1200" cap="none" spc="0" normalizeH="0" baseline="0" noProof="0">
                  <a:latin typeface="+mn-lt"/>
                  <a:ea typeface="+mn-ea"/>
                  <a:cs typeface="+mn-cs"/>
                </a:rPr>
                <a:t>2</a:t>
              </a:r>
              <a:r>
                <a:rPr kumimoji="1" lang="zh-CN" altLang="en-US" kern="1200" cap="none" spc="0" normalizeH="0" baseline="0" noProof="0">
                  <a:latin typeface="+mn-lt"/>
                  <a:ea typeface="+mn-ea"/>
                  <a:cs typeface="+mn-cs"/>
                </a:rPr>
                <a:t>）    </a:t>
              </a:r>
              <a:r>
                <a:rPr kumimoji="1" lang="en-US" altLang="zh-CN" kern="1200" cap="none" spc="0" normalizeH="0" baseline="0" noProof="0">
                  <a:solidFill>
                    <a:srgbClr val="000000"/>
                  </a:solidFill>
                  <a:latin typeface="+mn-lt"/>
                  <a:ea typeface="+mn-ea"/>
                  <a:cs typeface="+mn-cs"/>
                </a:rPr>
                <a:t>=0</a:t>
              </a:r>
              <a:r>
                <a:rPr kumimoji="1" lang="zh-CN" altLang="en-US" kern="1200" cap="none" spc="0" normalizeH="0" baseline="0" noProof="0">
                  <a:solidFill>
                    <a:srgbClr val="000000"/>
                  </a:solidFill>
                  <a:latin typeface="+mn-lt"/>
                  <a:ea typeface="+mn-ea"/>
                  <a:cs typeface="+mn-cs"/>
                </a:rPr>
                <a:t>时，</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芯片被选中。</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R/W=1</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时， </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solidFill>
                    <a:srgbClr val="000000"/>
                  </a:solidFill>
                  <a:effectLst>
                    <a:outerShdw blurRad="38100" dist="38100" dir="2700000" algn="tl">
                      <a:srgbClr val="FFFFFF"/>
                    </a:outerShdw>
                  </a:effectLst>
                  <a:latin typeface="Times New Roman" panose="02020603050405020304" pitchFamily="18" charset="0"/>
                  <a:ea typeface="+mn-ea"/>
                  <a:cs typeface="+mn-cs"/>
                </a:rPr>
                <a:t>5</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输出“</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1” </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solidFill>
                    <a:srgbClr val="000000"/>
                  </a:solidFill>
                  <a:effectLst>
                    <a:outerShdw blurRad="38100" dist="38100" dir="2700000" algn="tl">
                      <a:srgbClr val="FFFFFF"/>
                    </a:outerShdw>
                  </a:effectLst>
                  <a:latin typeface="Times New Roman" panose="02020603050405020304" pitchFamily="18" charset="0"/>
                  <a:ea typeface="+mn-ea"/>
                  <a:cs typeface="+mn-cs"/>
                </a:rPr>
                <a:t>3</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导通； </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solidFill>
                    <a:srgbClr val="000000"/>
                  </a:solidFill>
                  <a:effectLst>
                    <a:outerShdw blurRad="38100" dist="38100" dir="2700000" algn="tl">
                      <a:srgbClr val="FFFFFF"/>
                    </a:outerShdw>
                  </a:effectLst>
                  <a:latin typeface="Times New Roman" panose="02020603050405020304" pitchFamily="18" charset="0"/>
                  <a:ea typeface="+mn-ea"/>
                  <a:cs typeface="+mn-cs"/>
                </a:rPr>
                <a:t>4</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输出“</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0”</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 </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solidFill>
                    <a:srgbClr val="000000"/>
                  </a:solidFill>
                  <a:effectLst>
                    <a:outerShdw blurRad="38100" dist="38100" dir="2700000" algn="tl">
                      <a:srgbClr val="FFFFFF"/>
                    </a:outerShdw>
                  </a:effectLst>
                  <a:latin typeface="Times New Roman" panose="02020603050405020304" pitchFamily="18" charset="0"/>
                  <a:ea typeface="+mn-ea"/>
                  <a:cs typeface="+mn-cs"/>
                </a:rPr>
                <a:t>1</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solidFill>
                    <a:srgbClr val="000000"/>
                  </a:solidFill>
                  <a:effectLst>
                    <a:outerShdw blurRad="38100" dist="38100" dir="2700000" algn="tl">
                      <a:srgbClr val="FFFFFF"/>
                    </a:outerShdw>
                  </a:effectLst>
                  <a:latin typeface="Times New Roman" panose="02020603050405020304" pitchFamily="18" charset="0"/>
                  <a:ea typeface="+mn-ea"/>
                  <a:cs typeface="+mn-cs"/>
                </a:rPr>
                <a:t>2</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高阻态截止，</a:t>
              </a:r>
              <a:r>
                <a:rPr kumimoji="0" lang="zh-CN" altLang="en-US" kern="1200" cap="none" spc="0" normalizeH="0" baseline="0" noProof="0">
                  <a:solidFill>
                    <a:srgbClr val="FF0000"/>
                  </a:solidFill>
                  <a:effectLst>
                    <a:outerShdw blurRad="38100" dist="38100" dir="2700000" algn="tl">
                      <a:srgbClr val="000000"/>
                    </a:outerShdw>
                  </a:effectLst>
                  <a:latin typeface="Times New Roman" panose="02020603050405020304" pitchFamily="18" charset="0"/>
                  <a:ea typeface="+mn-ea"/>
                  <a:cs typeface="+mn-cs"/>
                </a:rPr>
                <a:t>读操作</a:t>
              </a:r>
              <a:r>
                <a:rPr kumimoji="0" lang="zh-CN" altLang="en-US"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a:t>
              </a:r>
              <a:endParaRPr kumimoji="0" lang="zh-CN" altLang="en-US" kern="1200" cap="none" spc="0" normalizeH="0" baseline="0" noProof="0">
                <a:effectLst>
                  <a:outerShdw blurRad="38100" dist="38100" dir="2700000" algn="tl">
                    <a:srgbClr val="FFFFFF"/>
                  </a:outerShdw>
                </a:effectLst>
                <a:latin typeface="Times New Roman" panose="02020603050405020304" pitchFamily="18" charset="0"/>
                <a:ea typeface="+mn-ea"/>
                <a:cs typeface="+mn-cs"/>
              </a:endParaRPr>
            </a:p>
          </p:txBody>
        </p:sp>
        <p:pic>
          <p:nvPicPr>
            <p:cNvPr id="16409" name="Picture 18"/>
            <p:cNvPicPr>
              <a:picLocks noChangeAspect="1"/>
            </p:cNvPicPr>
            <p:nvPr/>
          </p:nvPicPr>
          <p:blipFill>
            <a:blip r:embed="rId2"/>
            <a:stretch>
              <a:fillRect/>
            </a:stretch>
          </p:blipFill>
          <p:spPr>
            <a:xfrm>
              <a:off x="500" y="1184"/>
              <a:ext cx="135" cy="267"/>
            </a:xfrm>
            <a:prstGeom prst="rect">
              <a:avLst/>
            </a:prstGeom>
            <a:solidFill>
              <a:srgbClr val="CCFFCC"/>
            </a:solidFill>
            <a:ln w="9525">
              <a:noFill/>
            </a:ln>
          </p:spPr>
        </p:pic>
      </p:grpSp>
      <p:sp>
        <p:nvSpPr>
          <p:cNvPr id="26630" name="Rectangle 6"/>
          <p:cNvSpPr>
            <a:spLocks noChangeArrowheads="1"/>
          </p:cNvSpPr>
          <p:nvPr/>
        </p:nvSpPr>
        <p:spPr bwMode="auto">
          <a:xfrm>
            <a:off x="457200" y="462280"/>
            <a:ext cx="3046413" cy="953135"/>
          </a:xfrm>
          <a:prstGeom prst="rect">
            <a:avLst/>
          </a:prstGeom>
          <a:solidFill>
            <a:srgbClr val="0000FF"/>
          </a:solidFill>
          <a:ln w="9525">
            <a:noFill/>
            <a:miter lim="800000"/>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i="0" u="none" strike="noStrike" kern="1200" cap="none" spc="0" normalizeH="0" baseline="0" noProof="0">
                <a:ln>
                  <a:noFill/>
                </a:ln>
                <a:solidFill>
                  <a:schemeClr val="bg1"/>
                </a:solidFill>
                <a:effectLst>
                  <a:outerShdw blurRad="38100" dist="38100" dir="2700000" algn="tl">
                    <a:srgbClr val="000000"/>
                  </a:outerShdw>
                </a:effectLst>
                <a:uLnTx/>
                <a:uFillTx/>
                <a:latin typeface="新宋体" panose="02010609030101010101" charset="-122"/>
                <a:ea typeface="新宋体" panose="02010609030101010101" charset="-122"/>
                <a:cs typeface="+mn-cs"/>
              </a:rPr>
              <a:t>（</a:t>
            </a:r>
            <a:r>
              <a:rPr kumimoji="0" lang="en-US" altLang="zh-CN" sz="2800" i="0" u="none" strike="noStrike" kern="1200" cap="none" spc="0" normalizeH="0" baseline="0" noProof="0">
                <a:ln>
                  <a:noFill/>
                </a:ln>
                <a:solidFill>
                  <a:schemeClr val="bg1"/>
                </a:solidFill>
                <a:effectLst>
                  <a:outerShdw blurRad="38100" dist="38100" dir="2700000" algn="tl">
                    <a:srgbClr val="000000"/>
                  </a:outerShdw>
                </a:effectLst>
                <a:uLnTx/>
                <a:uFillTx/>
                <a:latin typeface="新宋体" panose="02010609030101010101" charset="-122"/>
                <a:ea typeface="新宋体" panose="02010609030101010101" charset="-122"/>
                <a:cs typeface="+mn-cs"/>
              </a:rPr>
              <a:t>3</a:t>
            </a:r>
            <a:r>
              <a:rPr kumimoji="0" lang="zh-CN" altLang="en-US" sz="2800" i="0" u="none" strike="noStrike" kern="1200" cap="none" spc="0" normalizeH="0" baseline="0" noProof="0">
                <a:ln>
                  <a:noFill/>
                </a:ln>
                <a:solidFill>
                  <a:schemeClr val="bg1"/>
                </a:solidFill>
                <a:effectLst>
                  <a:outerShdw blurRad="38100" dist="38100" dir="2700000" algn="tl">
                    <a:srgbClr val="000000"/>
                  </a:outerShdw>
                </a:effectLst>
                <a:uLnTx/>
                <a:uFillTx/>
                <a:latin typeface="新宋体" panose="02010609030101010101" charset="-122"/>
                <a:ea typeface="新宋体" panose="02010609030101010101" charset="-122"/>
                <a:cs typeface="+mn-cs"/>
              </a:rPr>
              <a:t>）片选与读写控制电路</a:t>
            </a:r>
            <a:endParaRPr kumimoji="0" lang="zh-CN" altLang="en-US" sz="2800" i="0" u="none" strike="noStrike" kern="1200" cap="none" spc="0" normalizeH="0" baseline="0" noProof="0">
              <a:ln>
                <a:noFill/>
              </a:ln>
              <a:solidFill>
                <a:schemeClr val="bg1"/>
              </a:solidFill>
              <a:effectLst>
                <a:outerShdw blurRad="38100" dist="38100" dir="2700000" algn="tl">
                  <a:srgbClr val="000000"/>
                </a:outerShdw>
              </a:effectLst>
              <a:uLnTx/>
              <a:uFillTx/>
              <a:latin typeface="新宋体" panose="02010609030101010101" charset="-122"/>
              <a:ea typeface="新宋体" panose="02010609030101010101" charset="-122"/>
              <a:cs typeface="+mn-cs"/>
            </a:endParaRPr>
          </a:p>
        </p:txBody>
      </p:sp>
      <p:grpSp>
        <p:nvGrpSpPr>
          <p:cNvPr id="3" name="Group 15"/>
          <p:cNvGrpSpPr/>
          <p:nvPr/>
        </p:nvGrpSpPr>
        <p:grpSpPr>
          <a:xfrm>
            <a:off x="457200" y="1638300"/>
            <a:ext cx="3810000" cy="2244725"/>
            <a:chOff x="336" y="1032"/>
            <a:chExt cx="2400" cy="1414"/>
          </a:xfrm>
        </p:grpSpPr>
        <p:sp>
          <p:nvSpPr>
            <p:cNvPr id="26638" name="Text Box 14"/>
            <p:cNvSpPr txBox="1">
              <a:spLocks noChangeArrowheads="1"/>
            </p:cNvSpPr>
            <p:nvPr/>
          </p:nvSpPr>
          <p:spPr bwMode="auto">
            <a:xfrm>
              <a:off x="336" y="1032"/>
              <a:ext cx="2400" cy="1414"/>
            </a:xfrm>
            <a:prstGeom prst="rect">
              <a:avLst/>
            </a:prstGeom>
            <a:solidFill>
              <a:srgbClr val="FFFF99"/>
            </a:solidFill>
            <a:ln w="9525">
              <a:noFill/>
              <a:miter lim="800000"/>
            </a:ln>
            <a:effectLst/>
          </p:spPr>
          <p:txBody>
            <a:bodyPr wrap="square">
              <a:spAutoFit/>
            </a:bodyPr>
            <a:lstStyle/>
            <a:p>
              <a:pPr marR="0" defTabSz="914400" fontAlgn="auto">
                <a:spcBef>
                  <a:spcPct val="50000"/>
                </a:spcBef>
                <a:spcAft>
                  <a:spcPts val="0"/>
                </a:spcAft>
                <a:buClrTx/>
                <a:buSzTx/>
                <a:buFontTx/>
                <a:buNone/>
                <a:defRPr/>
              </a:pPr>
              <a:r>
                <a:rPr kumimoji="1" lang="en-US" altLang="zh-CN" kern="1200" cap="none" spc="0" normalizeH="0" baseline="0" noProof="0">
                  <a:latin typeface="+mn-lt"/>
                  <a:ea typeface="+mn-ea"/>
                  <a:cs typeface="+mn-cs"/>
                </a:rPr>
                <a:t>1</a:t>
              </a:r>
              <a:r>
                <a:rPr kumimoji="1" lang="zh-CN" altLang="en-US" kern="1200" cap="none" spc="0" normalizeH="0" baseline="0" noProof="0">
                  <a:latin typeface="+mn-lt"/>
                  <a:ea typeface="+mn-ea"/>
                  <a:cs typeface="+mn-cs"/>
                </a:rPr>
                <a:t>）    </a:t>
              </a:r>
              <a:r>
                <a:rPr kumimoji="1" lang="en-US" altLang="zh-CN" kern="1200" cap="none" spc="0" normalizeH="0" baseline="0" noProof="0">
                  <a:solidFill>
                    <a:srgbClr val="000000"/>
                  </a:solidFill>
                  <a:latin typeface="+mn-lt"/>
                  <a:ea typeface="+mn-ea"/>
                  <a:cs typeface="+mn-cs"/>
                </a:rPr>
                <a:t>=1</a:t>
              </a:r>
              <a:r>
                <a:rPr kumimoji="1" lang="zh-CN" altLang="en-US" kern="1200" cap="none" spc="0" normalizeH="0" baseline="0" noProof="0">
                  <a:solidFill>
                    <a:srgbClr val="000000"/>
                  </a:solidFill>
                  <a:latin typeface="+mn-lt"/>
                  <a:ea typeface="+mn-ea"/>
                  <a:cs typeface="+mn-cs"/>
                </a:rPr>
                <a:t>时， </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solidFill>
                    <a:srgbClr val="000000"/>
                  </a:solidFill>
                  <a:effectLst>
                    <a:outerShdw blurRad="38100" dist="38100" dir="2700000" algn="tl">
                      <a:srgbClr val="FFFFFF"/>
                    </a:outerShdw>
                  </a:effectLst>
                  <a:latin typeface="Times New Roman" panose="02020603050405020304" pitchFamily="18" charset="0"/>
                  <a:ea typeface="+mn-ea"/>
                  <a:cs typeface="+mn-cs"/>
                </a:rPr>
                <a:t>4</a:t>
              </a:r>
              <a:r>
                <a:rPr kumimoji="0" lang="zh-CN" altLang="en-US" kern="1200" cap="none" spc="0" normalizeH="0" baseline="-25000" noProof="0">
                  <a:solidFill>
                    <a:srgbClr val="000000"/>
                  </a:solidFill>
                  <a:effectLst>
                    <a:outerShdw blurRad="38100" dist="38100" dir="2700000" algn="tl">
                      <a:srgbClr val="FFFFFF"/>
                    </a:outerShdw>
                  </a:effectLst>
                  <a:latin typeface="Times New Roman" panose="02020603050405020304" pitchFamily="18" charset="0"/>
                  <a:ea typeface="+mn-ea"/>
                  <a:cs typeface="+mn-cs"/>
                </a:rPr>
                <a:t>， </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solidFill>
                    <a:srgbClr val="000000"/>
                  </a:solidFill>
                  <a:effectLst>
                    <a:outerShdw blurRad="38100" dist="38100" dir="2700000" algn="tl">
                      <a:srgbClr val="FFFFFF"/>
                    </a:outerShdw>
                  </a:effectLst>
                  <a:latin typeface="Times New Roman" panose="02020603050405020304" pitchFamily="18" charset="0"/>
                  <a:ea typeface="+mn-ea"/>
                  <a:cs typeface="+mn-cs"/>
                </a:rPr>
                <a:t>5</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输出为“</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0”</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，三态门</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solidFill>
                    <a:srgbClr val="000000"/>
                  </a:solidFill>
                  <a:effectLst>
                    <a:outerShdw blurRad="38100" dist="38100" dir="2700000" algn="tl">
                      <a:srgbClr val="FFFFFF"/>
                    </a:outerShdw>
                  </a:effectLst>
                  <a:latin typeface="Times New Roman" panose="02020603050405020304" pitchFamily="18" charset="0"/>
                  <a:ea typeface="+mn-ea"/>
                  <a:cs typeface="+mn-cs"/>
                </a:rPr>
                <a:t>1</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solidFill>
                    <a:srgbClr val="000000"/>
                  </a:solidFill>
                  <a:effectLst>
                    <a:outerShdw blurRad="38100" dist="38100" dir="2700000" algn="tl">
                      <a:srgbClr val="FFFFFF"/>
                    </a:outerShdw>
                  </a:effectLst>
                  <a:latin typeface="Times New Roman" panose="02020603050405020304" pitchFamily="18" charset="0"/>
                  <a:ea typeface="+mn-ea"/>
                  <a:cs typeface="+mn-cs"/>
                </a:rPr>
                <a:t>2</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a:t>
              </a:r>
              <a:r>
                <a:rPr kumimoji="0" lang="en-US" altLang="zh-CN"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solidFill>
                    <a:srgbClr val="000000"/>
                  </a:solidFill>
                  <a:effectLst>
                    <a:outerShdw blurRad="38100" dist="38100" dir="2700000" algn="tl">
                      <a:srgbClr val="FFFFFF"/>
                    </a:outerShdw>
                  </a:effectLst>
                  <a:latin typeface="Times New Roman" panose="02020603050405020304" pitchFamily="18" charset="0"/>
                  <a:ea typeface="+mn-ea"/>
                  <a:cs typeface="+mn-cs"/>
                </a:rPr>
                <a:t>3</a:t>
              </a:r>
              <a:r>
                <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rPr>
                <a:t>均为高阻态，芯片未选中，不能进行读或写操作。</a:t>
              </a:r>
              <a:endParaRPr kumimoji="0" lang="zh-CN" altLang="en-US"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mn-ea"/>
                <a:cs typeface="+mn-cs"/>
              </a:endParaRPr>
            </a:p>
          </p:txBody>
        </p:sp>
        <p:pic>
          <p:nvPicPr>
            <p:cNvPr id="16407" name="Picture 8"/>
            <p:cNvPicPr>
              <a:picLocks noChangeAspect="1"/>
            </p:cNvPicPr>
            <p:nvPr/>
          </p:nvPicPr>
          <p:blipFill>
            <a:blip r:embed="rId2"/>
            <a:stretch>
              <a:fillRect/>
            </a:stretch>
          </p:blipFill>
          <p:spPr>
            <a:xfrm>
              <a:off x="699" y="1084"/>
              <a:ext cx="288" cy="267"/>
            </a:xfrm>
            <a:prstGeom prst="rect">
              <a:avLst/>
            </a:prstGeom>
            <a:noFill/>
            <a:ln w="9525">
              <a:noFill/>
            </a:ln>
          </p:spPr>
        </p:pic>
      </p:grpSp>
      <p:grpSp>
        <p:nvGrpSpPr>
          <p:cNvPr id="4" name="Group 20"/>
          <p:cNvGrpSpPr/>
          <p:nvPr/>
        </p:nvGrpSpPr>
        <p:grpSpPr>
          <a:xfrm>
            <a:off x="457200" y="5626735"/>
            <a:ext cx="8458200" cy="822325"/>
            <a:chOff x="288" y="3466"/>
            <a:chExt cx="5328" cy="518"/>
          </a:xfrm>
        </p:grpSpPr>
        <p:sp>
          <p:nvSpPr>
            <p:cNvPr id="26643" name="Text Box 19"/>
            <p:cNvSpPr txBox="1">
              <a:spLocks noChangeArrowheads="1"/>
            </p:cNvSpPr>
            <p:nvPr/>
          </p:nvSpPr>
          <p:spPr bwMode="auto">
            <a:xfrm>
              <a:off x="288" y="3466"/>
              <a:ext cx="5328" cy="518"/>
            </a:xfrm>
            <a:prstGeom prst="rect">
              <a:avLst/>
            </a:prstGeom>
            <a:solidFill>
              <a:srgbClr val="FFCC99"/>
            </a:solidFill>
            <a:ln w="9525">
              <a:noFill/>
              <a:miter lim="800000"/>
            </a:ln>
            <a:effectLst/>
          </p:spPr>
          <p:txBody>
            <a:bodyPr>
              <a:spAutoFit/>
            </a:bodyPr>
            <a:lstStyle/>
            <a:p>
              <a:pPr marR="0" defTabSz="914400" fontAlgn="auto">
                <a:spcBef>
                  <a:spcPct val="50000"/>
                </a:spcBef>
                <a:spcAft>
                  <a:spcPts val="0"/>
                </a:spcAft>
                <a:buClrTx/>
                <a:buSzTx/>
                <a:buFontTx/>
                <a:buNone/>
                <a:defRPr/>
              </a:pPr>
              <a:r>
                <a:rPr kumimoji="0" lang="en-US" altLang="zh-CN"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3</a:t>
              </a:r>
              <a:r>
                <a:rPr kumimoji="0" lang="zh-CN" altLang="en-US"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 </a:t>
              </a:r>
              <a:r>
                <a:rPr kumimoji="1" lang="zh-CN" altLang="en-US" kern="1200" cap="none" spc="0" normalizeH="0" baseline="0" noProof="0">
                  <a:latin typeface="+mn-lt"/>
                  <a:ea typeface="+mn-ea"/>
                  <a:cs typeface="+mn-cs"/>
                </a:rPr>
                <a:t>    </a:t>
              </a:r>
              <a:r>
                <a:rPr kumimoji="1" lang="en-US" altLang="zh-CN" kern="1200" cap="none" spc="0" normalizeH="0" baseline="0" noProof="0">
                  <a:latin typeface="+mn-lt"/>
                  <a:ea typeface="+mn-ea"/>
                  <a:cs typeface="+mn-cs"/>
                </a:rPr>
                <a:t>=0</a:t>
              </a:r>
              <a:r>
                <a:rPr kumimoji="1" lang="zh-CN" altLang="en-US" kern="1200" cap="none" spc="0" normalizeH="0" baseline="0" noProof="0">
                  <a:latin typeface="+mn-lt"/>
                  <a:ea typeface="+mn-ea"/>
                  <a:cs typeface="+mn-cs"/>
                </a:rPr>
                <a:t>时，</a:t>
              </a:r>
              <a:r>
                <a:rPr kumimoji="0" lang="en-US" altLang="zh-CN"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R/W=0</a:t>
              </a:r>
              <a:r>
                <a:rPr kumimoji="0" lang="zh-CN" altLang="en-US"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 </a:t>
              </a:r>
              <a:r>
                <a:rPr kumimoji="0" lang="en-US" altLang="zh-CN"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effectLst>
                    <a:outerShdw blurRad="38100" dist="38100" dir="2700000" algn="tl">
                      <a:srgbClr val="FFFFFF"/>
                    </a:outerShdw>
                  </a:effectLst>
                  <a:latin typeface="Times New Roman" panose="02020603050405020304" pitchFamily="18" charset="0"/>
                  <a:ea typeface="+mn-ea"/>
                  <a:cs typeface="+mn-cs"/>
                </a:rPr>
                <a:t>4</a:t>
              </a:r>
              <a:r>
                <a:rPr kumimoji="0" lang="zh-CN" altLang="en-US"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输出“</a:t>
              </a:r>
              <a:r>
                <a:rPr kumimoji="0" lang="en-US" altLang="zh-CN"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1”</a:t>
              </a:r>
              <a:r>
                <a:rPr kumimoji="0" lang="zh-CN" altLang="en-US"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 </a:t>
              </a:r>
              <a:r>
                <a:rPr kumimoji="0" lang="en-US" altLang="zh-CN"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effectLst>
                    <a:outerShdw blurRad="38100" dist="38100" dir="2700000" algn="tl">
                      <a:srgbClr val="FFFFFF"/>
                    </a:outerShdw>
                  </a:effectLst>
                  <a:latin typeface="Times New Roman" panose="02020603050405020304" pitchFamily="18" charset="0"/>
                  <a:ea typeface="+mn-ea"/>
                  <a:cs typeface="+mn-cs"/>
                </a:rPr>
                <a:t>1</a:t>
              </a:r>
              <a:r>
                <a:rPr kumimoji="0" lang="zh-CN" altLang="en-US"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a:t>
              </a:r>
              <a:r>
                <a:rPr kumimoji="0" lang="en-US" altLang="zh-CN"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effectLst>
                    <a:outerShdw blurRad="38100" dist="38100" dir="2700000" algn="tl">
                      <a:srgbClr val="FFFFFF"/>
                    </a:outerShdw>
                  </a:effectLst>
                  <a:latin typeface="Times New Roman" panose="02020603050405020304" pitchFamily="18" charset="0"/>
                  <a:ea typeface="+mn-ea"/>
                  <a:cs typeface="+mn-cs"/>
                </a:rPr>
                <a:t>2</a:t>
              </a:r>
              <a:r>
                <a:rPr kumimoji="0" lang="zh-CN" altLang="en-US"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导通；</a:t>
              </a:r>
              <a:r>
                <a:rPr kumimoji="0" lang="en-US" altLang="zh-CN"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effectLst>
                    <a:outerShdw blurRad="38100" dist="38100" dir="2700000" algn="tl">
                      <a:srgbClr val="FFFFFF"/>
                    </a:outerShdw>
                  </a:effectLst>
                  <a:latin typeface="Times New Roman" panose="02020603050405020304" pitchFamily="18" charset="0"/>
                  <a:ea typeface="+mn-ea"/>
                  <a:cs typeface="+mn-cs"/>
                </a:rPr>
                <a:t>5</a:t>
              </a:r>
              <a:r>
                <a:rPr kumimoji="0" lang="zh-CN" altLang="en-US"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输出“</a:t>
              </a:r>
              <a:r>
                <a:rPr kumimoji="0" lang="en-US" altLang="zh-CN"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0” </a:t>
              </a:r>
              <a:r>
                <a:rPr kumimoji="0" lang="zh-CN" altLang="en-US"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a:t>
              </a:r>
              <a:r>
                <a:rPr kumimoji="0" lang="en-US" altLang="zh-CN"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G</a:t>
              </a:r>
              <a:r>
                <a:rPr kumimoji="0" lang="en-US" altLang="zh-CN" kern="1200" cap="none" spc="0" normalizeH="0" baseline="-25000" noProof="0">
                  <a:effectLst>
                    <a:outerShdw blurRad="38100" dist="38100" dir="2700000" algn="tl">
                      <a:srgbClr val="FFFFFF"/>
                    </a:outerShdw>
                  </a:effectLst>
                  <a:latin typeface="Times New Roman" panose="02020603050405020304" pitchFamily="18" charset="0"/>
                  <a:ea typeface="+mn-ea"/>
                  <a:cs typeface="+mn-cs"/>
                </a:rPr>
                <a:t>3</a:t>
              </a:r>
              <a:r>
                <a:rPr kumimoji="0" lang="zh-CN" altLang="en-US"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高阻态，</a:t>
              </a:r>
              <a:r>
                <a:rPr kumimoji="0" lang="zh-CN" altLang="en-US" kern="1200" cap="none" spc="0" normalizeH="0" baseline="0" noProof="0">
                  <a:solidFill>
                    <a:srgbClr val="FF0000"/>
                  </a:solidFill>
                  <a:effectLst>
                    <a:outerShdw blurRad="38100" dist="38100" dir="2700000" algn="tl">
                      <a:srgbClr val="000000"/>
                    </a:outerShdw>
                  </a:effectLst>
                  <a:latin typeface="Times New Roman" panose="02020603050405020304" pitchFamily="18" charset="0"/>
                  <a:ea typeface="+mn-ea"/>
                  <a:cs typeface="+mn-cs"/>
                </a:rPr>
                <a:t>写操作</a:t>
              </a:r>
              <a:r>
                <a:rPr kumimoji="0" lang="zh-CN" altLang="en-US" kern="1200" cap="none" spc="0" normalizeH="0" baseline="0" noProof="0">
                  <a:effectLst>
                    <a:outerShdw blurRad="38100" dist="38100" dir="2700000" algn="tl">
                      <a:srgbClr val="FFFFFF"/>
                    </a:outerShdw>
                  </a:effectLst>
                  <a:latin typeface="Times New Roman" panose="02020603050405020304" pitchFamily="18" charset="0"/>
                  <a:ea typeface="+mn-ea"/>
                  <a:cs typeface="+mn-cs"/>
                </a:rPr>
                <a:t>。</a:t>
              </a:r>
              <a:endParaRPr kumimoji="0" lang="zh-CN" altLang="en-US" kern="1200" cap="none" spc="0" normalizeH="0" baseline="0" noProof="0">
                <a:effectLst>
                  <a:outerShdw blurRad="38100" dist="38100" dir="2700000" algn="tl">
                    <a:srgbClr val="FFFFFF"/>
                  </a:outerShdw>
                </a:effectLst>
                <a:latin typeface="Times New Roman" panose="02020603050405020304" pitchFamily="18" charset="0"/>
                <a:ea typeface="+mn-ea"/>
                <a:cs typeface="+mn-cs"/>
              </a:endParaRPr>
            </a:p>
          </p:txBody>
        </p:sp>
        <p:pic>
          <p:nvPicPr>
            <p:cNvPr id="16405" name="Picture 9"/>
            <p:cNvPicPr>
              <a:picLocks noChangeAspect="1"/>
            </p:cNvPicPr>
            <p:nvPr/>
          </p:nvPicPr>
          <p:blipFill>
            <a:blip r:embed="rId2"/>
            <a:stretch>
              <a:fillRect/>
            </a:stretch>
          </p:blipFill>
          <p:spPr>
            <a:xfrm>
              <a:off x="652" y="3490"/>
              <a:ext cx="275" cy="256"/>
            </a:xfrm>
            <a:prstGeom prst="rect">
              <a:avLst/>
            </a:prstGeom>
            <a:noFill/>
            <a:ln w="9525">
              <a:noFill/>
            </a:ln>
          </p:spPr>
        </p:pic>
      </p:grpSp>
      <p:sp>
        <p:nvSpPr>
          <p:cNvPr id="26647" name="Line 23"/>
          <p:cNvSpPr/>
          <p:nvPr/>
        </p:nvSpPr>
        <p:spPr>
          <a:xfrm flipH="1">
            <a:off x="4724400" y="2374900"/>
            <a:ext cx="152400" cy="0"/>
          </a:xfrm>
          <a:prstGeom prst="line">
            <a:avLst/>
          </a:prstGeom>
          <a:ln w="28575" cap="flat" cmpd="sng">
            <a:solidFill>
              <a:schemeClr val="hlink"/>
            </a:solidFill>
            <a:prstDash val="solid"/>
            <a:miter/>
            <a:headEnd type="none" w="med" len="med"/>
            <a:tailEnd type="none" w="med" len="med"/>
          </a:ln>
        </p:spPr>
      </p:sp>
      <p:grpSp>
        <p:nvGrpSpPr>
          <p:cNvPr id="5" name="Group 34"/>
          <p:cNvGrpSpPr/>
          <p:nvPr/>
        </p:nvGrpSpPr>
        <p:grpSpPr>
          <a:xfrm>
            <a:off x="4343400" y="927100"/>
            <a:ext cx="1295400" cy="1447800"/>
            <a:chOff x="2736" y="1728"/>
            <a:chExt cx="816" cy="912"/>
          </a:xfrm>
        </p:grpSpPr>
        <p:sp>
          <p:nvSpPr>
            <p:cNvPr id="16400" name="Line 21"/>
            <p:cNvSpPr/>
            <p:nvPr/>
          </p:nvSpPr>
          <p:spPr>
            <a:xfrm>
              <a:off x="3552" y="1728"/>
              <a:ext cx="0" cy="912"/>
            </a:xfrm>
            <a:prstGeom prst="line">
              <a:avLst/>
            </a:prstGeom>
            <a:ln w="28575" cap="flat" cmpd="sng">
              <a:solidFill>
                <a:schemeClr val="hlink"/>
              </a:solidFill>
              <a:prstDash val="solid"/>
              <a:miter/>
              <a:headEnd type="none" w="med" len="med"/>
              <a:tailEnd type="none" w="med" len="med"/>
            </a:ln>
          </p:spPr>
        </p:sp>
        <p:sp>
          <p:nvSpPr>
            <p:cNvPr id="16401" name="Line 22"/>
            <p:cNvSpPr/>
            <p:nvPr/>
          </p:nvSpPr>
          <p:spPr>
            <a:xfrm flipH="1">
              <a:off x="3360" y="2640"/>
              <a:ext cx="192" cy="0"/>
            </a:xfrm>
            <a:prstGeom prst="line">
              <a:avLst/>
            </a:prstGeom>
            <a:ln w="28575" cap="flat" cmpd="sng">
              <a:solidFill>
                <a:schemeClr val="hlink"/>
              </a:solidFill>
              <a:prstDash val="solid"/>
              <a:miter/>
              <a:headEnd type="none" w="med" len="med"/>
              <a:tailEnd type="none" w="med" len="med"/>
            </a:ln>
          </p:spPr>
        </p:sp>
        <p:sp>
          <p:nvSpPr>
            <p:cNvPr id="16402" name="Line 24"/>
            <p:cNvSpPr/>
            <p:nvPr/>
          </p:nvSpPr>
          <p:spPr>
            <a:xfrm flipV="1">
              <a:off x="2976" y="1920"/>
              <a:ext cx="0" cy="720"/>
            </a:xfrm>
            <a:prstGeom prst="line">
              <a:avLst/>
            </a:prstGeom>
            <a:ln w="28575" cap="flat" cmpd="sng">
              <a:solidFill>
                <a:schemeClr val="hlink"/>
              </a:solidFill>
              <a:prstDash val="solid"/>
              <a:miter/>
              <a:headEnd type="none" w="med" len="med"/>
              <a:tailEnd type="none" w="med" len="med"/>
            </a:ln>
          </p:spPr>
        </p:sp>
        <p:sp>
          <p:nvSpPr>
            <p:cNvPr id="16403" name="Line 25"/>
            <p:cNvSpPr/>
            <p:nvPr/>
          </p:nvSpPr>
          <p:spPr>
            <a:xfrm flipH="1">
              <a:off x="2736" y="1920"/>
              <a:ext cx="240" cy="0"/>
            </a:xfrm>
            <a:prstGeom prst="line">
              <a:avLst/>
            </a:prstGeom>
            <a:ln w="28575" cap="flat" cmpd="sng">
              <a:solidFill>
                <a:schemeClr val="hlink"/>
              </a:solidFill>
              <a:prstDash val="solid"/>
              <a:miter/>
              <a:headEnd type="none" w="med" len="med"/>
              <a:tailEnd type="triangle" w="med" len="med"/>
            </a:ln>
          </p:spPr>
        </p:sp>
      </p:grpSp>
      <p:grpSp>
        <p:nvGrpSpPr>
          <p:cNvPr id="6" name="Group 33"/>
          <p:cNvGrpSpPr/>
          <p:nvPr/>
        </p:nvGrpSpPr>
        <p:grpSpPr>
          <a:xfrm>
            <a:off x="4495800" y="622300"/>
            <a:ext cx="2286000" cy="533400"/>
            <a:chOff x="2832" y="1536"/>
            <a:chExt cx="1440" cy="336"/>
          </a:xfrm>
        </p:grpSpPr>
        <p:sp>
          <p:nvSpPr>
            <p:cNvPr id="16394" name="Line 26"/>
            <p:cNvSpPr/>
            <p:nvPr/>
          </p:nvSpPr>
          <p:spPr>
            <a:xfrm>
              <a:off x="2832" y="1872"/>
              <a:ext cx="240" cy="0"/>
            </a:xfrm>
            <a:prstGeom prst="line">
              <a:avLst/>
            </a:prstGeom>
            <a:ln w="28575" cap="flat" cmpd="sng">
              <a:solidFill>
                <a:srgbClr val="FF0000"/>
              </a:solidFill>
              <a:prstDash val="dash"/>
              <a:miter/>
              <a:headEnd type="none" w="med" len="med"/>
              <a:tailEnd type="none" w="med" len="med"/>
            </a:ln>
          </p:spPr>
        </p:sp>
        <p:sp>
          <p:nvSpPr>
            <p:cNvPr id="16395" name="Line 27"/>
            <p:cNvSpPr/>
            <p:nvPr/>
          </p:nvSpPr>
          <p:spPr>
            <a:xfrm>
              <a:off x="3360" y="1872"/>
              <a:ext cx="144" cy="0"/>
            </a:xfrm>
            <a:prstGeom prst="line">
              <a:avLst/>
            </a:prstGeom>
            <a:ln w="28575" cap="flat" cmpd="sng">
              <a:solidFill>
                <a:srgbClr val="FF0000"/>
              </a:solidFill>
              <a:prstDash val="dash"/>
              <a:miter/>
              <a:headEnd type="none" w="med" len="med"/>
              <a:tailEnd type="none" w="med" len="med"/>
            </a:ln>
          </p:spPr>
        </p:sp>
        <p:sp>
          <p:nvSpPr>
            <p:cNvPr id="16396" name="Line 28"/>
            <p:cNvSpPr/>
            <p:nvPr/>
          </p:nvSpPr>
          <p:spPr>
            <a:xfrm flipV="1">
              <a:off x="3504" y="1536"/>
              <a:ext cx="0" cy="336"/>
            </a:xfrm>
            <a:prstGeom prst="line">
              <a:avLst/>
            </a:prstGeom>
            <a:ln w="28575" cap="flat" cmpd="sng">
              <a:solidFill>
                <a:srgbClr val="FF0000"/>
              </a:solidFill>
              <a:prstDash val="dash"/>
              <a:miter/>
              <a:headEnd type="none" w="med" len="med"/>
              <a:tailEnd type="triangle" w="med" len="med"/>
            </a:ln>
          </p:spPr>
        </p:sp>
        <p:sp>
          <p:nvSpPr>
            <p:cNvPr id="16397" name="Line 29"/>
            <p:cNvSpPr/>
            <p:nvPr/>
          </p:nvSpPr>
          <p:spPr>
            <a:xfrm>
              <a:off x="3504" y="1872"/>
              <a:ext cx="336" cy="0"/>
            </a:xfrm>
            <a:prstGeom prst="line">
              <a:avLst/>
            </a:prstGeom>
            <a:ln w="28575" cap="flat" cmpd="sng">
              <a:solidFill>
                <a:srgbClr val="FF0000"/>
              </a:solidFill>
              <a:prstDash val="dash"/>
              <a:miter/>
              <a:headEnd type="none" w="med" len="med"/>
              <a:tailEnd type="none" w="med" len="med"/>
            </a:ln>
          </p:spPr>
        </p:sp>
        <p:sp>
          <p:nvSpPr>
            <p:cNvPr id="16398" name="Line 30"/>
            <p:cNvSpPr/>
            <p:nvPr/>
          </p:nvSpPr>
          <p:spPr>
            <a:xfrm>
              <a:off x="4176" y="1842"/>
              <a:ext cx="96" cy="0"/>
            </a:xfrm>
            <a:prstGeom prst="line">
              <a:avLst/>
            </a:prstGeom>
            <a:ln w="28575" cap="flat" cmpd="sng">
              <a:solidFill>
                <a:srgbClr val="FF0000"/>
              </a:solidFill>
              <a:prstDash val="dash"/>
              <a:miter/>
              <a:headEnd type="none" w="med" len="med"/>
              <a:tailEnd type="none" w="med" len="med"/>
            </a:ln>
          </p:spPr>
        </p:sp>
        <p:sp>
          <p:nvSpPr>
            <p:cNvPr id="16399" name="Line 31"/>
            <p:cNvSpPr/>
            <p:nvPr/>
          </p:nvSpPr>
          <p:spPr>
            <a:xfrm flipV="1">
              <a:off x="4272" y="1557"/>
              <a:ext cx="0" cy="288"/>
            </a:xfrm>
            <a:prstGeom prst="line">
              <a:avLst/>
            </a:prstGeom>
            <a:ln w="28575" cap="flat" cmpd="sng">
              <a:solidFill>
                <a:srgbClr val="FF0000"/>
              </a:solidFill>
              <a:prstDash val="dash"/>
              <a:miter/>
              <a:headEnd type="none" w="med" len="med"/>
              <a:tailEnd type="triangle" w="med" len="med"/>
            </a:ln>
          </p:spPr>
        </p:sp>
      </p:grpSp>
      <p:sp>
        <p:nvSpPr>
          <p:cNvPr id="10" name="页脚占位符 4"/>
          <p:cNvSpPr txBox="1">
            <a:spLocks noGrp="1"/>
          </p:cNvSpPr>
          <p:nvPr>
            <p:ph type="ftr" sz="quarter" idx="11"/>
            <p:custDataLst>
              <p:tags r:id="rId3"/>
            </p:custDataLst>
          </p:nvPr>
        </p:nvSpPr>
        <p:spPr bwMode="auto">
          <a:xfrm>
            <a:off x="5791200" y="6646545"/>
            <a:ext cx="2895600" cy="2762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6656"/>
                                        </p:tgtEl>
                                        <p:attrNameLst>
                                          <p:attrName>style.visibility</p:attrName>
                                        </p:attrNameLst>
                                      </p:cBhvr>
                                      <p:to>
                                        <p:strVal val="visible"/>
                                      </p:to>
                                    </p:set>
                                    <p:animEffect transition="in" filter="dissolve">
                                      <p:cBhvr>
                                        <p:cTn id="7" dur="500"/>
                                        <p:tgtEl>
                                          <p:spTgt spid="2665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26647"/>
                                        </p:tgtEl>
                                        <p:attrNameLst>
                                          <p:attrName>style.visibility</p:attrName>
                                        </p:attrNameLst>
                                      </p:cBhvr>
                                      <p:to>
                                        <p:strVal val="visible"/>
                                      </p:to>
                                    </p:set>
                                    <p:animEffect transition="in" filter="wipe(right)">
                                      <p:cBhvr>
                                        <p:cTn id="23" dur="500"/>
                                        <p:tgtEl>
                                          <p:spTgt spid="2664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right)">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9"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0-#ppt_w/2"/>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9712" name="Picture 16"/>
          <p:cNvPicPr>
            <a:picLocks noChangeAspect="1"/>
          </p:cNvPicPr>
          <p:nvPr/>
        </p:nvPicPr>
        <p:blipFill>
          <a:blip r:embed="rId1"/>
          <a:stretch>
            <a:fillRect/>
          </a:stretch>
        </p:blipFill>
        <p:spPr>
          <a:xfrm>
            <a:off x="304800" y="3200400"/>
            <a:ext cx="8610600" cy="3427413"/>
          </a:xfrm>
          <a:prstGeom prst="rect">
            <a:avLst/>
          </a:prstGeom>
          <a:noFill/>
          <a:ln w="9525">
            <a:noFill/>
          </a:ln>
        </p:spPr>
      </p:pic>
      <p:sp>
        <p:nvSpPr>
          <p:cNvPr id="29698" name="Rectangle 2"/>
          <p:cNvSpPr>
            <a:spLocks noChangeArrowheads="1"/>
          </p:cNvSpPr>
          <p:nvPr/>
        </p:nvSpPr>
        <p:spPr bwMode="auto">
          <a:xfrm>
            <a:off x="609600" y="319405"/>
            <a:ext cx="7880350" cy="583565"/>
          </a:xfrm>
          <a:prstGeom prst="rect">
            <a:avLst/>
          </a:prstGeom>
          <a:solidFill>
            <a:srgbClr val="333399"/>
          </a:solidFill>
          <a:ln w="9525">
            <a:noFill/>
            <a:miter lim="800000"/>
          </a:ln>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i="0" u="none" strike="noStrike" kern="1200" cap="none" spc="0" normalizeH="0" baseline="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Times New Roman" panose="02020603050405020304" pitchFamily="18" charset="0"/>
              </a:rPr>
              <a:t>14.3.2  RAM</a:t>
            </a:r>
            <a:r>
              <a:rPr kumimoji="0" lang="zh-CN" altLang="en-US" sz="3200" i="0" u="none" strike="noStrike" kern="1200" cap="none" spc="0" normalizeH="0" baseline="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Times New Roman" panose="02020603050405020304" pitchFamily="18" charset="0"/>
              </a:rPr>
              <a:t>的扩展</a:t>
            </a:r>
            <a:r>
              <a:rPr kumimoji="0" lang="en-US" altLang="zh-CN" sz="3200" i="0" u="none" strike="noStrike" kern="1200" cap="none" spc="0" normalizeH="0" baseline="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i="0" u="none" strike="noStrike" kern="1200" cap="none" spc="0" normalizeH="0" baseline="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Times New Roman" panose="02020603050405020304" pitchFamily="18" charset="0"/>
              </a:rPr>
              <a:t>位扩展和字扩</a:t>
            </a:r>
            <a:r>
              <a:rPr kumimoji="0" lang="zh-CN" altLang="en-US" sz="3200" b="0" i="0" u="none" strike="noStrike" kern="1200" cap="none" spc="0" normalizeH="0" baseline="0" noProof="0">
                <a:ln>
                  <a:noFill/>
                </a:ln>
                <a:solidFill>
                  <a:schemeClr val="bg1"/>
                </a:solidFill>
                <a:effectLst>
                  <a:outerShdw blurRad="38100" dist="38100" dir="2700000" algn="tl">
                    <a:srgbClr val="000000"/>
                  </a:outerShdw>
                </a:effectLst>
                <a:uLnTx/>
                <a:uFillTx/>
                <a:latin typeface="新宋体" panose="02010609030101010101" charset="-122"/>
                <a:ea typeface="新宋体" panose="02010609030101010101" charset="-122"/>
                <a:cs typeface="+mn-cs"/>
              </a:rPr>
              <a:t>展</a:t>
            </a:r>
            <a:endParaRPr kumimoji="0" lang="zh-CN" altLang="en-US" sz="3200" b="0" i="0" u="none" strike="noStrike" kern="1200" cap="none" spc="0" normalizeH="0" baseline="0" noProof="0">
              <a:ln>
                <a:noFill/>
              </a:ln>
              <a:solidFill>
                <a:schemeClr val="bg1"/>
              </a:solidFill>
              <a:effectLst>
                <a:outerShdw blurRad="38100" dist="38100" dir="2700000" algn="tl">
                  <a:srgbClr val="000000"/>
                </a:outerShdw>
              </a:effectLst>
              <a:uLnTx/>
              <a:uFillTx/>
              <a:latin typeface="新宋体" panose="02010609030101010101" charset="-122"/>
              <a:ea typeface="新宋体" panose="02010609030101010101" charset="-122"/>
              <a:cs typeface="+mn-cs"/>
            </a:endParaRPr>
          </a:p>
        </p:txBody>
      </p:sp>
      <p:sp>
        <p:nvSpPr>
          <p:cNvPr id="29700" name="Rectangle 4"/>
          <p:cNvSpPr>
            <a:spLocks noChangeArrowheads="1"/>
          </p:cNvSpPr>
          <p:nvPr/>
        </p:nvSpPr>
        <p:spPr bwMode="auto">
          <a:xfrm>
            <a:off x="609600" y="906463"/>
            <a:ext cx="1808480" cy="583565"/>
          </a:xfrm>
          <a:prstGeom prst="rect">
            <a:avLst/>
          </a:prstGeom>
          <a:solidFill>
            <a:srgbClr val="CCFFCC"/>
          </a:solidFill>
          <a:ln w="9525">
            <a:noFill/>
            <a:miter lim="800000"/>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1.</a:t>
            </a:r>
            <a:r>
              <a:rPr kumimoji="0" lang="zh-CN" altLang="en-US" sz="32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位扩展</a:t>
            </a:r>
            <a:endParaRPr kumimoji="0" lang="zh-CN" altLang="en-US" sz="32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endParaRPr>
          </a:p>
        </p:txBody>
      </p:sp>
      <p:sp>
        <p:nvSpPr>
          <p:cNvPr id="29702" name="Text Box 6"/>
          <p:cNvSpPr txBox="1">
            <a:spLocks noChangeArrowheads="1"/>
          </p:cNvSpPr>
          <p:nvPr/>
        </p:nvSpPr>
        <p:spPr bwMode="auto">
          <a:xfrm>
            <a:off x="609600" y="1476375"/>
            <a:ext cx="8534400" cy="519113"/>
          </a:xfrm>
          <a:prstGeom prst="rect">
            <a:avLst/>
          </a:prstGeom>
          <a:solidFill>
            <a:srgbClr val="99CCFF"/>
          </a:solidFill>
          <a:ln w="9525">
            <a:noFill/>
            <a:miter lim="800000"/>
          </a:ln>
          <a:effectLst/>
        </p:spPr>
        <p:txBody>
          <a:bodyPr>
            <a:spAutoFit/>
          </a:bodyPr>
          <a:lstStyle/>
          <a:p>
            <a:pPr marR="0" defTabSz="914400" fontAlgn="auto">
              <a:spcBef>
                <a:spcPct val="50000"/>
              </a:spcBef>
              <a:spcAft>
                <a:spcPts val="0"/>
              </a:spcAft>
              <a:buClrTx/>
              <a:buSzTx/>
              <a:buFontTx/>
              <a:buNone/>
              <a:defRPr/>
            </a:pPr>
            <a:r>
              <a:rPr kumimoji="0" lang="zh-CN" altLang="en-US" sz="2800" kern="1200" cap="none" spc="0" normalizeH="0" baseline="0" noProof="0">
                <a:solidFill>
                  <a:srgbClr val="000000"/>
                </a:solidFill>
                <a:effectLst>
                  <a:outerShdw blurRad="38100" dist="38100" dir="2700000" algn="tl">
                    <a:srgbClr val="FFFFFF"/>
                  </a:outerShdw>
                </a:effectLst>
                <a:latin typeface="新宋体" panose="02010609030101010101" charset="-122"/>
                <a:ea typeface="新宋体" panose="02010609030101010101" charset="-122"/>
                <a:cs typeface="+mn-cs"/>
              </a:rPr>
              <a:t>例  试用</a:t>
            </a:r>
            <a:r>
              <a:rPr kumimoji="0" lang="en-US" altLang="zh-CN" sz="2800" kern="1200" cap="none" spc="0" normalizeH="0" baseline="0" noProof="0">
                <a:solidFill>
                  <a:srgbClr val="000000"/>
                </a:solidFill>
                <a:effectLst>
                  <a:outerShdw blurRad="38100" dist="38100" dir="2700000" algn="tl">
                    <a:srgbClr val="000000"/>
                  </a:outerShdw>
                </a:effectLst>
                <a:latin typeface="新宋体" panose="02010609030101010101" charset="-122"/>
                <a:ea typeface="新宋体" panose="02010609030101010101" charset="-122"/>
                <a:cs typeface="+mn-cs"/>
              </a:rPr>
              <a:t>1024×1</a:t>
            </a:r>
            <a:r>
              <a:rPr kumimoji="0" lang="zh-CN" altLang="en-US" sz="2800" kern="1200" cap="none" spc="0" normalizeH="0" baseline="0" noProof="0">
                <a:solidFill>
                  <a:srgbClr val="000000"/>
                </a:solidFill>
                <a:effectLst>
                  <a:outerShdw blurRad="38100" dist="38100" dir="2700000" algn="tl">
                    <a:srgbClr val="000000"/>
                  </a:outerShdw>
                </a:effectLst>
                <a:latin typeface="新宋体" panose="02010609030101010101" charset="-122"/>
                <a:ea typeface="新宋体" panose="02010609030101010101" charset="-122"/>
                <a:cs typeface="+mn-cs"/>
              </a:rPr>
              <a:t>位</a:t>
            </a:r>
            <a:r>
              <a:rPr kumimoji="0" lang="zh-CN" altLang="en-US" sz="2800" kern="1200" cap="none" spc="0" normalizeH="0" baseline="0" noProof="0">
                <a:solidFill>
                  <a:srgbClr val="000000"/>
                </a:solidFill>
                <a:effectLst>
                  <a:outerShdw blurRad="38100" dist="38100" dir="2700000" algn="tl">
                    <a:srgbClr val="FFFFFF"/>
                  </a:outerShdw>
                </a:effectLst>
                <a:latin typeface="新宋体" panose="02010609030101010101" charset="-122"/>
                <a:ea typeface="新宋体" panose="02010609030101010101" charset="-122"/>
                <a:cs typeface="+mn-cs"/>
              </a:rPr>
              <a:t>的</a:t>
            </a:r>
            <a:r>
              <a:rPr kumimoji="0" lang="en-US" altLang="zh-CN" sz="2800" kern="1200" cap="none" spc="0" normalizeH="0" baseline="0" noProof="0">
                <a:solidFill>
                  <a:srgbClr val="000000"/>
                </a:solidFill>
                <a:effectLst>
                  <a:outerShdw blurRad="38100" dist="38100" dir="2700000" algn="tl">
                    <a:srgbClr val="FFFFFF"/>
                  </a:outerShdw>
                </a:effectLst>
                <a:latin typeface="新宋体" panose="02010609030101010101" charset="-122"/>
                <a:ea typeface="新宋体" panose="02010609030101010101" charset="-122"/>
                <a:cs typeface="+mn-cs"/>
              </a:rPr>
              <a:t>RAM</a:t>
            </a:r>
            <a:r>
              <a:rPr kumimoji="0" lang="zh-CN" altLang="en-US" sz="2800" kern="1200" cap="none" spc="0" normalizeH="0" baseline="0" noProof="0">
                <a:solidFill>
                  <a:srgbClr val="000000"/>
                </a:solidFill>
                <a:effectLst>
                  <a:outerShdw blurRad="38100" dist="38100" dir="2700000" algn="tl">
                    <a:srgbClr val="FFFFFF"/>
                  </a:outerShdw>
                </a:effectLst>
                <a:latin typeface="新宋体" panose="02010609030101010101" charset="-122"/>
                <a:ea typeface="新宋体" panose="02010609030101010101" charset="-122"/>
                <a:cs typeface="+mn-cs"/>
              </a:rPr>
              <a:t>扩展成</a:t>
            </a:r>
            <a:r>
              <a:rPr kumimoji="0" lang="en-US" altLang="zh-CN" sz="2800" kern="1200" cap="none" spc="0" normalizeH="0" baseline="0" noProof="0">
                <a:solidFill>
                  <a:srgbClr val="000000"/>
                </a:solidFill>
                <a:effectLst>
                  <a:outerShdw blurRad="38100" dist="38100" dir="2700000" algn="tl">
                    <a:srgbClr val="000000"/>
                  </a:outerShdw>
                </a:effectLst>
                <a:latin typeface="新宋体" panose="02010609030101010101" charset="-122"/>
                <a:ea typeface="新宋体" panose="02010609030101010101" charset="-122"/>
                <a:cs typeface="+mn-cs"/>
              </a:rPr>
              <a:t>1024×8</a:t>
            </a:r>
            <a:r>
              <a:rPr kumimoji="0" lang="zh-CN" altLang="en-US" sz="2800" kern="1200" cap="none" spc="0" normalizeH="0" baseline="0" noProof="0">
                <a:solidFill>
                  <a:srgbClr val="000000"/>
                </a:solidFill>
                <a:effectLst>
                  <a:outerShdw blurRad="38100" dist="38100" dir="2700000" algn="tl">
                    <a:srgbClr val="FFFFFF"/>
                  </a:outerShdw>
                </a:effectLst>
                <a:latin typeface="新宋体" panose="02010609030101010101" charset="-122"/>
                <a:ea typeface="新宋体" panose="02010609030101010101" charset="-122"/>
                <a:cs typeface="+mn-cs"/>
              </a:rPr>
              <a:t>的存储器。</a:t>
            </a:r>
            <a:endParaRPr kumimoji="0" lang="zh-CN" altLang="en-US" sz="2800" kern="1200" cap="none" spc="0" normalizeH="0" baseline="0" noProof="0">
              <a:solidFill>
                <a:srgbClr val="000000"/>
              </a:solidFill>
              <a:effectLst>
                <a:outerShdw blurRad="38100" dist="38100" dir="2700000" algn="tl">
                  <a:srgbClr val="FFFFFF"/>
                </a:outerShdw>
              </a:effectLst>
              <a:latin typeface="新宋体" panose="02010609030101010101" charset="-122"/>
              <a:ea typeface="新宋体" panose="02010609030101010101" charset="-122"/>
              <a:cs typeface="+mn-cs"/>
            </a:endParaRPr>
          </a:p>
        </p:txBody>
      </p:sp>
      <p:sp>
        <p:nvSpPr>
          <p:cNvPr id="29703" name="Rectangle 7"/>
          <p:cNvSpPr>
            <a:spLocks noChangeArrowheads="1"/>
          </p:cNvSpPr>
          <p:nvPr/>
        </p:nvSpPr>
        <p:spPr bwMode="auto">
          <a:xfrm>
            <a:off x="609600" y="1995488"/>
            <a:ext cx="7772400" cy="519113"/>
          </a:xfrm>
          <a:prstGeom prst="rect">
            <a:avLst/>
          </a:prstGeom>
          <a:solidFill>
            <a:srgbClr val="FFFF00"/>
          </a:solidFill>
          <a:ln w="9525">
            <a:noFill/>
            <a:miter lim="800000"/>
          </a:ln>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分析：</a:t>
            </a:r>
            <a:r>
              <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sym typeface="Wingdings" panose="05000000000000000000" pitchFamily="2" charset="2"/>
              </a:rPr>
              <a:t>（</a:t>
            </a:r>
            <a:r>
              <a:rPr kumimoji="0" lang="en-US" altLang="zh-CN"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sym typeface="Wingdings" panose="05000000000000000000" pitchFamily="2" charset="2"/>
              </a:rPr>
              <a:t>1</a:t>
            </a:r>
            <a:r>
              <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sym typeface="Wingdings" panose="05000000000000000000" pitchFamily="2" charset="2"/>
              </a:rPr>
              <a:t>）</a:t>
            </a:r>
            <a:r>
              <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需要</a:t>
            </a:r>
            <a:r>
              <a:rPr kumimoji="0" lang="en-US" altLang="zh-CN"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1024×1</a:t>
            </a:r>
            <a:r>
              <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的</a:t>
            </a:r>
            <a:r>
              <a:rPr kumimoji="0" lang="en-US" altLang="zh-CN"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RAM</a:t>
            </a:r>
            <a:r>
              <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多少片。</a:t>
            </a:r>
            <a:endPar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endParaRPr>
          </a:p>
        </p:txBody>
      </p:sp>
      <p:sp>
        <p:nvSpPr>
          <p:cNvPr id="29708" name="Text Box 12"/>
          <p:cNvSpPr txBox="1">
            <a:spLocks noChangeArrowheads="1"/>
          </p:cNvSpPr>
          <p:nvPr/>
        </p:nvSpPr>
        <p:spPr bwMode="auto">
          <a:xfrm>
            <a:off x="609600" y="2514600"/>
            <a:ext cx="8305800" cy="519113"/>
          </a:xfrm>
          <a:prstGeom prst="rect">
            <a:avLst/>
          </a:prstGeom>
          <a:solidFill>
            <a:srgbClr val="CCFFCC"/>
          </a:solidFill>
          <a:ln w="19050">
            <a:noFill/>
            <a:miter lim="800000"/>
          </a:ln>
          <a:effectLst/>
        </p:spPr>
        <p:txBody>
          <a:bodyPr>
            <a:spAutoFit/>
          </a:bodyPr>
          <a:lstStyle/>
          <a:p>
            <a:pPr marR="0" defTabSz="914400" fontAlgn="auto">
              <a:spcBef>
                <a:spcPct val="50000"/>
              </a:spcBef>
              <a:spcAft>
                <a:spcPts val="0"/>
              </a:spcAft>
              <a:buClrTx/>
              <a:buSzTx/>
              <a:buFontTx/>
              <a:buNone/>
              <a:defRPr/>
            </a:pPr>
            <a:r>
              <a:rPr kumimoji="0" lang="zh-CN" altLang="en-US" sz="2800" kern="1200" cap="none" spc="0" normalizeH="0" baseline="0" noProof="0">
                <a:solidFill>
                  <a:srgbClr val="000000"/>
                </a:solidFill>
                <a:effectLst>
                  <a:outerShdw blurRad="38100" dist="38100" dir="2700000" algn="tl">
                    <a:srgbClr val="000000"/>
                  </a:outerShdw>
                </a:effectLst>
                <a:latin typeface="新宋体" panose="02010609030101010101" charset="-122"/>
                <a:ea typeface="新宋体" panose="02010609030101010101" charset="-122"/>
                <a:cs typeface="+mn-cs"/>
              </a:rPr>
              <a:t>寻址范围：</a:t>
            </a:r>
            <a:endParaRPr kumimoji="0" lang="zh-CN" altLang="en-US" sz="2800" kern="1200" cap="none" spc="0" normalizeH="0" baseline="0" noProof="0">
              <a:solidFill>
                <a:srgbClr val="000000"/>
              </a:solidFill>
              <a:effectLst>
                <a:outerShdw blurRad="38100" dist="38100" dir="2700000" algn="tl">
                  <a:srgbClr val="000000"/>
                </a:outerShdw>
              </a:effectLst>
              <a:latin typeface="新宋体" panose="02010609030101010101" charset="-122"/>
              <a:ea typeface="新宋体" panose="02010609030101010101" charset="-122"/>
              <a:cs typeface="+mn-cs"/>
            </a:endParaRPr>
          </a:p>
        </p:txBody>
      </p:sp>
      <p:sp>
        <p:nvSpPr>
          <p:cNvPr id="29713" name="Text Box 17"/>
          <p:cNvSpPr txBox="1">
            <a:spLocks noChangeArrowheads="1"/>
          </p:cNvSpPr>
          <p:nvPr/>
        </p:nvSpPr>
        <p:spPr bwMode="auto">
          <a:xfrm>
            <a:off x="2286000" y="2514600"/>
            <a:ext cx="6553200" cy="954088"/>
          </a:xfrm>
          <a:prstGeom prst="rect">
            <a:avLst/>
          </a:prstGeom>
          <a:noFill/>
          <a:ln w="9525">
            <a:noFill/>
            <a:miter lim="800000"/>
          </a:ln>
          <a:effectLst/>
        </p:spPr>
        <p:txBody>
          <a:bodyPr>
            <a:spAutoFit/>
          </a:bodyPr>
          <a:lstStyle/>
          <a:p>
            <a:pPr marR="0" defTabSz="914400" fontAlgn="auto">
              <a:spcBef>
                <a:spcPct val="50000"/>
              </a:spcBef>
              <a:spcAft>
                <a:spcPts val="0"/>
              </a:spcAft>
              <a:buClrTx/>
              <a:buSzTx/>
              <a:buFontTx/>
              <a:buNone/>
              <a:defRPr/>
            </a:pPr>
            <a:r>
              <a:rPr kumimoji="0" lang="en-US" altLang="zh-CN" sz="2800" kern="1200" cap="none" spc="0" normalizeH="0" baseline="0" noProof="0">
                <a:solidFill>
                  <a:srgbClr val="000000"/>
                </a:solidFill>
                <a:effectLst>
                  <a:outerShdw blurRad="38100" dist="38100" dir="2700000" algn="tl">
                    <a:srgbClr val="C0C0C0"/>
                  </a:outerShdw>
                </a:effectLst>
                <a:latin typeface="新宋体" panose="02010609030101010101" charset="-122"/>
                <a:ea typeface="新宋体" panose="02010609030101010101" charset="-122"/>
                <a:cs typeface="+mn-cs"/>
              </a:rPr>
              <a:t>00 0000 0000 ~ 11 1111 1111 (000H~3FFH)</a:t>
            </a:r>
            <a:endParaRPr kumimoji="1" lang="en-US" altLang="zh-CN" sz="2800" kern="1200" cap="none" spc="0" normalizeH="0" baseline="0" noProof="0">
              <a:solidFill>
                <a:srgbClr val="000000"/>
              </a:solidFill>
              <a:latin typeface="新宋体" panose="02010609030101010101" charset="-122"/>
              <a:ea typeface="新宋体" panose="02010609030101010101" charset="-122"/>
              <a:cs typeface="+mn-cs"/>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7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2" fill="hold" grpId="0" nodeType="clickEffect">
                                  <p:stCondLst>
                                    <p:cond delay="0"/>
                                  </p:stCondLst>
                                  <p:childTnLst>
                                    <p:set>
                                      <p:cBhvr>
                                        <p:cTn id="10" dur="1" fill="hold">
                                          <p:stCondLst>
                                            <p:cond delay="0"/>
                                          </p:stCondLst>
                                        </p:cTn>
                                        <p:tgtEl>
                                          <p:spTgt spid="29702"/>
                                        </p:tgtEl>
                                        <p:attrNameLst>
                                          <p:attrName>style.visibility</p:attrName>
                                        </p:attrNameLst>
                                      </p:cBhvr>
                                      <p:to>
                                        <p:strVal val="visible"/>
                                      </p:to>
                                    </p:set>
                                    <p:animEffect transition="in" filter="slide(fromRight)">
                                      <p:cBhvr>
                                        <p:cTn id="11" dur="500"/>
                                        <p:tgtEl>
                                          <p:spTgt spid="29702"/>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29703"/>
                                        </p:tgtEl>
                                        <p:attrNameLst>
                                          <p:attrName>style.visibility</p:attrName>
                                        </p:attrNameLst>
                                      </p:cBhvr>
                                      <p:to>
                                        <p:strVal val="visible"/>
                                      </p:to>
                                    </p:set>
                                    <p:animEffect transition="in" filter="slide(fromBottom)">
                                      <p:cBhvr>
                                        <p:cTn id="16" dur="500"/>
                                        <p:tgtEl>
                                          <p:spTgt spid="2970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29708"/>
                                        </p:tgtEl>
                                        <p:attrNameLst>
                                          <p:attrName>style.visibility</p:attrName>
                                        </p:attrNameLst>
                                      </p:cBhvr>
                                      <p:to>
                                        <p:strVal val="visible"/>
                                      </p:to>
                                    </p:set>
                                    <p:animEffect transition="in" filter="wipe(up)">
                                      <p:cBhvr>
                                        <p:cTn id="21" dur="500"/>
                                        <p:tgtEl>
                                          <p:spTgt spid="29708"/>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29712"/>
                                        </p:tgtEl>
                                        <p:attrNameLst>
                                          <p:attrName>style.visibility</p:attrName>
                                        </p:attrNameLst>
                                      </p:cBhvr>
                                      <p:to>
                                        <p:strVal val="visible"/>
                                      </p:to>
                                    </p:set>
                                    <p:animEffect transition="in" filter="strips(downLeft)">
                                      <p:cBhvr>
                                        <p:cTn id="26" dur="500"/>
                                        <p:tgtEl>
                                          <p:spTgt spid="297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9713"/>
                                        </p:tgtEl>
                                        <p:attrNameLst>
                                          <p:attrName>style.visibility</p:attrName>
                                        </p:attrNameLst>
                                      </p:cBhvr>
                                      <p:to>
                                        <p:strVal val="visible"/>
                                      </p:to>
                                    </p:set>
                                    <p:animEffect transition="in" filter="wipe(left)">
                                      <p:cBhvr>
                                        <p:cTn id="31" dur="500"/>
                                        <p:tgtEl>
                                          <p:spTgt spid="297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ldLvl="0" animBg="1"/>
      <p:bldP spid="29702" grpId="0" bldLvl="0" animBg="1"/>
      <p:bldP spid="29703" grpId="0" bldLvl="0" animBg="1"/>
      <p:bldP spid="29708" grpId="0" bldLvl="0" animBg="1"/>
      <p:bldP spid="2971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2785" name="Picture 17"/>
          <p:cNvPicPr>
            <a:picLocks noChangeAspect="1"/>
          </p:cNvPicPr>
          <p:nvPr/>
        </p:nvPicPr>
        <p:blipFill>
          <a:blip r:embed="rId1"/>
          <a:stretch>
            <a:fillRect/>
          </a:stretch>
        </p:blipFill>
        <p:spPr>
          <a:xfrm>
            <a:off x="76200" y="2362200"/>
            <a:ext cx="8991600" cy="4410075"/>
          </a:xfrm>
          <a:prstGeom prst="rect">
            <a:avLst/>
          </a:prstGeom>
          <a:noFill/>
          <a:ln w="9525">
            <a:noFill/>
          </a:ln>
        </p:spPr>
      </p:pic>
      <p:sp>
        <p:nvSpPr>
          <p:cNvPr id="32771" name="Rectangle 3"/>
          <p:cNvSpPr>
            <a:spLocks noChangeArrowheads="1"/>
          </p:cNvSpPr>
          <p:nvPr/>
        </p:nvSpPr>
        <p:spPr bwMode="auto">
          <a:xfrm>
            <a:off x="457200" y="182563"/>
            <a:ext cx="2178050" cy="583565"/>
          </a:xfrm>
          <a:prstGeom prst="rect">
            <a:avLst/>
          </a:prstGeom>
          <a:solidFill>
            <a:srgbClr val="003300"/>
          </a:solidFill>
          <a:ln w="9525">
            <a:noFill/>
            <a:miter lim="800000"/>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i="0" u="none" strike="noStrike" kern="1200" cap="none" spc="0" normalizeH="0" baseline="0" noProof="0">
                <a:ln>
                  <a:noFill/>
                </a:ln>
                <a:solidFill>
                  <a:schemeClr val="bg1"/>
                </a:solidFill>
                <a:effectLst>
                  <a:outerShdw blurRad="38100" dist="38100" dir="2700000" algn="tl">
                    <a:srgbClr val="000000"/>
                  </a:outerShdw>
                </a:effectLst>
                <a:uLnTx/>
                <a:uFillTx/>
                <a:latin typeface="新宋体" panose="02010609030101010101" charset="-122"/>
                <a:ea typeface="新宋体" panose="02010609030101010101" charset="-122"/>
                <a:cs typeface="+mn-cs"/>
              </a:rPr>
              <a:t>2.</a:t>
            </a:r>
            <a:r>
              <a:rPr kumimoji="0" lang="zh-CN" altLang="en-US" sz="3200" i="0" u="none" strike="noStrike" kern="1200" cap="none" spc="0" normalizeH="0" baseline="0" noProof="0">
                <a:ln>
                  <a:noFill/>
                </a:ln>
                <a:solidFill>
                  <a:schemeClr val="bg1"/>
                </a:solidFill>
                <a:effectLst>
                  <a:outerShdw blurRad="38100" dist="38100" dir="2700000" algn="tl">
                    <a:srgbClr val="000000"/>
                  </a:outerShdw>
                </a:effectLst>
                <a:uLnTx/>
                <a:uFillTx/>
                <a:latin typeface="新宋体" panose="02010609030101010101" charset="-122"/>
                <a:ea typeface="新宋体" panose="02010609030101010101" charset="-122"/>
                <a:cs typeface="+mn-cs"/>
              </a:rPr>
              <a:t>字扩</a:t>
            </a:r>
            <a:r>
              <a:rPr kumimoji="0" lang="zh-CN" altLang="en-US" sz="32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展</a:t>
            </a:r>
            <a:endParaRPr kumimoji="0" lang="zh-CN" altLang="en-US" sz="32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endParaRPr>
          </a:p>
        </p:txBody>
      </p:sp>
      <p:sp>
        <p:nvSpPr>
          <p:cNvPr id="32773" name="Rectangle 5"/>
          <p:cNvSpPr>
            <a:spLocks noChangeArrowheads="1"/>
          </p:cNvSpPr>
          <p:nvPr/>
        </p:nvSpPr>
        <p:spPr bwMode="auto">
          <a:xfrm>
            <a:off x="457200" y="762000"/>
            <a:ext cx="7315200" cy="519113"/>
          </a:xfrm>
          <a:prstGeom prst="rect">
            <a:avLst/>
          </a:prstGeom>
          <a:solidFill>
            <a:srgbClr val="CCFFCC"/>
          </a:solidFill>
          <a:ln w="9525">
            <a:noFill/>
            <a:miter lim="800000"/>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例 试用</a:t>
            </a:r>
            <a:r>
              <a:rPr kumimoji="0" lang="en-US" altLang="zh-CN"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256×4RAM</a:t>
            </a:r>
            <a:r>
              <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扩展成</a:t>
            </a:r>
            <a:r>
              <a:rPr kumimoji="0" lang="en-US" altLang="zh-CN"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1024×4</a:t>
            </a:r>
            <a:r>
              <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rPr>
              <a:t>存储器。</a:t>
            </a:r>
            <a:endParaRPr kumimoji="0" lang="zh-CN" altLang="en-US" sz="2800" b="0" i="0" u="none" strike="noStrike" kern="1200" cap="none" spc="0" normalizeH="0" baseline="0" noProof="0">
              <a:ln>
                <a:noFill/>
              </a:ln>
              <a:solidFill>
                <a:srgbClr val="000000"/>
              </a:solidFill>
              <a:effectLst>
                <a:outerShdw blurRad="38100" dist="38100" dir="2700000" algn="tl">
                  <a:srgbClr val="000000"/>
                </a:outerShdw>
              </a:effectLst>
              <a:uLnTx/>
              <a:uFillTx/>
              <a:latin typeface="新宋体" panose="02010609030101010101" charset="-122"/>
              <a:ea typeface="新宋体" panose="02010609030101010101" charset="-122"/>
              <a:cs typeface="+mn-cs"/>
            </a:endParaRPr>
          </a:p>
        </p:txBody>
      </p:sp>
      <p:sp>
        <p:nvSpPr>
          <p:cNvPr id="32775" name="Rectangle 7"/>
          <p:cNvSpPr>
            <a:spLocks noChangeArrowheads="1"/>
          </p:cNvSpPr>
          <p:nvPr/>
        </p:nvSpPr>
        <p:spPr bwMode="auto">
          <a:xfrm>
            <a:off x="488950" y="1323975"/>
            <a:ext cx="5149850" cy="400050"/>
          </a:xfrm>
          <a:prstGeom prst="rect">
            <a:avLst/>
          </a:prstGeom>
          <a:solidFill>
            <a:srgbClr val="CCFFFF"/>
          </a:solidFill>
          <a:ln w="9525">
            <a:noFill/>
            <a:miter lim="800000"/>
          </a:ln>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解： 需用的</a:t>
            </a:r>
            <a:r>
              <a:rPr kumimoji="0" lang="en-US" altLang="zh-CN" sz="1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256×4RAM</a:t>
            </a:r>
            <a:r>
              <a:rPr kumimoji="0" lang="zh-CN" altLang="en-US" sz="18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芯片数为：</a:t>
            </a:r>
            <a:r>
              <a:rPr kumimoji="0" lang="zh-CN" altLang="en-US" sz="20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rPr>
              <a:t> </a:t>
            </a:r>
            <a:endParaRPr kumimoji="0" lang="zh-CN" altLang="en-US" sz="2000" b="0" i="0" u="none" strike="noStrike" kern="1200" cap="none" spc="0" normalizeH="0" baseline="0" noProof="0">
              <a:ln>
                <a:noFill/>
              </a:ln>
              <a:solidFill>
                <a:srgbClr val="000000"/>
              </a:solidFill>
              <a:effectLst>
                <a:outerShdw blurRad="38100" dist="38100" dir="2700000" algn="tl">
                  <a:srgbClr val="FFFFFF"/>
                </a:outerShdw>
              </a:effectLst>
              <a:uLnTx/>
              <a:uFillTx/>
              <a:latin typeface="新宋体" panose="02010609030101010101" charset="-122"/>
              <a:ea typeface="新宋体" panose="02010609030101010101" charset="-122"/>
              <a:cs typeface="+mn-cs"/>
            </a:endParaRPr>
          </a:p>
        </p:txBody>
      </p:sp>
      <p:grpSp>
        <p:nvGrpSpPr>
          <p:cNvPr id="2" name="Group 16"/>
          <p:cNvGrpSpPr/>
          <p:nvPr/>
        </p:nvGrpSpPr>
        <p:grpSpPr>
          <a:xfrm>
            <a:off x="1066800" y="1717675"/>
            <a:ext cx="6673850" cy="696913"/>
            <a:chOff x="672" y="1082"/>
            <a:chExt cx="4204" cy="439"/>
          </a:xfrm>
        </p:grpSpPr>
        <p:sp>
          <p:nvSpPr>
            <p:cNvPr id="32776" name="Rectangle 8"/>
            <p:cNvSpPr>
              <a:spLocks noChangeArrowheads="1"/>
            </p:cNvSpPr>
            <p:nvPr/>
          </p:nvSpPr>
          <p:spPr bwMode="auto">
            <a:xfrm>
              <a:off x="672" y="1144"/>
              <a:ext cx="2649" cy="288"/>
            </a:xfrm>
            <a:prstGeom prst="rect">
              <a:avLst/>
            </a:prstGeom>
            <a:noFill/>
            <a:ln w="9525">
              <a:noFill/>
              <a:miter lim="800000"/>
            </a:ln>
            <a:effectLst/>
          </p:spPr>
          <p:txBody>
            <a:bodyPr wrap="none" anchor="ctr">
              <a:spAutoFit/>
            </a:bodyPr>
            <a:p>
              <a:pPr>
                <a:buNone/>
              </a:pPr>
              <a:r>
                <a:rPr lang="en-US" altLang="zh-CN" i="1" dirty="0">
                  <a:solidFill>
                    <a:srgbClr val="FF0066"/>
                  </a:solidFill>
                  <a:effectLst>
                    <a:outerShdw blurRad="38100" dist="38100" dir="2700000">
                      <a:srgbClr val="C0C0C0"/>
                    </a:outerShdw>
                  </a:effectLst>
                  <a:latin typeface="Times New Roman" panose="02020603050405020304" pitchFamily="18" charset="0"/>
                  <a:ea typeface="华文楷体"/>
                </a:rPr>
                <a:t>N</a:t>
              </a:r>
              <a:r>
                <a:rPr lang="en-US" altLang="zh-CN" dirty="0">
                  <a:solidFill>
                    <a:srgbClr val="FF0066"/>
                  </a:solidFill>
                  <a:effectLst>
                    <a:outerShdw blurRad="38100" dist="38100" dir="2700000">
                      <a:srgbClr val="C0C0C0"/>
                    </a:outerShdw>
                  </a:effectLst>
                  <a:latin typeface="Times New Roman" panose="02020603050405020304" pitchFamily="18" charset="0"/>
                  <a:ea typeface="华文楷体"/>
                </a:rPr>
                <a:t>=</a:t>
              </a:r>
              <a:r>
                <a:rPr lang="zh-CN" altLang="en-US" dirty="0">
                  <a:solidFill>
                    <a:srgbClr val="FF0066"/>
                  </a:solidFill>
                  <a:effectLst>
                    <a:outerShdw blurRad="38100" dist="38100" dir="2700000">
                      <a:srgbClr val="C0C0C0"/>
                    </a:outerShdw>
                  </a:effectLst>
                  <a:latin typeface="Times New Roman" panose="02020603050405020304" pitchFamily="18" charset="0"/>
                  <a:ea typeface="华文楷体"/>
                </a:rPr>
                <a:t>总存储容量</a:t>
              </a:r>
              <a:r>
                <a:rPr lang="en-US" altLang="zh-CN" dirty="0">
                  <a:solidFill>
                    <a:srgbClr val="FF0066"/>
                  </a:solidFill>
                  <a:effectLst>
                    <a:outerShdw blurRad="38100" dist="38100" dir="2700000">
                      <a:srgbClr val="C0C0C0"/>
                    </a:outerShdw>
                  </a:effectLst>
                  <a:latin typeface="Times New Roman" panose="02020603050405020304" pitchFamily="18" charset="0"/>
                  <a:ea typeface="华文楷体"/>
                </a:rPr>
                <a:t>/</a:t>
              </a:r>
              <a:r>
                <a:rPr lang="zh-CN" altLang="en-US" dirty="0">
                  <a:solidFill>
                    <a:srgbClr val="FF0066"/>
                  </a:solidFill>
                  <a:effectLst>
                    <a:outerShdw blurRad="38100" dist="38100" dir="2700000">
                      <a:srgbClr val="C0C0C0"/>
                    </a:outerShdw>
                  </a:effectLst>
                  <a:latin typeface="Times New Roman" panose="02020603050405020304" pitchFamily="18" charset="0"/>
                  <a:ea typeface="华文楷体"/>
                </a:rPr>
                <a:t>单片存储容量</a:t>
              </a:r>
              <a:r>
                <a:rPr lang="en-US" altLang="zh-CN" dirty="0">
                  <a:solidFill>
                    <a:srgbClr val="FF0066"/>
                  </a:solidFill>
                  <a:effectLst>
                    <a:outerShdw blurRad="38100" dist="38100" dir="2700000">
                      <a:srgbClr val="C0C0C0"/>
                    </a:outerShdw>
                  </a:effectLst>
                  <a:latin typeface="Times New Roman" panose="02020603050405020304" pitchFamily="18" charset="0"/>
                  <a:ea typeface="华文楷体"/>
                </a:rPr>
                <a:t>=</a:t>
              </a:r>
              <a:endParaRPr lang="en-US" altLang="zh-CN" dirty="0">
                <a:solidFill>
                  <a:srgbClr val="FF0066"/>
                </a:solidFill>
                <a:effectLst>
                  <a:outerShdw blurRad="38100" dist="38100" dir="2700000">
                    <a:srgbClr val="C0C0C0"/>
                  </a:outerShdw>
                </a:effectLst>
                <a:latin typeface="Times New Roman" panose="02020603050405020304" pitchFamily="18" charset="0"/>
                <a:ea typeface="华文楷体"/>
              </a:endParaRPr>
            </a:p>
          </p:txBody>
        </p:sp>
        <p:pic>
          <p:nvPicPr>
            <p:cNvPr id="18441" name="Picture 9"/>
            <p:cNvPicPr>
              <a:picLocks noChangeAspect="1"/>
            </p:cNvPicPr>
            <p:nvPr/>
          </p:nvPicPr>
          <p:blipFill>
            <a:blip r:embed="rId2"/>
            <a:stretch>
              <a:fillRect/>
            </a:stretch>
          </p:blipFill>
          <p:spPr>
            <a:xfrm>
              <a:off x="3312" y="1082"/>
              <a:ext cx="625" cy="439"/>
            </a:xfrm>
            <a:prstGeom prst="rect">
              <a:avLst/>
            </a:prstGeom>
            <a:solidFill>
              <a:srgbClr val="66FF33"/>
            </a:solidFill>
            <a:ln w="9525">
              <a:noFill/>
            </a:ln>
          </p:spPr>
        </p:pic>
        <p:sp>
          <p:nvSpPr>
            <p:cNvPr id="32778" name="Rectangle 10"/>
            <p:cNvSpPr>
              <a:spLocks noChangeArrowheads="1"/>
            </p:cNvSpPr>
            <p:nvPr/>
          </p:nvSpPr>
          <p:spPr bwMode="auto">
            <a:xfrm>
              <a:off x="3936" y="1144"/>
              <a:ext cx="940" cy="288"/>
            </a:xfrm>
            <a:prstGeom prst="rect">
              <a:avLst/>
            </a:prstGeom>
            <a:noFill/>
            <a:ln w="9525">
              <a:noFill/>
              <a:miter lim="800000"/>
            </a:ln>
            <a:effectLst/>
          </p:spPr>
          <p:txBody>
            <a:bodyPr wrap="non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mn-ea"/>
                  <a:cs typeface="Times New Roman" panose="02020603050405020304" pitchFamily="18" charset="0"/>
                </a:rPr>
                <a:t>=4</a:t>
              </a:r>
              <a:r>
                <a:rPr kumimoji="0" lang="zh-CN" altLang="en-US" sz="1800" b="0"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mn-ea"/>
                  <a:cs typeface="Times New Roman" panose="02020603050405020304" pitchFamily="18" charset="0"/>
                </a:rPr>
                <a:t>（片）</a:t>
              </a:r>
              <a:r>
                <a:rPr kumimoji="0" lang="zh-CN" altLang="en-US" sz="2000" b="0"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mn-ea"/>
                  <a:cs typeface="+mn-cs"/>
                </a:rPr>
                <a:t> </a:t>
              </a:r>
              <a:endParaRPr kumimoji="0" lang="zh-CN" altLang="en-US" sz="2000" b="0"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mn-ea"/>
                <a:cs typeface="+mn-cs"/>
              </a:endParaRPr>
            </a:p>
          </p:txBody>
        </p:sp>
      </p:grpSp>
      <p:sp>
        <p:nvSpPr>
          <p:cNvPr id="32779" name="Rectangle 11"/>
          <p:cNvSpPr/>
          <p:nvPr/>
        </p:nvSpPr>
        <p:spPr>
          <a:xfrm>
            <a:off x="2771775" y="6380163"/>
            <a:ext cx="4168775" cy="400050"/>
          </a:xfrm>
          <a:prstGeom prst="rect">
            <a:avLst/>
          </a:prstGeom>
          <a:solidFill>
            <a:schemeClr val="accent1"/>
          </a:solidFill>
          <a:ln w="57150" cap="flat" cmpd="thinThick">
            <a:solidFill>
              <a:srgbClr val="FF0000"/>
            </a:solidFill>
            <a:prstDash val="solid"/>
            <a:miter/>
            <a:headEnd type="none" w="med" len="med"/>
            <a:tailEnd type="none" w="med" len="med"/>
          </a:ln>
        </p:spPr>
        <p:txBody>
          <a:bodyPr wrap="none" anchor="ctr" anchorCtr="0">
            <a:spAutoFit/>
          </a:bodyPr>
          <a:p>
            <a:r>
              <a:rPr lang="en-US" altLang="zh-CN" sz="2000" dirty="0">
                <a:solidFill>
                  <a:srgbClr val="000000"/>
                </a:solidFill>
                <a:latin typeface="新宋体" panose="02010609030101010101" charset="-122"/>
                <a:ea typeface="新宋体" panose="02010609030101010101" charset="-122"/>
              </a:rPr>
              <a:t>  </a:t>
            </a:r>
            <a:r>
              <a:rPr lang="zh-CN" altLang="en-US" sz="2000" dirty="0">
                <a:solidFill>
                  <a:srgbClr val="000000"/>
                </a:solidFill>
                <a:latin typeface="新宋体" panose="02010609030101010101" charset="-122"/>
                <a:ea typeface="新宋体" panose="02010609030101010101" charset="-122"/>
              </a:rPr>
              <a:t>用</a:t>
            </a:r>
            <a:r>
              <a:rPr lang="en-US" altLang="zh-CN" sz="2000" dirty="0">
                <a:solidFill>
                  <a:srgbClr val="000000"/>
                </a:solidFill>
                <a:latin typeface="新宋体" panose="02010609030101010101" charset="-122"/>
                <a:ea typeface="新宋体" panose="02010609030101010101" charset="-122"/>
              </a:rPr>
              <a:t>256×4RAM</a:t>
            </a:r>
            <a:r>
              <a:rPr lang="zh-CN" altLang="en-US" sz="2000" dirty="0">
                <a:solidFill>
                  <a:srgbClr val="000000"/>
                </a:solidFill>
                <a:latin typeface="新宋体" panose="02010609030101010101" charset="-122"/>
                <a:ea typeface="新宋体" panose="02010609030101010101" charset="-122"/>
              </a:rPr>
              <a:t>组成</a:t>
            </a:r>
            <a:r>
              <a:rPr lang="en-US" altLang="zh-CN" sz="2000" dirty="0">
                <a:solidFill>
                  <a:srgbClr val="000000"/>
                </a:solidFill>
                <a:latin typeface="新宋体" panose="02010609030101010101" charset="-122"/>
                <a:ea typeface="新宋体" panose="02010609030101010101" charset="-122"/>
              </a:rPr>
              <a:t>1024×4</a:t>
            </a:r>
            <a:r>
              <a:rPr lang="zh-CN" altLang="en-US" sz="2000" dirty="0">
                <a:solidFill>
                  <a:srgbClr val="000000"/>
                </a:solidFill>
                <a:latin typeface="新宋体" panose="02010609030101010101" charset="-122"/>
                <a:ea typeface="新宋体" panose="02010609030101010101" charset="-122"/>
              </a:rPr>
              <a:t>存储器 </a:t>
            </a:r>
            <a:endParaRPr lang="zh-CN" altLang="en-US" sz="2000" dirty="0">
              <a:solidFill>
                <a:srgbClr val="000000"/>
              </a:solidFill>
              <a:latin typeface="新宋体" panose="02010609030101010101" charset="-122"/>
              <a:ea typeface="新宋体" panose="02010609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wipe(up)">
                                      <p:cBhvr>
                                        <p:cTn id="7" dur="500"/>
                                        <p:tgtEl>
                                          <p:spTgt spid="327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2775"/>
                                        </p:tgtEl>
                                        <p:attrNameLst>
                                          <p:attrName>style.visibility</p:attrName>
                                        </p:attrNameLst>
                                      </p:cBhvr>
                                      <p:to>
                                        <p:strVal val="visible"/>
                                      </p:to>
                                    </p:set>
                                    <p:animEffect transition="in" filter="box(in)">
                                      <p:cBhvr>
                                        <p:cTn id="12" dur="500"/>
                                        <p:tgtEl>
                                          <p:spTgt spid="3277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2785"/>
                                        </p:tgtEl>
                                        <p:attrNameLst>
                                          <p:attrName>style.visibility</p:attrName>
                                        </p:attrNameLst>
                                      </p:cBhvr>
                                      <p:to>
                                        <p:strVal val="visible"/>
                                      </p:to>
                                    </p:set>
                                    <p:animEffect transition="in" filter="blinds(horizontal)">
                                      <p:cBhvr>
                                        <p:cTn id="23" dur="500"/>
                                        <p:tgtEl>
                                          <p:spTgt spid="3278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iterate type="lt">
                                    <p:tmPct val="100000"/>
                                  </p:iterate>
                                  <p:childTnLst>
                                    <p:set>
                                      <p:cBhvr>
                                        <p:cTn id="27" dur="1" fill="hold">
                                          <p:stCondLst>
                                            <p:cond delay="0"/>
                                          </p:stCondLst>
                                        </p:cTn>
                                        <p:tgtEl>
                                          <p:spTgt spid="32779"/>
                                        </p:tgtEl>
                                        <p:attrNameLst>
                                          <p:attrName>style.visibility</p:attrName>
                                        </p:attrNameLst>
                                      </p:cBhvr>
                                      <p:to>
                                        <p:strVal val="visible"/>
                                      </p:to>
                                    </p:set>
                                    <p:anim calcmode="lin" valueType="num">
                                      <p:cBhvr additive="base">
                                        <p:cTn id="28" dur="75" fill="hold"/>
                                        <p:tgtEl>
                                          <p:spTgt spid="32779"/>
                                        </p:tgtEl>
                                        <p:attrNameLst>
                                          <p:attrName>ppt_x</p:attrName>
                                        </p:attrNameLst>
                                      </p:cBhvr>
                                      <p:tavLst>
                                        <p:tav tm="0">
                                          <p:val>
                                            <p:strVal val="#ppt_x"/>
                                          </p:val>
                                        </p:tav>
                                        <p:tav tm="100000">
                                          <p:val>
                                            <p:strVal val="#ppt_x"/>
                                          </p:val>
                                        </p:tav>
                                      </p:tavLst>
                                    </p:anim>
                                    <p:anim calcmode="lin" valueType="num">
                                      <p:cBhvr additive="base">
                                        <p:cTn id="29" dur="75" fill="hold"/>
                                        <p:tgtEl>
                                          <p:spTgt spid="327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bldLvl="0" animBg="1"/>
      <p:bldP spid="32775" grpId="0" bldLvl="0" animBg="1"/>
      <p:bldP spid="32779"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3011" name="Picture 3"/>
          <p:cNvPicPr>
            <a:picLocks noChangeAspect="1"/>
          </p:cNvPicPr>
          <p:nvPr/>
        </p:nvPicPr>
        <p:blipFill>
          <a:blip r:embed="rId1"/>
          <a:stretch>
            <a:fillRect/>
          </a:stretch>
        </p:blipFill>
        <p:spPr>
          <a:xfrm>
            <a:off x="1219200" y="1219200"/>
            <a:ext cx="4876800" cy="1166813"/>
          </a:xfrm>
          <a:prstGeom prst="rect">
            <a:avLst/>
          </a:prstGeom>
          <a:noFill/>
          <a:ln w="9525">
            <a:noFill/>
          </a:ln>
        </p:spPr>
      </p:pic>
      <p:pic>
        <p:nvPicPr>
          <p:cNvPr id="43012" name="Picture 4"/>
          <p:cNvPicPr>
            <a:picLocks noChangeAspect="1"/>
          </p:cNvPicPr>
          <p:nvPr/>
        </p:nvPicPr>
        <p:blipFill>
          <a:blip r:embed="rId2"/>
          <a:stretch>
            <a:fillRect/>
          </a:stretch>
        </p:blipFill>
        <p:spPr>
          <a:xfrm>
            <a:off x="1219200" y="2362200"/>
            <a:ext cx="4876800" cy="1057275"/>
          </a:xfrm>
          <a:prstGeom prst="rect">
            <a:avLst/>
          </a:prstGeom>
          <a:noFill/>
          <a:ln w="9525">
            <a:noFill/>
          </a:ln>
        </p:spPr>
      </p:pic>
      <p:pic>
        <p:nvPicPr>
          <p:cNvPr id="43013" name="Picture 5"/>
          <p:cNvPicPr>
            <a:picLocks noChangeAspect="1"/>
          </p:cNvPicPr>
          <p:nvPr/>
        </p:nvPicPr>
        <p:blipFill>
          <a:blip r:embed="rId3"/>
          <a:stretch>
            <a:fillRect/>
          </a:stretch>
        </p:blipFill>
        <p:spPr>
          <a:xfrm>
            <a:off x="1219200" y="3352800"/>
            <a:ext cx="4876800" cy="1112838"/>
          </a:xfrm>
          <a:prstGeom prst="rect">
            <a:avLst/>
          </a:prstGeom>
          <a:noFill/>
          <a:ln w="9525">
            <a:noFill/>
          </a:ln>
        </p:spPr>
      </p:pic>
      <p:sp>
        <p:nvSpPr>
          <p:cNvPr id="19461" name="Text Box 6"/>
          <p:cNvSpPr txBox="1"/>
          <p:nvPr/>
        </p:nvSpPr>
        <p:spPr>
          <a:xfrm>
            <a:off x="0" y="0"/>
            <a:ext cx="9144000" cy="1168400"/>
          </a:xfrm>
          <a:prstGeom prst="rect">
            <a:avLst/>
          </a:prstGeom>
          <a:solidFill>
            <a:srgbClr val="008000"/>
          </a:solidFill>
          <a:ln w="38100">
            <a:noFill/>
          </a:ln>
        </p:spPr>
        <p:txBody>
          <a:bodyPr>
            <a:spAutoFit/>
          </a:bodyPr>
          <a:p>
            <a:pPr>
              <a:spcBef>
                <a:spcPct val="50000"/>
              </a:spcBef>
            </a:pPr>
            <a:r>
              <a:rPr lang="en-US" altLang="zh-CN" sz="2800" dirty="0">
                <a:solidFill>
                  <a:srgbClr val="000000"/>
                </a:solidFill>
                <a:latin typeface="新宋体" panose="02010609030101010101" charset="-122"/>
                <a:ea typeface="新宋体" panose="02010609030101010101" charset="-122"/>
              </a:rPr>
              <a:t>      </a:t>
            </a:r>
            <a:r>
              <a:rPr lang="en-US" altLang="zh-CN" sz="2800" dirty="0">
                <a:solidFill>
                  <a:schemeClr val="bg1"/>
                </a:solidFill>
                <a:latin typeface="Times New Roman" panose="02020603050405020304" pitchFamily="18" charset="0"/>
                <a:ea typeface="文鼎雕刻体" panose="020B0602010101010101" charset="-122"/>
                <a:cs typeface="Times New Roman" panose="02020603050405020304" pitchFamily="18" charset="0"/>
              </a:rPr>
              <a:t>3</a:t>
            </a:r>
            <a:r>
              <a:rPr lang="zh-CN" altLang="en-US" sz="2800" dirty="0">
                <a:solidFill>
                  <a:schemeClr val="bg1"/>
                </a:solidFill>
                <a:latin typeface="Times New Roman" panose="02020603050405020304" pitchFamily="18" charset="0"/>
                <a:ea typeface="文鼎雕刻体" panose="020B0602010101010101" charset="-122"/>
                <a:cs typeface="Times New Roman" panose="02020603050405020304" pitchFamily="18" charset="0"/>
              </a:rPr>
              <a:t>、全扩展：字数加倍，位数也加倍的扩展方式。</a:t>
            </a:r>
            <a:endParaRPr lang="zh-CN" altLang="en-US" sz="2800" dirty="0">
              <a:solidFill>
                <a:schemeClr val="bg1"/>
              </a:solidFill>
              <a:latin typeface="Times New Roman" panose="02020603050405020304" pitchFamily="18" charset="0"/>
              <a:ea typeface="文鼎雕刻体" panose="020B0602010101010101" charset="-122"/>
              <a:cs typeface="Times New Roman" panose="02020603050405020304" pitchFamily="18" charset="0"/>
            </a:endParaRPr>
          </a:p>
          <a:p>
            <a:pPr>
              <a:spcBef>
                <a:spcPct val="50000"/>
              </a:spcBef>
            </a:pPr>
            <a:r>
              <a:rPr lang="zh-CN" altLang="en-US" sz="2800" dirty="0">
                <a:solidFill>
                  <a:schemeClr val="bg1"/>
                </a:solidFill>
                <a:latin typeface="Times New Roman" panose="02020603050405020304" pitchFamily="18" charset="0"/>
                <a:ea typeface="文鼎雕刻体" panose="020B0602010101010101" charset="-122"/>
                <a:cs typeface="Times New Roman" panose="02020603050405020304" pitchFamily="18" charset="0"/>
              </a:rPr>
              <a:t>     例：将</a:t>
            </a:r>
            <a:r>
              <a:rPr lang="en-US" altLang="zh-CN" sz="2800" dirty="0">
                <a:solidFill>
                  <a:schemeClr val="bg1"/>
                </a:solidFill>
                <a:latin typeface="Times New Roman" panose="02020603050405020304" pitchFamily="18" charset="0"/>
                <a:ea typeface="文鼎雕刻体" panose="020B0602010101010101" charset="-122"/>
                <a:cs typeface="Times New Roman" panose="02020603050405020304" pitchFamily="18" charset="0"/>
              </a:rPr>
              <a:t>4K×4</a:t>
            </a:r>
            <a:r>
              <a:rPr lang="zh-CN" altLang="en-US" sz="2800" dirty="0">
                <a:solidFill>
                  <a:schemeClr val="bg1"/>
                </a:solidFill>
                <a:latin typeface="Times New Roman" panose="02020603050405020304" pitchFamily="18" charset="0"/>
                <a:ea typeface="文鼎雕刻体" panose="020B0602010101010101" charset="-122"/>
                <a:cs typeface="Times New Roman" panose="02020603050405020304" pitchFamily="18" charset="0"/>
              </a:rPr>
              <a:t>的</a:t>
            </a:r>
            <a:r>
              <a:rPr lang="en-US" altLang="zh-CN" sz="2800" dirty="0">
                <a:solidFill>
                  <a:schemeClr val="bg1"/>
                </a:solidFill>
                <a:latin typeface="Times New Roman" panose="02020603050405020304" pitchFamily="18" charset="0"/>
                <a:ea typeface="文鼎雕刻体" panose="020B0602010101010101" charset="-122"/>
                <a:cs typeface="Times New Roman" panose="02020603050405020304" pitchFamily="18" charset="0"/>
              </a:rPr>
              <a:t>RAM</a:t>
            </a:r>
            <a:r>
              <a:rPr lang="zh-CN" altLang="en-US" sz="2800" dirty="0">
                <a:solidFill>
                  <a:schemeClr val="bg1"/>
                </a:solidFill>
                <a:latin typeface="Times New Roman" panose="02020603050405020304" pitchFamily="18" charset="0"/>
                <a:ea typeface="文鼎雕刻体" panose="020B0602010101010101" charset="-122"/>
                <a:cs typeface="Times New Roman" panose="02020603050405020304" pitchFamily="18" charset="0"/>
              </a:rPr>
              <a:t>扩展为</a:t>
            </a:r>
            <a:r>
              <a:rPr lang="en-US" altLang="zh-CN" sz="2800" dirty="0">
                <a:solidFill>
                  <a:schemeClr val="bg1"/>
                </a:solidFill>
                <a:latin typeface="Times New Roman" panose="02020603050405020304" pitchFamily="18" charset="0"/>
                <a:ea typeface="文鼎雕刻体" panose="020B0602010101010101" charset="-122"/>
                <a:cs typeface="Times New Roman" panose="02020603050405020304" pitchFamily="18" charset="0"/>
              </a:rPr>
              <a:t>16K×8</a:t>
            </a:r>
            <a:r>
              <a:rPr lang="zh-CN" altLang="en-US" sz="2800" dirty="0">
                <a:solidFill>
                  <a:schemeClr val="bg1"/>
                </a:solidFill>
                <a:latin typeface="Times New Roman" panose="02020603050405020304" pitchFamily="18" charset="0"/>
                <a:ea typeface="文鼎雕刻体" panose="020B0602010101010101" charset="-122"/>
                <a:cs typeface="Times New Roman" panose="02020603050405020304" pitchFamily="18" charset="0"/>
              </a:rPr>
              <a:t>的存储系统。</a:t>
            </a:r>
            <a:endParaRPr lang="zh-CN" altLang="en-US" sz="2800" dirty="0">
              <a:solidFill>
                <a:schemeClr val="bg1"/>
              </a:solidFill>
              <a:latin typeface="Times New Roman" panose="02020603050405020304" pitchFamily="18" charset="0"/>
              <a:ea typeface="文鼎雕刻体" panose="020B0602010101010101" charset="-122"/>
              <a:cs typeface="Times New Roman" panose="02020603050405020304" pitchFamily="18" charset="0"/>
            </a:endParaRPr>
          </a:p>
        </p:txBody>
      </p:sp>
      <p:pic>
        <p:nvPicPr>
          <p:cNvPr id="43016" name="Picture 8"/>
          <p:cNvPicPr>
            <a:picLocks noChangeAspect="1"/>
          </p:cNvPicPr>
          <p:nvPr/>
        </p:nvPicPr>
        <p:blipFill>
          <a:blip r:embed="rId4"/>
          <a:stretch>
            <a:fillRect/>
          </a:stretch>
        </p:blipFill>
        <p:spPr>
          <a:xfrm>
            <a:off x="1219200" y="4495800"/>
            <a:ext cx="5486400" cy="511175"/>
          </a:xfrm>
          <a:prstGeom prst="rect">
            <a:avLst/>
          </a:prstGeom>
          <a:solidFill>
            <a:srgbClr val="CCFFCC"/>
          </a:solidFill>
          <a:ln w="9525">
            <a:noFill/>
          </a:ln>
        </p:spPr>
      </p:pic>
      <p:pic>
        <p:nvPicPr>
          <p:cNvPr id="43017" name="Picture 9"/>
          <p:cNvPicPr>
            <a:picLocks noChangeAspect="1"/>
          </p:cNvPicPr>
          <p:nvPr/>
        </p:nvPicPr>
        <p:blipFill>
          <a:blip r:embed="rId5"/>
          <a:stretch>
            <a:fillRect/>
          </a:stretch>
        </p:blipFill>
        <p:spPr>
          <a:xfrm>
            <a:off x="1243013" y="5029200"/>
            <a:ext cx="6453187" cy="511175"/>
          </a:xfrm>
          <a:prstGeom prst="rect">
            <a:avLst/>
          </a:prstGeom>
          <a:solidFill>
            <a:srgbClr val="CCFFFF"/>
          </a:solidFill>
          <a:ln w="9525">
            <a:noFill/>
          </a:ln>
        </p:spPr>
      </p:pic>
      <p:sp>
        <p:nvSpPr>
          <p:cNvPr id="43018" name="Text Box 10"/>
          <p:cNvSpPr txBox="1"/>
          <p:nvPr/>
        </p:nvSpPr>
        <p:spPr>
          <a:xfrm>
            <a:off x="1219200" y="5576888"/>
            <a:ext cx="5791200" cy="519112"/>
          </a:xfrm>
          <a:prstGeom prst="rect">
            <a:avLst/>
          </a:prstGeom>
          <a:solidFill>
            <a:srgbClr val="FFFF99"/>
          </a:solidFill>
          <a:ln w="9525">
            <a:noFill/>
          </a:ln>
        </p:spPr>
        <p:txBody>
          <a:bodyPr>
            <a:spAutoFit/>
          </a:bodyPr>
          <a:p>
            <a:pPr>
              <a:spcBef>
                <a:spcPct val="50000"/>
              </a:spcBef>
              <a:buNone/>
            </a:pPr>
            <a:r>
              <a:rPr lang="zh-CN" altLang="en-US" sz="2800" dirty="0">
                <a:solidFill>
                  <a:srgbClr val="000000"/>
                </a:solidFill>
                <a:latin typeface="新宋体" panose="02010609030101010101" charset="-122"/>
                <a:ea typeface="新宋体" panose="02010609030101010101" charset="-122"/>
              </a:rPr>
              <a:t>片选地址线数</a:t>
            </a:r>
            <a:r>
              <a:rPr lang="en-US" altLang="zh-CN" sz="2800" dirty="0">
                <a:solidFill>
                  <a:srgbClr val="000000"/>
                </a:solidFill>
                <a:latin typeface="新宋体" panose="02010609030101010101" charset="-122"/>
                <a:ea typeface="新宋体" panose="02010609030101010101" charset="-122"/>
              </a:rPr>
              <a:t>=14–12=2</a:t>
            </a:r>
            <a:endParaRPr lang="en-US" altLang="zh-CN" sz="2800" dirty="0">
              <a:solidFill>
                <a:srgbClr val="000000"/>
              </a:solidFill>
              <a:latin typeface="新宋体" panose="02010609030101010101" charset="-122"/>
              <a:ea typeface="新宋体" panose="02010609030101010101" charset="-122"/>
            </a:endParaRPr>
          </a:p>
        </p:txBody>
      </p:sp>
      <p:sp>
        <p:nvSpPr>
          <p:cNvPr id="43019" name="Text Box 11"/>
          <p:cNvSpPr txBox="1"/>
          <p:nvPr/>
        </p:nvSpPr>
        <p:spPr>
          <a:xfrm>
            <a:off x="1219200" y="6096000"/>
            <a:ext cx="5791200" cy="519113"/>
          </a:xfrm>
          <a:prstGeom prst="rect">
            <a:avLst/>
          </a:prstGeom>
          <a:solidFill>
            <a:srgbClr val="FFCC99"/>
          </a:solidFill>
          <a:ln w="9525">
            <a:noFill/>
          </a:ln>
        </p:spPr>
        <p:txBody>
          <a:bodyPr>
            <a:spAutoFit/>
          </a:bodyPr>
          <a:p>
            <a:pPr>
              <a:spcBef>
                <a:spcPct val="50000"/>
              </a:spcBef>
            </a:pPr>
            <a:r>
              <a:rPr lang="zh-CN" altLang="en-US" sz="2800" dirty="0">
                <a:solidFill>
                  <a:srgbClr val="000000"/>
                </a:solidFill>
                <a:latin typeface="新宋体" panose="02010609030101010101" charset="-122"/>
                <a:ea typeface="新宋体" panose="02010609030101010101" charset="-122"/>
              </a:rPr>
              <a:t>数据线数</a:t>
            </a:r>
            <a:r>
              <a:rPr lang="en-US" altLang="zh-CN" sz="2800" dirty="0">
                <a:solidFill>
                  <a:srgbClr val="000000"/>
                </a:solidFill>
                <a:latin typeface="新宋体" panose="02010609030101010101" charset="-122"/>
                <a:ea typeface="新宋体" panose="02010609030101010101" charset="-122"/>
              </a:rPr>
              <a:t>=</a:t>
            </a:r>
            <a:r>
              <a:rPr lang="zh-CN" altLang="en-US" sz="2800" dirty="0">
                <a:solidFill>
                  <a:srgbClr val="000000"/>
                </a:solidFill>
                <a:latin typeface="新宋体" panose="02010609030101010101" charset="-122"/>
                <a:ea typeface="新宋体" panose="02010609030101010101" charset="-122"/>
              </a:rPr>
              <a:t>位线数</a:t>
            </a:r>
            <a:r>
              <a:rPr lang="en-US" altLang="zh-CN" sz="2800" dirty="0">
                <a:solidFill>
                  <a:srgbClr val="000000"/>
                </a:solidFill>
                <a:latin typeface="新宋体" panose="02010609030101010101" charset="-122"/>
                <a:ea typeface="新宋体" panose="02010609030101010101" charset="-122"/>
              </a:rPr>
              <a:t>=8</a:t>
            </a:r>
            <a:endParaRPr lang="en-US" altLang="zh-CN" sz="2800" dirty="0">
              <a:solidFill>
                <a:srgbClr val="000000"/>
              </a:solidFill>
              <a:latin typeface="新宋体" panose="02010609030101010101" charset="-122"/>
              <a:ea typeface="新宋体" panose="02010609030101010101" charset="-122"/>
            </a:endParaRPr>
          </a:p>
        </p:txBody>
      </p:sp>
      <p:sp>
        <p:nvSpPr>
          <p:cNvPr id="10" name="页脚占位符 4"/>
          <p:cNvSpPr txBox="1">
            <a:spLocks noGrp="1"/>
          </p:cNvSpPr>
          <p:nvPr>
            <p:ph type="ftr" sz="quarter" idx="11"/>
            <p:custDataLst>
              <p:tags r:id="rId6"/>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blinds(horizontal)">
                                      <p:cBhvr>
                                        <p:cTn id="7" dur="500"/>
                                        <p:tgtEl>
                                          <p:spTgt spid="430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3012"/>
                                        </p:tgtEl>
                                        <p:attrNameLst>
                                          <p:attrName>style.visibility</p:attrName>
                                        </p:attrNameLst>
                                      </p:cBhvr>
                                      <p:to>
                                        <p:strVal val="visible"/>
                                      </p:to>
                                    </p:set>
                                    <p:animEffect transition="in" filter="dissolve">
                                      <p:cBhvr>
                                        <p:cTn id="12" dur="500"/>
                                        <p:tgtEl>
                                          <p:spTgt spid="4301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3013"/>
                                        </p:tgtEl>
                                        <p:attrNameLst>
                                          <p:attrName>style.visibility</p:attrName>
                                        </p:attrNameLst>
                                      </p:cBhvr>
                                      <p:to>
                                        <p:strVal val="visible"/>
                                      </p:to>
                                    </p:set>
                                    <p:animEffect transition="in" filter="box(in)">
                                      <p:cBhvr>
                                        <p:cTn id="17" dur="500"/>
                                        <p:tgtEl>
                                          <p:spTgt spid="430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43016"/>
                                        </p:tgtEl>
                                        <p:attrNameLst>
                                          <p:attrName>style.visibility</p:attrName>
                                        </p:attrNameLst>
                                      </p:cBhvr>
                                      <p:to>
                                        <p:strVal val="visible"/>
                                      </p:to>
                                    </p:set>
                                    <p:animEffect transition="in" filter="box(in)">
                                      <p:cBhvr>
                                        <p:cTn id="22" dur="500"/>
                                        <p:tgtEl>
                                          <p:spTgt spid="4301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43017"/>
                                        </p:tgtEl>
                                        <p:attrNameLst>
                                          <p:attrName>style.visibility</p:attrName>
                                        </p:attrNameLst>
                                      </p:cBhvr>
                                      <p:to>
                                        <p:strVal val="visible"/>
                                      </p:to>
                                    </p:set>
                                    <p:animEffect transition="in" filter="barn(outHorizontal)">
                                      <p:cBhvr>
                                        <p:cTn id="27" dur="500"/>
                                        <p:tgtEl>
                                          <p:spTgt spid="4301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43018"/>
                                        </p:tgtEl>
                                        <p:attrNameLst>
                                          <p:attrName>style.visibility</p:attrName>
                                        </p:attrNameLst>
                                      </p:cBhvr>
                                      <p:to>
                                        <p:strVal val="visible"/>
                                      </p:to>
                                    </p:set>
                                    <p:animEffect transition="in" filter="barn(inHorizontal)">
                                      <p:cBhvr>
                                        <p:cTn id="32" dur="500"/>
                                        <p:tgtEl>
                                          <p:spTgt spid="4301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3019"/>
                                        </p:tgtEl>
                                        <p:attrNameLst>
                                          <p:attrName>style.visibility</p:attrName>
                                        </p:attrNameLst>
                                      </p:cBhvr>
                                      <p:to>
                                        <p:strVal val="visible"/>
                                      </p:to>
                                    </p:set>
                                    <p:anim calcmode="lin" valueType="num">
                                      <p:cBhvr additive="base">
                                        <p:cTn id="37" dur="500" fill="hold"/>
                                        <p:tgtEl>
                                          <p:spTgt spid="43019"/>
                                        </p:tgtEl>
                                        <p:attrNameLst>
                                          <p:attrName>ppt_x</p:attrName>
                                        </p:attrNameLst>
                                      </p:cBhvr>
                                      <p:tavLst>
                                        <p:tav tm="0">
                                          <p:val>
                                            <p:strVal val="#ppt_x"/>
                                          </p:val>
                                        </p:tav>
                                        <p:tav tm="100000">
                                          <p:val>
                                            <p:strVal val="#ppt_x"/>
                                          </p:val>
                                        </p:tav>
                                      </p:tavLst>
                                    </p:anim>
                                    <p:anim calcmode="lin" valueType="num">
                                      <p:cBhvr additive="base">
                                        <p:cTn id="38" dur="500" fill="hold"/>
                                        <p:tgtEl>
                                          <p:spTgt spid="430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8" grpId="0" bldLvl="0" animBg="1"/>
      <p:bldP spid="43019"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1986" name="Picture 2"/>
          <p:cNvPicPr>
            <a:picLocks noChangeAspect="1"/>
          </p:cNvPicPr>
          <p:nvPr/>
        </p:nvPicPr>
        <p:blipFill>
          <a:blip r:embed="rId1"/>
          <a:stretch>
            <a:fillRect/>
          </a:stretch>
        </p:blipFill>
        <p:spPr>
          <a:xfrm>
            <a:off x="304800" y="976313"/>
            <a:ext cx="8686800" cy="5851525"/>
          </a:xfrm>
          <a:prstGeom prst="rect">
            <a:avLst/>
          </a:prstGeom>
          <a:noFill/>
          <a:ln w="38100">
            <a:noFill/>
          </a:ln>
        </p:spPr>
      </p:pic>
      <p:sp>
        <p:nvSpPr>
          <p:cNvPr id="41990" name="Text Box 6"/>
          <p:cNvSpPr txBox="1"/>
          <p:nvPr/>
        </p:nvSpPr>
        <p:spPr>
          <a:xfrm>
            <a:off x="0" y="0"/>
            <a:ext cx="9144000" cy="953135"/>
          </a:xfrm>
          <a:prstGeom prst="rect">
            <a:avLst/>
          </a:prstGeom>
          <a:solidFill>
            <a:srgbClr val="33CCCC"/>
          </a:solidFill>
          <a:ln w="38100">
            <a:noFill/>
          </a:ln>
        </p:spPr>
        <p:txBody>
          <a:bodyPr>
            <a:spAutoFit/>
          </a:bodyPr>
          <a:p>
            <a:pPr>
              <a:spcBef>
                <a:spcPct val="50000"/>
              </a:spcBef>
            </a:pP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8</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个芯片构成</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4</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组，每组</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2</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片。数据线</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D</a:t>
            </a:r>
            <a:r>
              <a:rPr lang="en-US" altLang="zh-CN" sz="2800" baseline="-25000" dirty="0">
                <a:solidFill>
                  <a:srgbClr val="000000"/>
                </a:solidFill>
                <a:latin typeface="Times New Roman" panose="02020603050405020304" pitchFamily="18" charset="0"/>
                <a:ea typeface="新宋体" panose="02010609030101010101" charset="-122"/>
                <a:cs typeface="Times New Roman" panose="02020603050405020304" pitchFamily="18" charset="0"/>
              </a:rPr>
              <a:t>0</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D</a:t>
            </a:r>
            <a:r>
              <a:rPr lang="en-US" altLang="zh-CN" sz="2800" baseline="-25000" dirty="0">
                <a:solidFill>
                  <a:srgbClr val="000000"/>
                </a:solidFill>
                <a:latin typeface="Times New Roman" panose="02020603050405020304" pitchFamily="18" charset="0"/>
                <a:ea typeface="新宋体" panose="02010609030101010101" charset="-122"/>
                <a:cs typeface="Times New Roman" panose="02020603050405020304" pitchFamily="18" charset="0"/>
              </a:rPr>
              <a:t>7</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、片内地址线</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A</a:t>
            </a:r>
            <a:r>
              <a:rPr lang="en-US" altLang="zh-CN" sz="2800" baseline="-25000" dirty="0">
                <a:solidFill>
                  <a:srgbClr val="000000"/>
                </a:solidFill>
                <a:latin typeface="Times New Roman" panose="02020603050405020304" pitchFamily="18" charset="0"/>
                <a:ea typeface="新宋体" panose="02010609030101010101" charset="-122"/>
                <a:cs typeface="Times New Roman" panose="02020603050405020304" pitchFamily="18" charset="0"/>
              </a:rPr>
              <a:t>0</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A</a:t>
            </a:r>
            <a:r>
              <a:rPr lang="en-US" altLang="zh-CN" sz="2800" baseline="-25000" dirty="0">
                <a:solidFill>
                  <a:srgbClr val="000000"/>
                </a:solidFill>
                <a:latin typeface="Times New Roman" panose="02020603050405020304" pitchFamily="18" charset="0"/>
                <a:ea typeface="新宋体" panose="02010609030101010101" charset="-122"/>
                <a:cs typeface="Times New Roman" panose="02020603050405020304" pitchFamily="18" charset="0"/>
              </a:rPr>
              <a:t>11</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，片选地址线</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A</a:t>
            </a:r>
            <a:r>
              <a:rPr lang="en-US" altLang="zh-CN" sz="2800" baseline="-25000" dirty="0">
                <a:solidFill>
                  <a:srgbClr val="000000"/>
                </a:solidFill>
                <a:latin typeface="Times New Roman" panose="02020603050405020304" pitchFamily="18" charset="0"/>
                <a:ea typeface="新宋体" panose="02010609030101010101" charset="-122"/>
                <a:cs typeface="Times New Roman" panose="02020603050405020304" pitchFamily="18" charset="0"/>
              </a:rPr>
              <a:t>12 </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,A</a:t>
            </a:r>
            <a:r>
              <a:rPr lang="en-US" altLang="zh-CN" sz="2800" baseline="-25000" dirty="0">
                <a:solidFill>
                  <a:srgbClr val="000000"/>
                </a:solidFill>
                <a:latin typeface="Times New Roman" panose="02020603050405020304" pitchFamily="18" charset="0"/>
                <a:ea typeface="新宋体" panose="02010609030101010101" charset="-122"/>
                <a:cs typeface="Times New Roman" panose="02020603050405020304" pitchFamily="18" charset="0"/>
              </a:rPr>
              <a:t>13</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需</a:t>
            </a:r>
            <a:r>
              <a:rPr lang="en-US" altLang="zh-CN"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2/4</a:t>
            </a:r>
            <a:r>
              <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rPr>
              <a:t>线译码器来译码。</a:t>
            </a:r>
            <a:endParaRPr lang="zh-CN" altLang="en-US" sz="2800" dirty="0">
              <a:solidFill>
                <a:srgbClr val="000000"/>
              </a:solidFill>
              <a:latin typeface="Times New Roman" panose="02020603050405020304" pitchFamily="18" charset="0"/>
              <a:ea typeface="新宋体" panose="02010609030101010101" charset="-122"/>
              <a:cs typeface="Times New Roman" panose="02020603050405020304" pitchFamily="18" charset="0"/>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1990"/>
                                        </p:tgtEl>
                                        <p:attrNameLst>
                                          <p:attrName>style.visibility</p:attrName>
                                        </p:attrNameLst>
                                      </p:cBhvr>
                                      <p:to>
                                        <p:strVal val="visible"/>
                                      </p:to>
                                    </p:set>
                                    <p:animEffect transition="in" filter="wipe(left)">
                                      <p:cBhvr>
                                        <p:cTn id="7" dur="500"/>
                                        <p:tgtEl>
                                          <p:spTgt spid="4199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1986"/>
                                        </p:tgtEl>
                                        <p:attrNameLst>
                                          <p:attrName>style.visibility</p:attrName>
                                        </p:attrNameLst>
                                      </p:cBhvr>
                                      <p:to>
                                        <p:strVal val="visible"/>
                                      </p:to>
                                    </p:set>
                                    <p:animEffect transition="in" filter="dissolve">
                                      <p:cBhvr>
                                        <p:cTn id="12" dur="5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0"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70" name="矩形 237569"/>
          <p:cNvSpPr/>
          <p:nvPr/>
        </p:nvSpPr>
        <p:spPr>
          <a:xfrm>
            <a:off x="598805" y="516255"/>
            <a:ext cx="8321675" cy="1137285"/>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                            </a:t>
            </a:r>
            <a:r>
              <a:rPr lang="zh-CN" altLang="en-US" sz="3600" b="1" dirty="0">
                <a:solidFill>
                  <a:schemeClr val="bg1"/>
                </a:solidFill>
                <a:sym typeface="+mn-ea"/>
              </a:rPr>
              <a:t>第</a:t>
            </a:r>
            <a:r>
              <a:rPr lang="en-US" altLang="zh-CN" sz="3600" b="1" dirty="0">
                <a:solidFill>
                  <a:schemeClr val="bg1"/>
                </a:solidFill>
                <a:sym typeface="+mn-ea"/>
              </a:rPr>
              <a:t>14</a:t>
            </a:r>
            <a:r>
              <a:rPr lang="zh-CN" altLang="en-US" sz="3600" b="1" dirty="0">
                <a:solidFill>
                  <a:schemeClr val="bg1"/>
                </a:solidFill>
                <a:sym typeface="+mn-ea"/>
              </a:rPr>
              <a:t>章   小结</a:t>
            </a:r>
            <a:r>
              <a:rPr lang="en-US" altLang="zh-CN" sz="3200" b="1" dirty="0">
                <a:solidFill>
                  <a:srgbClr val="FF0066"/>
                </a:solidFill>
                <a:latin typeface="Times New Roman" panose="02020603050405020304" pitchFamily="18" charset="0"/>
              </a:rPr>
              <a:t> </a:t>
            </a:r>
            <a:r>
              <a:rPr lang="en-US" altLang="zh-CN" sz="2800" b="1" dirty="0">
                <a:solidFill>
                  <a:srgbClr val="FF0066"/>
                </a:solidFill>
                <a:latin typeface="Times New Roman" panose="02020603050405020304" pitchFamily="18" charset="0"/>
              </a:rPr>
              <a:t>       </a:t>
            </a:r>
            <a:endParaRPr lang="en-US" altLang="zh-CN" sz="3200" b="1" dirty="0">
              <a:solidFill>
                <a:srgbClr val="FF0066"/>
              </a:solidFill>
              <a:latin typeface="Times New Roman" panose="02020603050405020304" pitchFamily="18" charset="0"/>
            </a:endParaRPr>
          </a:p>
          <a:p>
            <a:r>
              <a:rPr lang="en-US" altLang="zh-CN" sz="3200" b="1">
                <a:solidFill>
                  <a:srgbClr val="FF0066"/>
                </a:solidFill>
                <a:latin typeface="Times New Roman" panose="02020603050405020304" pitchFamily="18" charset="0"/>
              </a:rPr>
              <a:t>1. </a:t>
            </a:r>
            <a:r>
              <a:rPr lang="zh-CN" altLang="en-US" sz="3200" b="1" dirty="0">
                <a:solidFill>
                  <a:srgbClr val="FF0066"/>
                </a:solidFill>
                <a:latin typeface="Times New Roman" panose="02020603050405020304" pitchFamily="18" charset="0"/>
              </a:rPr>
              <a:t>只读存储器（</a:t>
            </a:r>
            <a:r>
              <a:rPr lang="en-US" altLang="zh-CN" sz="3200" b="1">
                <a:solidFill>
                  <a:srgbClr val="FF0066"/>
                </a:solidFill>
                <a:latin typeface="Times New Roman" panose="02020603050405020304" pitchFamily="18" charset="0"/>
              </a:rPr>
              <a:t>ROM</a:t>
            </a:r>
            <a:r>
              <a:rPr lang="zh-CN" altLang="en-US" sz="3200" b="1">
                <a:solidFill>
                  <a:srgbClr val="FF0066"/>
                </a:solidFill>
                <a:latin typeface="Times New Roman" panose="02020603050405020304" pitchFamily="18" charset="0"/>
              </a:rPr>
              <a:t>）</a:t>
            </a:r>
            <a:endParaRPr lang="zh-CN" altLang="en-US" sz="3200" b="1">
              <a:solidFill>
                <a:srgbClr val="FF0066"/>
              </a:solidFill>
              <a:latin typeface="Times New Roman" panose="02020603050405020304" pitchFamily="18" charset="0"/>
            </a:endParaRPr>
          </a:p>
        </p:txBody>
      </p:sp>
      <p:sp>
        <p:nvSpPr>
          <p:cNvPr id="237571" name="文本框 237570"/>
          <p:cNvSpPr txBox="1"/>
          <p:nvPr/>
        </p:nvSpPr>
        <p:spPr>
          <a:xfrm>
            <a:off x="400050" y="1881188"/>
            <a:ext cx="8520113" cy="3081337"/>
          </a:xfrm>
          <a:prstGeom prst="rect">
            <a:avLst/>
          </a:prstGeom>
          <a:noFill/>
          <a:ln w="9525">
            <a:noFill/>
          </a:ln>
        </p:spPr>
        <p:txBody>
          <a:bodyPr>
            <a:spAutoFit/>
          </a:bodyPr>
          <a:p>
            <a:r>
              <a:rPr lang="zh-CN" altLang="en-US" sz="2800" b="1" dirty="0">
                <a:latin typeface="Times New Roman" panose="02020603050405020304" pitchFamily="18" charset="0"/>
              </a:rPr>
              <a:t>分类</a:t>
            </a:r>
            <a:r>
              <a:rPr lang="zh-CN" altLang="en-US" sz="2800" b="1" dirty="0">
                <a:solidFill>
                  <a:srgbClr val="0033CC"/>
                </a:solidFill>
                <a:latin typeface="Times New Roman" panose="02020603050405020304" pitchFamily="18" charset="0"/>
              </a:rPr>
              <a:t>：</a:t>
            </a:r>
            <a:r>
              <a:rPr lang="zh-CN" altLang="en-US" sz="2800" b="1" dirty="0">
                <a:latin typeface="Times New Roman" panose="02020603050405020304" pitchFamily="18" charset="0"/>
              </a:rPr>
              <a:t>掩模 </a:t>
            </a:r>
            <a:r>
              <a:rPr lang="en-US" altLang="zh-CN" sz="2800" b="1">
                <a:solidFill>
                  <a:srgbClr val="FF0066"/>
                </a:solidFill>
                <a:latin typeface="Times New Roman" panose="02020603050405020304" pitchFamily="18" charset="0"/>
              </a:rPr>
              <a:t>ROM</a:t>
            </a:r>
            <a:endParaRPr lang="en-US" altLang="zh-CN" sz="2800" b="1">
              <a:solidFill>
                <a:srgbClr val="FF0066"/>
              </a:solidFill>
              <a:latin typeface="Times New Roman" panose="02020603050405020304" pitchFamily="18" charset="0"/>
            </a:endParaRPr>
          </a:p>
          <a:p>
            <a:endParaRPr lang="en-US" altLang="zh-CN" sz="2800" b="1">
              <a:solidFill>
                <a:srgbClr val="FF0066"/>
              </a:solidFill>
              <a:latin typeface="Times New Roman" panose="02020603050405020304" pitchFamily="18" charset="0"/>
            </a:endParaRPr>
          </a:p>
          <a:p>
            <a:r>
              <a:rPr lang="en-US" altLang="zh-CN" sz="2800" b="1">
                <a:latin typeface="Times New Roman" panose="02020603050405020304" pitchFamily="18" charset="0"/>
              </a:rPr>
              <a:t>           </a:t>
            </a:r>
            <a:r>
              <a:rPr lang="zh-CN" altLang="en-US" sz="2800" b="1" dirty="0">
                <a:latin typeface="Times New Roman" panose="02020603050405020304" pitchFamily="18" charset="0"/>
              </a:rPr>
              <a:t>可编程 </a:t>
            </a:r>
            <a:r>
              <a:rPr lang="en-US" altLang="zh-CN" sz="2800" b="1">
                <a:solidFill>
                  <a:srgbClr val="FF0066"/>
                </a:solidFill>
                <a:latin typeface="Times New Roman" panose="02020603050405020304" pitchFamily="18" charset="0"/>
              </a:rPr>
              <a:t>ROM</a:t>
            </a:r>
            <a:r>
              <a:rPr lang="zh-CN" altLang="en-US" sz="2800" b="1">
                <a:latin typeface="Times New Roman" panose="02020603050405020304" pitchFamily="18" charset="0"/>
              </a:rPr>
              <a:t>（</a:t>
            </a:r>
            <a:r>
              <a:rPr lang="en-US" altLang="zh-CN" sz="2800" b="1">
                <a:solidFill>
                  <a:srgbClr val="0033CC"/>
                </a:solidFill>
                <a:latin typeface="Times New Roman" panose="02020603050405020304" pitchFamily="18" charset="0"/>
              </a:rPr>
              <a:t>PROM)</a:t>
            </a:r>
            <a:endParaRPr lang="en-US" altLang="zh-CN" sz="2800" b="1">
              <a:solidFill>
                <a:srgbClr val="0033CC"/>
              </a:solidFill>
              <a:latin typeface="Times New Roman" panose="02020603050405020304" pitchFamily="18" charset="0"/>
            </a:endParaRPr>
          </a:p>
          <a:p>
            <a:endParaRPr lang="en-US" altLang="zh-CN" sz="2800" b="1">
              <a:solidFill>
                <a:srgbClr val="0033CC"/>
              </a:solidFill>
              <a:latin typeface="Times New Roman" panose="02020603050405020304" pitchFamily="18" charset="0"/>
            </a:endParaRPr>
          </a:p>
          <a:p>
            <a:r>
              <a:rPr lang="en-US" altLang="zh-CN" sz="2800" b="1">
                <a:latin typeface="Times New Roman" panose="02020603050405020304" pitchFamily="18" charset="0"/>
              </a:rPr>
              <a:t>           </a:t>
            </a:r>
            <a:r>
              <a:rPr lang="zh-CN" altLang="en-US" sz="2800" b="1" dirty="0">
                <a:latin typeface="Times New Roman" panose="02020603050405020304" pitchFamily="18" charset="0"/>
              </a:rPr>
              <a:t>可擦除可编程 </a:t>
            </a:r>
            <a:r>
              <a:rPr lang="en-US" altLang="zh-CN" sz="2800" b="1">
                <a:solidFill>
                  <a:srgbClr val="FF0066"/>
                </a:solidFill>
                <a:latin typeface="Times New Roman" panose="02020603050405020304" pitchFamily="18" charset="0"/>
              </a:rPr>
              <a:t>ROM</a:t>
            </a:r>
            <a:r>
              <a:rPr lang="zh-CN" altLang="en-US" sz="2800" b="1">
                <a:latin typeface="Times New Roman" panose="02020603050405020304" pitchFamily="18" charset="0"/>
              </a:rPr>
              <a:t>（</a:t>
            </a:r>
            <a:r>
              <a:rPr lang="en-US" altLang="zh-CN" sz="2800" b="1">
                <a:solidFill>
                  <a:srgbClr val="0033CC"/>
                </a:solidFill>
                <a:latin typeface="Times New Roman" panose="02020603050405020304" pitchFamily="18" charset="0"/>
              </a:rPr>
              <a:t>EPROM)</a:t>
            </a:r>
            <a:endParaRPr lang="en-US" altLang="zh-CN" sz="2800" b="1">
              <a:solidFill>
                <a:srgbClr val="FF0066"/>
              </a:solidFill>
              <a:latin typeface="Times New Roman" panose="02020603050405020304" pitchFamily="18" charset="0"/>
            </a:endParaRPr>
          </a:p>
          <a:p>
            <a:endParaRPr lang="en-US" altLang="zh-CN" sz="2800" b="1">
              <a:solidFill>
                <a:srgbClr val="FF0066"/>
              </a:solidFill>
              <a:latin typeface="Times New Roman" panose="02020603050405020304" pitchFamily="18" charset="0"/>
            </a:endParaRPr>
          </a:p>
          <a:p>
            <a:endParaRPr lang="en-US" altLang="zh-CN" sz="2800" b="1">
              <a:solidFill>
                <a:srgbClr val="FF0066"/>
              </a:solidFill>
              <a:latin typeface="Times New Roman" panose="02020603050405020304" pitchFamily="18" charset="0"/>
            </a:endParaRPr>
          </a:p>
        </p:txBody>
      </p:sp>
      <p:sp>
        <p:nvSpPr>
          <p:cNvPr id="237572" name="文本框 237571"/>
          <p:cNvSpPr txBox="1"/>
          <p:nvPr/>
        </p:nvSpPr>
        <p:spPr>
          <a:xfrm>
            <a:off x="285750" y="4013200"/>
            <a:ext cx="9053513" cy="2568575"/>
          </a:xfrm>
          <a:prstGeom prst="rect">
            <a:avLst/>
          </a:prstGeom>
          <a:noFill/>
          <a:ln w="9525">
            <a:noFill/>
          </a:ln>
        </p:spPr>
        <p:txBody>
          <a:bodyPr>
            <a:spAutoFit/>
          </a:bodyPr>
          <a:p>
            <a:pPr>
              <a:lnSpc>
                <a:spcPct val="145000"/>
              </a:lnSpc>
            </a:pPr>
            <a:r>
              <a:rPr lang="en-US" altLang="zh-CN" b="1" dirty="0">
                <a:latin typeface="Times New Roman" panose="02020603050405020304" pitchFamily="18" charset="0"/>
              </a:rPr>
              <a:t>  </a:t>
            </a:r>
            <a:r>
              <a:rPr lang="zh-CN" altLang="en-US" sz="2800" b="1" dirty="0">
                <a:latin typeface="Times New Roman" panose="02020603050405020304" pitchFamily="18" charset="0"/>
              </a:rPr>
              <a:t>只读存储器</a:t>
            </a:r>
            <a:r>
              <a:rPr lang="en-US" altLang="zh-CN" sz="2800" b="1">
                <a:latin typeface="Times New Roman" panose="02020603050405020304" pitchFamily="18" charset="0"/>
              </a:rPr>
              <a:t>ROM</a:t>
            </a:r>
            <a:r>
              <a:rPr lang="zh-CN" altLang="en-US" sz="2800" b="1" dirty="0">
                <a:latin typeface="Times New Roman" panose="02020603050405020304" pitchFamily="18" charset="0"/>
              </a:rPr>
              <a:t>中存储的内容一旦写入</a:t>
            </a:r>
            <a:r>
              <a:rPr lang="en-US" altLang="zh-CN" sz="2800" b="1">
                <a:latin typeface="Times New Roman" panose="02020603050405020304" pitchFamily="18" charset="0"/>
              </a:rPr>
              <a:t>,</a:t>
            </a:r>
            <a:r>
              <a:rPr lang="zh-CN" altLang="en-US" sz="2800" b="1" dirty="0">
                <a:latin typeface="Times New Roman" panose="02020603050405020304" pitchFamily="18" charset="0"/>
              </a:rPr>
              <a:t>在工作过程中不会改变，断电后数据也不会丢失，所以</a:t>
            </a:r>
            <a:r>
              <a:rPr lang="en-US" altLang="zh-CN" sz="2800" b="1">
                <a:latin typeface="Times New Roman" panose="02020603050405020304" pitchFamily="18" charset="0"/>
              </a:rPr>
              <a:t>ROM</a:t>
            </a:r>
            <a:r>
              <a:rPr lang="zh-CN" altLang="en-US" sz="2800" b="1" dirty="0">
                <a:latin typeface="Times New Roman" panose="02020603050405020304" pitchFamily="18" charset="0"/>
              </a:rPr>
              <a:t>也称为固定存储器，它在正常工作时，只能读出信息，不能随时写入信息。</a:t>
            </a:r>
            <a:endParaRPr lang="zh-CN" altLang="en-US" sz="2800" b="1">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0"/>
                                  </p:iterate>
                                  <p:childTnLst>
                                    <p:set>
                                      <p:cBhvr>
                                        <p:cTn id="6" dur="1" fill="hold">
                                          <p:stCondLst>
                                            <p:cond delay="0"/>
                                          </p:stCondLst>
                                        </p:cTn>
                                        <p:tgtEl>
                                          <p:spTgt spid="237570"/>
                                        </p:tgtEl>
                                        <p:attrNameLst>
                                          <p:attrName>style.visibility</p:attrName>
                                        </p:attrNameLst>
                                      </p:cBhvr>
                                      <p:to>
                                        <p:strVal val="visible"/>
                                      </p:to>
                                    </p:set>
                                    <p:animEffect transition="in" filter="wipe(left)">
                                      <p:cBhvr>
                                        <p:cTn id="7" dur="75"/>
                                        <p:tgtEl>
                                          <p:spTgt spid="2375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100000"/>
                                  </p:iterate>
                                  <p:childTnLst>
                                    <p:set>
                                      <p:cBhvr>
                                        <p:cTn id="11" dur="1" fill="hold">
                                          <p:stCondLst>
                                            <p:cond delay="0"/>
                                          </p:stCondLst>
                                        </p:cTn>
                                        <p:tgtEl>
                                          <p:spTgt spid="237571"/>
                                        </p:tgtEl>
                                        <p:attrNameLst>
                                          <p:attrName>style.visibility</p:attrName>
                                        </p:attrNameLst>
                                      </p:cBhvr>
                                      <p:to>
                                        <p:strVal val="visible"/>
                                      </p:to>
                                    </p:set>
                                    <p:animEffect transition="in" filter="wipe(left)">
                                      <p:cBhvr>
                                        <p:cTn id="12" dur="75"/>
                                        <p:tgtEl>
                                          <p:spTgt spid="23757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lt">
                                    <p:tmPct val="100000"/>
                                  </p:iterate>
                                  <p:childTnLst>
                                    <p:set>
                                      <p:cBhvr>
                                        <p:cTn id="16" dur="1" fill="hold">
                                          <p:stCondLst>
                                            <p:cond delay="0"/>
                                          </p:stCondLst>
                                        </p:cTn>
                                        <p:tgtEl>
                                          <p:spTgt spid="237572"/>
                                        </p:tgtEl>
                                        <p:attrNameLst>
                                          <p:attrName>style.visibility</p:attrName>
                                        </p:attrNameLst>
                                      </p:cBhvr>
                                      <p:to>
                                        <p:strVal val="visible"/>
                                      </p:to>
                                    </p:set>
                                    <p:animEffect transition="in" filter="wipe(left)">
                                      <p:cBhvr>
                                        <p:cTn id="17" dur="75"/>
                                        <p:tgtEl>
                                          <p:spTgt spid="2375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0" grpId="0"/>
      <p:bldP spid="237571" grpId="0"/>
      <p:bldP spid="23757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6546" name="矩形 236545"/>
          <p:cNvSpPr/>
          <p:nvPr/>
        </p:nvSpPr>
        <p:spPr>
          <a:xfrm>
            <a:off x="822325" y="641350"/>
            <a:ext cx="8321675" cy="953135"/>
          </a:xfrm>
          <a:prstGeom prst="rect">
            <a:avLst/>
          </a:prstGeom>
          <a:noFill/>
          <a:ln w="9525">
            <a:noFill/>
          </a:ln>
        </p:spPr>
        <p:txBody>
          <a:bodyPr>
            <a:spAutoFit/>
          </a:bodyPr>
          <a:p>
            <a:r>
              <a:rPr lang="en-US" altLang="zh-CN" sz="2800" b="1" dirty="0">
                <a:solidFill>
                  <a:srgbClr val="FF0066"/>
                </a:solidFill>
                <a:latin typeface="Times New Roman" panose="02020603050405020304" pitchFamily="18" charset="0"/>
              </a:rPr>
              <a:t>                                </a:t>
            </a:r>
            <a:endParaRPr lang="zh-CN" altLang="en-US" sz="3200" b="1" dirty="0">
              <a:solidFill>
                <a:srgbClr val="FF0066"/>
              </a:solidFill>
              <a:latin typeface="Times New Roman" panose="02020603050405020304" pitchFamily="18" charset="0"/>
            </a:endParaRPr>
          </a:p>
          <a:p>
            <a:r>
              <a:rPr lang="en-US" altLang="zh-CN" sz="2800" b="1">
                <a:solidFill>
                  <a:srgbClr val="FF0066"/>
                </a:solidFill>
                <a:latin typeface="Times New Roman" panose="02020603050405020304" pitchFamily="18" charset="0"/>
              </a:rPr>
              <a:t>2. </a:t>
            </a:r>
            <a:r>
              <a:rPr lang="zh-CN" altLang="en-US" sz="2800" b="1" dirty="0">
                <a:solidFill>
                  <a:srgbClr val="0033CC"/>
                </a:solidFill>
                <a:latin typeface="Times New Roman" panose="02020603050405020304" pitchFamily="18" charset="0"/>
              </a:rPr>
              <a:t>随机存取存储器</a:t>
            </a:r>
            <a:r>
              <a:rPr lang="en-US" altLang="zh-CN" sz="2800" b="1">
                <a:solidFill>
                  <a:srgbClr val="0033CC"/>
                </a:solidFill>
                <a:latin typeface="Times New Roman" panose="02020603050405020304" pitchFamily="18" charset="0"/>
              </a:rPr>
              <a:t>(</a:t>
            </a:r>
            <a:r>
              <a:rPr lang="en-US" altLang="zh-CN" b="1">
                <a:solidFill>
                  <a:srgbClr val="FF0066"/>
                </a:solidFill>
                <a:latin typeface="Times New Roman" panose="02020603050405020304" pitchFamily="18" charset="0"/>
              </a:rPr>
              <a:t>RAM</a:t>
            </a:r>
            <a:r>
              <a:rPr lang="zh-CN" altLang="en-US" sz="2800" b="1">
                <a:solidFill>
                  <a:srgbClr val="0033CC"/>
                </a:solidFill>
                <a:latin typeface="Times New Roman" panose="02020603050405020304" pitchFamily="18" charset="0"/>
              </a:rPr>
              <a:t>）</a:t>
            </a:r>
            <a:endParaRPr lang="zh-CN" altLang="en-US" sz="2800" b="1">
              <a:solidFill>
                <a:srgbClr val="0033CC"/>
              </a:solidFill>
              <a:latin typeface="Times New Roman" panose="02020603050405020304" pitchFamily="18" charset="0"/>
            </a:endParaRPr>
          </a:p>
        </p:txBody>
      </p:sp>
      <p:sp>
        <p:nvSpPr>
          <p:cNvPr id="236547" name="文本框 236546"/>
          <p:cNvSpPr txBox="1"/>
          <p:nvPr/>
        </p:nvSpPr>
        <p:spPr>
          <a:xfrm>
            <a:off x="1019175" y="1881188"/>
            <a:ext cx="8520113" cy="946150"/>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组成</a:t>
            </a:r>
            <a:r>
              <a:rPr lang="zh-CN" altLang="en-US" sz="2800" b="1" dirty="0">
                <a:latin typeface="Times New Roman" panose="02020603050405020304" pitchFamily="18" charset="0"/>
              </a:rPr>
              <a:t> </a:t>
            </a:r>
            <a:r>
              <a:rPr lang="zh-CN" altLang="en-US" sz="2800" b="1" dirty="0">
                <a:solidFill>
                  <a:srgbClr val="0033CC"/>
                </a:solidFill>
                <a:latin typeface="Times New Roman" panose="02020603050405020304" pitchFamily="18" charset="0"/>
              </a:rPr>
              <a:t>：</a:t>
            </a:r>
            <a:r>
              <a:rPr lang="zh-CN" altLang="en-US" sz="2800" b="1" dirty="0">
                <a:latin typeface="Times New Roman" panose="02020603050405020304" pitchFamily="18" charset="0"/>
              </a:rPr>
              <a:t>主要由地址译码器、读</a:t>
            </a:r>
            <a:r>
              <a:rPr lang="en-US" altLang="zh-CN" sz="2800" b="1">
                <a:latin typeface="Times New Roman" panose="02020603050405020304" pitchFamily="18" charset="0"/>
              </a:rPr>
              <a:t>/</a:t>
            </a:r>
            <a:r>
              <a:rPr lang="zh-CN" altLang="en-US" sz="2800" b="1" dirty="0">
                <a:latin typeface="Times New Roman" panose="02020603050405020304" pitchFamily="18" charset="0"/>
              </a:rPr>
              <a:t>写控制电路和存储矩 </a:t>
            </a:r>
            <a:endParaRPr lang="zh-CN" altLang="en-US" sz="2800" b="1" dirty="0">
              <a:latin typeface="Times New Roman" panose="02020603050405020304" pitchFamily="18" charset="0"/>
            </a:endParaRPr>
          </a:p>
          <a:p>
            <a:r>
              <a:rPr lang="zh-CN" altLang="en-US" sz="2800" b="1" dirty="0">
                <a:latin typeface="Times New Roman" panose="02020603050405020304" pitchFamily="18" charset="0"/>
              </a:rPr>
              <a:t>             阵三部分组成。</a:t>
            </a:r>
            <a:endParaRPr lang="zh-CN" altLang="en-US" sz="2800" b="1">
              <a:latin typeface="Times New Roman" panose="02020603050405020304" pitchFamily="18" charset="0"/>
            </a:endParaRPr>
          </a:p>
        </p:txBody>
      </p:sp>
      <p:sp>
        <p:nvSpPr>
          <p:cNvPr id="236548" name="文本框 236547"/>
          <p:cNvSpPr txBox="1"/>
          <p:nvPr/>
        </p:nvSpPr>
        <p:spPr>
          <a:xfrm>
            <a:off x="969963" y="2855913"/>
            <a:ext cx="8520112" cy="946150"/>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功能</a:t>
            </a:r>
            <a:r>
              <a:rPr lang="zh-CN" altLang="en-US" sz="2800" b="1" dirty="0">
                <a:latin typeface="Times New Roman" panose="02020603050405020304" pitchFamily="18" charset="0"/>
              </a:rPr>
              <a:t> </a:t>
            </a:r>
            <a:r>
              <a:rPr lang="zh-CN" altLang="en-US" sz="2800" b="1" dirty="0">
                <a:solidFill>
                  <a:srgbClr val="0033CC"/>
                </a:solidFill>
                <a:latin typeface="Times New Roman" panose="02020603050405020304" pitchFamily="18" charset="0"/>
              </a:rPr>
              <a:t>：</a:t>
            </a:r>
            <a:r>
              <a:rPr lang="zh-CN" altLang="en-US" sz="2800" b="1" dirty="0">
                <a:latin typeface="Times New Roman" panose="02020603050405020304" pitchFamily="18" charset="0"/>
              </a:rPr>
              <a:t>可以随时读出数据或改写存储的数据，并且</a:t>
            </a:r>
            <a:endParaRPr lang="zh-CN" altLang="en-US" sz="2800" b="1" dirty="0">
              <a:latin typeface="Times New Roman" panose="02020603050405020304" pitchFamily="18" charset="0"/>
            </a:endParaRPr>
          </a:p>
          <a:p>
            <a:r>
              <a:rPr lang="zh-CN" altLang="en-US" sz="2800" b="1" dirty="0">
                <a:latin typeface="Times New Roman" panose="02020603050405020304" pitchFamily="18" charset="0"/>
              </a:rPr>
              <a:t>             读、写数据的速度很快。</a:t>
            </a:r>
            <a:endParaRPr lang="zh-CN" altLang="en-US" sz="2800" b="1">
              <a:latin typeface="Times New Roman" panose="02020603050405020304" pitchFamily="18" charset="0"/>
            </a:endParaRPr>
          </a:p>
        </p:txBody>
      </p:sp>
      <p:sp>
        <p:nvSpPr>
          <p:cNvPr id="236549" name="文本框 236548"/>
          <p:cNvSpPr txBox="1"/>
          <p:nvPr/>
        </p:nvSpPr>
        <p:spPr>
          <a:xfrm>
            <a:off x="895350" y="3883025"/>
            <a:ext cx="8520113" cy="519113"/>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种类</a:t>
            </a:r>
            <a:r>
              <a:rPr lang="zh-CN" altLang="en-US" sz="2800" b="1" dirty="0">
                <a:latin typeface="Times New Roman" panose="02020603050405020304" pitchFamily="18" charset="0"/>
              </a:rPr>
              <a:t> </a:t>
            </a:r>
            <a:r>
              <a:rPr lang="zh-CN" altLang="en-US" sz="2800" b="1" dirty="0">
                <a:solidFill>
                  <a:srgbClr val="0033CC"/>
                </a:solidFill>
                <a:latin typeface="Times New Roman" panose="02020603050405020304" pitchFamily="18" charset="0"/>
              </a:rPr>
              <a:t>：</a:t>
            </a:r>
            <a:r>
              <a:rPr lang="zh-CN" altLang="en-US" sz="2800" b="1" dirty="0">
                <a:latin typeface="Times New Roman" panose="02020603050405020304" pitchFamily="18" charset="0"/>
              </a:rPr>
              <a:t>分为静态 </a:t>
            </a:r>
            <a:r>
              <a:rPr lang="en-US" altLang="zh-CN" sz="2800" b="1">
                <a:latin typeface="Times New Roman" panose="02020603050405020304" pitchFamily="18" charset="0"/>
              </a:rPr>
              <a:t>RAM </a:t>
            </a:r>
            <a:r>
              <a:rPr lang="zh-CN" altLang="en-US" sz="2800" b="1" dirty="0">
                <a:latin typeface="Times New Roman" panose="02020603050405020304" pitchFamily="18" charset="0"/>
              </a:rPr>
              <a:t>和动态 </a:t>
            </a:r>
            <a:r>
              <a:rPr lang="en-US" altLang="zh-CN" sz="2800" b="1">
                <a:latin typeface="Times New Roman" panose="02020603050405020304" pitchFamily="18" charset="0"/>
              </a:rPr>
              <a:t>RAM </a:t>
            </a:r>
            <a:r>
              <a:rPr lang="zh-CN" altLang="en-US" sz="2800" b="1">
                <a:latin typeface="Times New Roman" panose="02020603050405020304" pitchFamily="18" charset="0"/>
              </a:rPr>
              <a:t>。</a:t>
            </a:r>
            <a:endParaRPr lang="zh-CN" altLang="en-US" sz="2800" b="1">
              <a:latin typeface="Times New Roman" panose="02020603050405020304" pitchFamily="18" charset="0"/>
            </a:endParaRPr>
          </a:p>
        </p:txBody>
      </p:sp>
      <p:sp>
        <p:nvSpPr>
          <p:cNvPr id="236550" name="文本框 236549"/>
          <p:cNvSpPr txBox="1"/>
          <p:nvPr/>
        </p:nvSpPr>
        <p:spPr>
          <a:xfrm>
            <a:off x="871538" y="4468813"/>
            <a:ext cx="8520112" cy="946150"/>
          </a:xfrm>
          <a:prstGeom prst="rect">
            <a:avLst/>
          </a:prstGeom>
          <a:noFill/>
          <a:ln w="9525">
            <a:noFill/>
          </a:ln>
        </p:spPr>
        <p:txBody>
          <a:bodyPr>
            <a:spAutoFit/>
          </a:bodyPr>
          <a:p>
            <a:r>
              <a:rPr lang="zh-CN" altLang="en-US" sz="2800" b="1" dirty="0">
                <a:solidFill>
                  <a:srgbClr val="0033CC"/>
                </a:solidFill>
                <a:latin typeface="Times New Roman" panose="02020603050405020304" pitchFamily="18" charset="0"/>
              </a:rPr>
              <a:t>应用</a:t>
            </a:r>
            <a:r>
              <a:rPr lang="zh-CN" altLang="en-US" sz="2800" b="1" dirty="0">
                <a:latin typeface="Times New Roman" panose="02020603050405020304" pitchFamily="18" charset="0"/>
              </a:rPr>
              <a:t> </a:t>
            </a:r>
            <a:r>
              <a:rPr lang="zh-CN" altLang="en-US" sz="2800" b="1" dirty="0">
                <a:solidFill>
                  <a:srgbClr val="0033CC"/>
                </a:solidFill>
                <a:latin typeface="Times New Roman" panose="02020603050405020304" pitchFamily="18" charset="0"/>
              </a:rPr>
              <a:t>：</a:t>
            </a:r>
            <a:r>
              <a:rPr lang="zh-CN" altLang="en-US" sz="2800" b="1" dirty="0">
                <a:latin typeface="Times New Roman" panose="02020603050405020304" pitchFamily="18" charset="0"/>
              </a:rPr>
              <a:t>多用于经常更换数据的场合，最典型的应用</a:t>
            </a:r>
            <a:endParaRPr lang="zh-CN" altLang="en-US" sz="2800" b="1" dirty="0">
              <a:latin typeface="Times New Roman" panose="02020603050405020304" pitchFamily="18" charset="0"/>
            </a:endParaRPr>
          </a:p>
          <a:p>
            <a:r>
              <a:rPr lang="zh-CN" altLang="en-US" sz="2800" b="1" dirty="0">
                <a:latin typeface="Times New Roman" panose="02020603050405020304" pitchFamily="18" charset="0"/>
              </a:rPr>
              <a:t>             就是计算机中的内存。</a:t>
            </a:r>
            <a:endParaRPr lang="zh-CN" altLang="en-US" sz="2800" b="1" dirty="0">
              <a:latin typeface="Times New Roman" panose="02020603050405020304" pitchFamily="18" charset="0"/>
            </a:endParaRPr>
          </a:p>
        </p:txBody>
      </p:sp>
      <p:sp>
        <p:nvSpPr>
          <p:cNvPr id="236552" name="矩形 236551"/>
          <p:cNvSpPr/>
          <p:nvPr/>
        </p:nvSpPr>
        <p:spPr>
          <a:xfrm>
            <a:off x="860425" y="5359400"/>
            <a:ext cx="6886575" cy="519113"/>
          </a:xfrm>
          <a:prstGeom prst="rect">
            <a:avLst/>
          </a:prstGeom>
          <a:noFill/>
          <a:ln w="9525">
            <a:noFill/>
          </a:ln>
        </p:spPr>
        <p:txBody>
          <a:bodyPr>
            <a:spAutoFit/>
          </a:bodyPr>
          <a:p>
            <a:pPr>
              <a:spcBef>
                <a:spcPct val="50000"/>
              </a:spcBef>
            </a:pPr>
            <a:r>
              <a:rPr lang="zh-CN" altLang="en-US" sz="2800" b="1" dirty="0">
                <a:solidFill>
                  <a:srgbClr val="0033CC"/>
                </a:solidFill>
                <a:latin typeface="Times New Roman" panose="02020603050405020304" pitchFamily="18" charset="0"/>
              </a:rPr>
              <a:t>特点：</a:t>
            </a:r>
            <a:r>
              <a:rPr lang="zh-CN" altLang="en-US" sz="2800" b="1" dirty="0">
                <a:latin typeface="Times New Roman" panose="02020603050405020304" pitchFamily="18" charset="0"/>
              </a:rPr>
              <a:t>断电后，数据将全部丢失。</a:t>
            </a:r>
            <a:endParaRPr lang="zh-CN" altLang="en-US" sz="2800" b="1" dirty="0">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0"/>
                                  </p:iterate>
                                  <p:childTnLst>
                                    <p:set>
                                      <p:cBhvr>
                                        <p:cTn id="6" dur="1" fill="hold">
                                          <p:stCondLst>
                                            <p:cond delay="0"/>
                                          </p:stCondLst>
                                        </p:cTn>
                                        <p:tgtEl>
                                          <p:spTgt spid="236546"/>
                                        </p:tgtEl>
                                        <p:attrNameLst>
                                          <p:attrName>style.visibility</p:attrName>
                                        </p:attrNameLst>
                                      </p:cBhvr>
                                      <p:to>
                                        <p:strVal val="visible"/>
                                      </p:to>
                                    </p:set>
                                    <p:animEffect transition="in" filter="wipe(left)">
                                      <p:cBhvr>
                                        <p:cTn id="7" dur="75"/>
                                        <p:tgtEl>
                                          <p:spTgt spid="2365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100000"/>
                                  </p:iterate>
                                  <p:childTnLst>
                                    <p:set>
                                      <p:cBhvr>
                                        <p:cTn id="11" dur="1" fill="hold">
                                          <p:stCondLst>
                                            <p:cond delay="0"/>
                                          </p:stCondLst>
                                        </p:cTn>
                                        <p:tgtEl>
                                          <p:spTgt spid="236547"/>
                                        </p:tgtEl>
                                        <p:attrNameLst>
                                          <p:attrName>style.visibility</p:attrName>
                                        </p:attrNameLst>
                                      </p:cBhvr>
                                      <p:to>
                                        <p:strVal val="visible"/>
                                      </p:to>
                                    </p:set>
                                    <p:animEffect transition="in" filter="wipe(left)">
                                      <p:cBhvr>
                                        <p:cTn id="12" dur="75"/>
                                        <p:tgtEl>
                                          <p:spTgt spid="2365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lt">
                                    <p:tmPct val="100000"/>
                                  </p:iterate>
                                  <p:childTnLst>
                                    <p:set>
                                      <p:cBhvr>
                                        <p:cTn id="16" dur="1" fill="hold">
                                          <p:stCondLst>
                                            <p:cond delay="0"/>
                                          </p:stCondLst>
                                        </p:cTn>
                                        <p:tgtEl>
                                          <p:spTgt spid="236548"/>
                                        </p:tgtEl>
                                        <p:attrNameLst>
                                          <p:attrName>style.visibility</p:attrName>
                                        </p:attrNameLst>
                                      </p:cBhvr>
                                      <p:to>
                                        <p:strVal val="visible"/>
                                      </p:to>
                                    </p:set>
                                    <p:animEffect transition="in" filter="wipe(left)">
                                      <p:cBhvr>
                                        <p:cTn id="17" dur="75"/>
                                        <p:tgtEl>
                                          <p:spTgt spid="23654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lt">
                                    <p:tmPct val="100000"/>
                                  </p:iterate>
                                  <p:childTnLst>
                                    <p:set>
                                      <p:cBhvr>
                                        <p:cTn id="21" dur="1" fill="hold">
                                          <p:stCondLst>
                                            <p:cond delay="0"/>
                                          </p:stCondLst>
                                        </p:cTn>
                                        <p:tgtEl>
                                          <p:spTgt spid="236549"/>
                                        </p:tgtEl>
                                        <p:attrNameLst>
                                          <p:attrName>style.visibility</p:attrName>
                                        </p:attrNameLst>
                                      </p:cBhvr>
                                      <p:to>
                                        <p:strVal val="visible"/>
                                      </p:to>
                                    </p:set>
                                    <p:animEffect transition="in" filter="wipe(left)">
                                      <p:cBhvr>
                                        <p:cTn id="22" dur="75"/>
                                        <p:tgtEl>
                                          <p:spTgt spid="23654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lt">
                                    <p:tmPct val="100000"/>
                                  </p:iterate>
                                  <p:childTnLst>
                                    <p:set>
                                      <p:cBhvr>
                                        <p:cTn id="26" dur="1" fill="hold">
                                          <p:stCondLst>
                                            <p:cond delay="0"/>
                                          </p:stCondLst>
                                        </p:cTn>
                                        <p:tgtEl>
                                          <p:spTgt spid="236550"/>
                                        </p:tgtEl>
                                        <p:attrNameLst>
                                          <p:attrName>style.visibility</p:attrName>
                                        </p:attrNameLst>
                                      </p:cBhvr>
                                      <p:to>
                                        <p:strVal val="visible"/>
                                      </p:to>
                                    </p:set>
                                    <p:animEffect transition="in" filter="wipe(left)">
                                      <p:cBhvr>
                                        <p:cTn id="27" dur="75"/>
                                        <p:tgtEl>
                                          <p:spTgt spid="23655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lt">
                                    <p:tmPct val="100000"/>
                                  </p:iterate>
                                  <p:childTnLst>
                                    <p:set>
                                      <p:cBhvr>
                                        <p:cTn id="31" dur="1" fill="hold">
                                          <p:stCondLst>
                                            <p:cond delay="0"/>
                                          </p:stCondLst>
                                        </p:cTn>
                                        <p:tgtEl>
                                          <p:spTgt spid="236552"/>
                                        </p:tgtEl>
                                        <p:attrNameLst>
                                          <p:attrName>style.visibility</p:attrName>
                                        </p:attrNameLst>
                                      </p:cBhvr>
                                      <p:to>
                                        <p:strVal val="visible"/>
                                      </p:to>
                                    </p:set>
                                    <p:animEffect transition="in" filter="wipe(left)">
                                      <p:cBhvr>
                                        <p:cTn id="32" dur="75"/>
                                        <p:tgtEl>
                                          <p:spTgt spid="2365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6" grpId="0"/>
      <p:bldP spid="236547" grpId="0"/>
      <p:bldP spid="236548" grpId="0"/>
      <p:bldP spid="236549" grpId="0"/>
      <p:bldP spid="236550" grpId="0"/>
      <p:bldP spid="23655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9673" name="Picture 9" descr="sleep"/>
          <p:cNvPicPr>
            <a:picLocks noChangeAspect="1"/>
          </p:cNvPicPr>
          <p:nvPr/>
        </p:nvPicPr>
        <p:blipFill>
          <a:blip r:embed="rId1"/>
          <a:stretch>
            <a:fillRect/>
          </a:stretch>
        </p:blipFill>
        <p:spPr>
          <a:xfrm>
            <a:off x="4176713" y="2457450"/>
            <a:ext cx="1331912" cy="1331913"/>
          </a:xfrm>
          <a:prstGeom prst="rect">
            <a:avLst/>
          </a:prstGeom>
          <a:noFill/>
          <a:ln w="9525">
            <a:noFill/>
          </a:ln>
        </p:spPr>
      </p:pic>
      <p:sp>
        <p:nvSpPr>
          <p:cNvPr id="721923" name="AutoShape 3"/>
          <p:cNvSpPr/>
          <p:nvPr/>
        </p:nvSpPr>
        <p:spPr>
          <a:xfrm>
            <a:off x="6013450" y="1773238"/>
            <a:ext cx="2592388" cy="1228725"/>
          </a:xfrm>
          <a:prstGeom prst="cloudCallout">
            <a:avLst>
              <a:gd name="adj1" fmla="val -82088"/>
              <a:gd name="adj2" fmla="val 48190"/>
            </a:avLst>
          </a:prstGeom>
          <a:solidFill>
            <a:srgbClr val="CCFFCC"/>
          </a:solidFill>
          <a:ln w="6350" cap="flat" cmpd="sng">
            <a:solidFill>
              <a:srgbClr val="003300"/>
            </a:solidFill>
            <a:prstDash val="solid"/>
            <a:headEnd type="none" w="med" len="med"/>
            <a:tailEnd type="none" w="med" len="med"/>
          </a:ln>
        </p:spPr>
        <p:txBody>
          <a:bodyPr/>
          <a:p>
            <a:endParaRPr lang="zh-CN" altLang="zh-CN" sz="1600" b="1" dirty="0">
              <a:solidFill>
                <a:srgbClr val="663300"/>
              </a:solidFill>
              <a:latin typeface="Arial" panose="020B0604020202020204" pitchFamily="34" charset="0"/>
              <a:ea typeface="楷体_GB2312" panose="02010609030101010101" pitchFamily="49" charset="-122"/>
            </a:endParaRPr>
          </a:p>
        </p:txBody>
      </p:sp>
      <p:sp>
        <p:nvSpPr>
          <p:cNvPr id="721924" name="Rectangle 4"/>
          <p:cNvSpPr/>
          <p:nvPr/>
        </p:nvSpPr>
        <p:spPr>
          <a:xfrm>
            <a:off x="6445250" y="1952625"/>
            <a:ext cx="1981200" cy="922020"/>
          </a:xfrm>
          <a:prstGeom prst="rect">
            <a:avLst/>
          </a:prstGeom>
          <a:noFill/>
          <a:ln w="9525">
            <a:noFill/>
          </a:ln>
        </p:spPr>
        <p:txBody>
          <a:bodyPr>
            <a:spAutoFit/>
          </a:bodyPr>
          <a:p>
            <a:r>
              <a:rPr lang="zh-CN" altLang="en-US" sz="1800" dirty="0">
                <a:latin typeface="Times New Roman" panose="02020603050405020304" pitchFamily="18" charset="0"/>
                <a:sym typeface="+mn-ea"/>
              </a:rPr>
              <a:t>半导体存储器在计算机中的作用是什么？</a:t>
            </a:r>
            <a:r>
              <a:rPr lang="zh-CN" altLang="en-US" sz="1800" dirty="0">
                <a:latin typeface="Times New Roman" panose="02020603050405020304" pitchFamily="18" charset="0"/>
              </a:rPr>
              <a:t> </a:t>
            </a:r>
            <a:endParaRPr lang="zh-CN" altLang="en-US" sz="1800" dirty="0">
              <a:latin typeface="Times New Roman" panose="02020603050405020304" pitchFamily="18" charset="0"/>
            </a:endParaRPr>
          </a:p>
        </p:txBody>
      </p:sp>
      <p:sp>
        <p:nvSpPr>
          <p:cNvPr id="721925" name="AutoShape 6"/>
          <p:cNvSpPr/>
          <p:nvPr/>
        </p:nvSpPr>
        <p:spPr>
          <a:xfrm>
            <a:off x="904875" y="4189413"/>
            <a:ext cx="2917825" cy="1108075"/>
          </a:xfrm>
          <a:prstGeom prst="cloudCallout">
            <a:avLst>
              <a:gd name="adj1" fmla="val 67245"/>
              <a:gd name="adj2" fmla="val -124931"/>
            </a:avLst>
          </a:prstGeom>
          <a:solidFill>
            <a:srgbClr val="FFCCFF"/>
          </a:solidFill>
          <a:ln w="6350" cap="flat" cmpd="sng">
            <a:solidFill>
              <a:srgbClr val="663300"/>
            </a:solidFill>
            <a:prstDash val="solid"/>
            <a:headEnd type="none" w="med" len="med"/>
            <a:tailEnd type="none" w="med" len="med"/>
          </a:ln>
        </p:spPr>
        <p:txBody>
          <a:bodyPr/>
          <a:p>
            <a:endParaRPr lang="zh-CN" altLang="zh-CN" sz="1600" b="1" dirty="0">
              <a:solidFill>
                <a:srgbClr val="800000"/>
              </a:solidFill>
              <a:latin typeface="Arial" panose="020B0604020202020204" pitchFamily="34" charset="0"/>
              <a:ea typeface="楷体_GB2312" panose="02010609030101010101" pitchFamily="49" charset="-122"/>
            </a:endParaRPr>
          </a:p>
        </p:txBody>
      </p:sp>
      <p:sp>
        <p:nvSpPr>
          <p:cNvPr id="721926" name="Rectangle 7"/>
          <p:cNvSpPr/>
          <p:nvPr/>
        </p:nvSpPr>
        <p:spPr>
          <a:xfrm>
            <a:off x="1209675" y="4386263"/>
            <a:ext cx="2551113" cy="645160"/>
          </a:xfrm>
          <a:prstGeom prst="rect">
            <a:avLst/>
          </a:prstGeom>
          <a:noFill/>
          <a:ln w="9525">
            <a:noFill/>
          </a:ln>
        </p:spPr>
        <p:txBody>
          <a:bodyPr>
            <a:spAutoFit/>
          </a:bodyPr>
          <a:p>
            <a:r>
              <a:rPr lang="en-US" altLang="zh-CN" sz="1800" b="1" dirty="0">
                <a:latin typeface="Times New Roman" panose="02020603050405020304" pitchFamily="18" charset="0"/>
              </a:rPr>
              <a:t>ROM</a:t>
            </a:r>
            <a:r>
              <a:rPr lang="zh-CN" altLang="en-US" sz="1800" b="1" dirty="0">
                <a:latin typeface="Times New Roman" panose="02020603050405020304" pitchFamily="18" charset="0"/>
                <a:ea typeface="宋体" panose="02010600030101010101" pitchFamily="2" charset="-122"/>
              </a:rPr>
              <a:t>和</a:t>
            </a:r>
            <a:r>
              <a:rPr lang="en-US" altLang="zh-CN" sz="1800" b="1" dirty="0">
                <a:latin typeface="Times New Roman" panose="02020603050405020304" pitchFamily="18" charset="0"/>
                <a:ea typeface="宋体" panose="02010600030101010101" pitchFamily="2" charset="-122"/>
              </a:rPr>
              <a:t>RAM</a:t>
            </a:r>
            <a:r>
              <a:rPr lang="zh-CN" altLang="en-US" sz="1800" b="1" dirty="0">
                <a:latin typeface="Times New Roman" panose="02020603050405020304" pitchFamily="18" charset="0"/>
                <a:ea typeface="宋体" panose="02010600030101010101" pitchFamily="2" charset="-122"/>
              </a:rPr>
              <a:t>有什么区别</a:t>
            </a:r>
            <a:r>
              <a:rPr lang="zh-CN" altLang="en-US" sz="1800" b="1" dirty="0">
                <a:latin typeface="Times New Roman" panose="02020603050405020304" pitchFamily="18" charset="0"/>
              </a:rPr>
              <a:t>？</a:t>
            </a:r>
            <a:r>
              <a:rPr lang="zh-CN" altLang="en-US" sz="1800" b="1" dirty="0">
                <a:latin typeface="Times New Roman" panose="02020603050405020304" pitchFamily="18" charset="0"/>
              </a:rPr>
              <a:t>各自有什么特点？。</a:t>
            </a:r>
            <a:r>
              <a:rPr lang="zh-CN" altLang="en-US" sz="1800" dirty="0">
                <a:latin typeface="Times New Roman" panose="02020603050405020304" pitchFamily="18" charset="0"/>
              </a:rPr>
              <a:t> </a:t>
            </a:r>
            <a:endParaRPr lang="zh-CN" altLang="en-US" sz="1800" dirty="0">
              <a:latin typeface="Times New Roman" panose="02020603050405020304" pitchFamily="18" charset="0"/>
            </a:endParaRPr>
          </a:p>
        </p:txBody>
      </p:sp>
      <p:pic>
        <p:nvPicPr>
          <p:cNvPr id="721927" name="Picture 8" descr="j0299125"/>
          <p:cNvPicPr>
            <a:picLocks noChangeAspect="1"/>
          </p:cNvPicPr>
          <p:nvPr/>
        </p:nvPicPr>
        <p:blipFill>
          <a:blip r:embed="rId2"/>
          <a:stretch>
            <a:fillRect/>
          </a:stretch>
        </p:blipFill>
        <p:spPr>
          <a:xfrm>
            <a:off x="800100" y="768350"/>
            <a:ext cx="1100138" cy="1804988"/>
          </a:xfrm>
          <a:prstGeom prst="rect">
            <a:avLst/>
          </a:prstGeom>
          <a:noFill/>
          <a:ln w="9525">
            <a:noFill/>
          </a:ln>
        </p:spPr>
      </p:pic>
      <p:sp>
        <p:nvSpPr>
          <p:cNvPr id="369674" name="Text Box 10"/>
          <p:cNvSpPr txBox="1">
            <a:spLocks noChangeArrowheads="1"/>
          </p:cNvSpPr>
          <p:nvPr/>
        </p:nvSpPr>
        <p:spPr bwMode="auto">
          <a:xfrm>
            <a:off x="2824798" y="487998"/>
            <a:ext cx="3341688" cy="579438"/>
          </a:xfrm>
          <a:prstGeom prst="rect">
            <a:avLst/>
          </a:prstGeom>
          <a:gradFill rotWithShape="1">
            <a:gsLst>
              <a:gs pos="0">
                <a:srgbClr val="FFFFCC">
                  <a:gamma/>
                  <a:shade val="46275"/>
                  <a:invGamma/>
                </a:srgbClr>
              </a:gs>
              <a:gs pos="50000">
                <a:srgbClr val="FFFFCC"/>
              </a:gs>
              <a:gs pos="100000">
                <a:srgbClr val="FFFFCC">
                  <a:gamma/>
                  <a:shade val="46275"/>
                  <a:invGamma/>
                </a:srgbClr>
              </a:gs>
            </a:gsLst>
            <a:lin ang="5400000" scaled="1"/>
          </a:gradFill>
          <a:ln w="9525">
            <a:noFill/>
            <a:miter lim="800000"/>
          </a:ln>
          <a:effectLst/>
        </p:spPr>
        <p:txBody>
          <a:bodyPr>
            <a:spAutoFit/>
          </a:bodyPr>
          <a:lstStyle/>
          <a:p>
            <a:pPr marR="0" algn="ctr" defTabSz="914400">
              <a:spcBef>
                <a:spcPct val="50000"/>
              </a:spcBef>
              <a:buClrTx/>
              <a:buSzTx/>
              <a:buFontTx/>
              <a:buNone/>
              <a:defRPr/>
            </a:pPr>
            <a:r>
              <a:rPr kumimoji="0" lang="zh-CN" altLang="en-US" sz="3200" b="1" kern="1200" cap="none" spc="0" normalizeH="0" baseline="0" noProof="0" smtClean="0">
                <a:solidFill>
                  <a:srgbClr val="008000"/>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检验学习结果</a:t>
            </a:r>
            <a:endParaRPr kumimoji="0" lang="zh-CN" altLang="en-US" sz="3200" b="1" kern="1200" cap="none" spc="0" normalizeH="0" baseline="0" noProof="0" smtClean="0">
              <a:solidFill>
                <a:srgbClr val="008000"/>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369675" name="Text Box 11"/>
          <p:cNvSpPr txBox="1"/>
          <p:nvPr/>
        </p:nvSpPr>
        <p:spPr>
          <a:xfrm>
            <a:off x="6335713" y="5268913"/>
            <a:ext cx="1368425" cy="304800"/>
          </a:xfrm>
          <a:prstGeom prst="rect">
            <a:avLst/>
          </a:prstGeom>
          <a:noFill/>
          <a:ln w="9525">
            <a:noFill/>
          </a:ln>
        </p:spPr>
        <p:txBody>
          <a:bodyPr>
            <a:spAutoFit/>
          </a:bodyPr>
          <a:p>
            <a:pPr algn="ctr">
              <a:spcBef>
                <a:spcPct val="50000"/>
              </a:spcBef>
            </a:pPr>
            <a:r>
              <a:rPr lang="zh-CN" altLang="en-US" sz="1400" b="1" dirty="0">
                <a:solidFill>
                  <a:srgbClr val="800000"/>
                </a:solidFill>
                <a:latin typeface="Arial" panose="020B0604020202020204" pitchFamily="34" charset="0"/>
              </a:rPr>
              <a:t>答案在书中找</a:t>
            </a:r>
            <a:endParaRPr lang="zh-CN" altLang="en-US" sz="1400" b="1" dirty="0">
              <a:solidFill>
                <a:srgbClr val="800000"/>
              </a:solidFill>
              <a:latin typeface="Arial" panose="020B0604020202020204" pitchFamily="34" charset="0"/>
            </a:endParaRPr>
          </a:p>
        </p:txBody>
      </p:sp>
      <p:pic>
        <p:nvPicPr>
          <p:cNvPr id="369676" name="Picture 12" descr="pic010"/>
          <p:cNvPicPr>
            <a:picLocks noChangeAspect="1"/>
          </p:cNvPicPr>
          <p:nvPr/>
        </p:nvPicPr>
        <p:blipFill>
          <a:blip r:embed="rId3"/>
          <a:stretch>
            <a:fillRect/>
          </a:stretch>
        </p:blipFill>
        <p:spPr>
          <a:xfrm>
            <a:off x="6359525" y="4116388"/>
            <a:ext cx="1295400" cy="1050925"/>
          </a:xfrm>
          <a:prstGeom prst="rect">
            <a:avLst/>
          </a:prstGeom>
          <a:noFill/>
          <a:ln w="9525">
            <a:noFill/>
          </a:ln>
        </p:spPr>
      </p:pic>
      <p:pic>
        <p:nvPicPr>
          <p:cNvPr id="369677" name="Picture 13" descr="图标131"/>
          <p:cNvPicPr>
            <a:picLocks noChangeAspect="1"/>
          </p:cNvPicPr>
          <p:nvPr/>
        </p:nvPicPr>
        <p:blipFill>
          <a:blip r:embed="rId4"/>
          <a:stretch>
            <a:fillRect/>
          </a:stretch>
        </p:blipFill>
        <p:spPr>
          <a:xfrm>
            <a:off x="6819900" y="749300"/>
            <a:ext cx="1943100" cy="747713"/>
          </a:xfrm>
          <a:prstGeom prst="rect">
            <a:avLst/>
          </a:prstGeom>
          <a:noFill/>
          <a:ln w="9525">
            <a:noFill/>
          </a:ln>
        </p:spPr>
      </p:pic>
      <p:sp>
        <p:nvSpPr>
          <p:cNvPr id="10" name="页脚占位符 4"/>
          <p:cNvSpPr txBox="1">
            <a:spLocks noGrp="1"/>
          </p:cNvSpPr>
          <p:nvPr>
            <p:ph type="ftr" sz="quarter" idx="11"/>
            <p:custDataLst>
              <p:tags r:id="rId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69673"/>
                                        </p:tgtEl>
                                        <p:attrNameLst>
                                          <p:attrName>style.visibility</p:attrName>
                                        </p:attrNameLst>
                                      </p:cBhvr>
                                      <p:to>
                                        <p:strVal val="visible"/>
                                      </p:to>
                                    </p:set>
                                  </p:childTnLst>
                                </p:cTn>
                              </p:par>
                            </p:childTnLst>
                          </p:cTn>
                        </p:par>
                        <p:par>
                          <p:cTn id="7" fill="hold">
                            <p:stCondLst>
                              <p:cond delay="0"/>
                            </p:stCondLst>
                            <p:childTnLst>
                              <p:par>
                                <p:cTn id="8" presetID="51" presetClass="entr" presetSubtype="0" fill="hold" grpId="0" nodeType="afterEffect">
                                  <p:stCondLst>
                                    <p:cond delay="0"/>
                                  </p:stCondLst>
                                  <p:childTnLst>
                                    <p:set>
                                      <p:cBhvr>
                                        <p:cTn id="9" dur="1" fill="hold">
                                          <p:stCondLst>
                                            <p:cond delay="0"/>
                                          </p:stCondLst>
                                        </p:cTn>
                                        <p:tgtEl>
                                          <p:spTgt spid="369674"/>
                                        </p:tgtEl>
                                        <p:attrNameLst>
                                          <p:attrName>style.visibility</p:attrName>
                                        </p:attrNameLst>
                                      </p:cBhvr>
                                      <p:to>
                                        <p:strVal val="visible"/>
                                      </p:to>
                                    </p:set>
                                    <p:animEffect transition="in" filter="fade">
                                      <p:cBhvr>
                                        <p:cTn id="10" dur="770" decel="100000"/>
                                        <p:tgtEl>
                                          <p:spTgt spid="369674"/>
                                        </p:tgtEl>
                                      </p:cBhvr>
                                    </p:animEffect>
                                    <p:animScale>
                                      <p:cBhvr>
                                        <p:cTn id="11" dur="770" decel="100000"/>
                                        <p:tgtEl>
                                          <p:spTgt spid="369674"/>
                                        </p:tgtEl>
                                      </p:cBhvr>
                                      <p:from x="10000" y="10000"/>
                                      <p:to x="200000" y="450000"/>
                                    </p:animScale>
                                    <p:animScale>
                                      <p:cBhvr>
                                        <p:cTn id="12" dur="1230" accel="100000" fill="hold">
                                          <p:stCondLst>
                                            <p:cond delay="770"/>
                                          </p:stCondLst>
                                        </p:cTn>
                                        <p:tgtEl>
                                          <p:spTgt spid="369674"/>
                                        </p:tgtEl>
                                      </p:cBhvr>
                                      <p:from x="200000" y="450000"/>
                                      <p:to x="100000" y="100000"/>
                                    </p:animScale>
                                    <p:set>
                                      <p:cBhvr>
                                        <p:cTn id="13" dur="770" fill="hold"/>
                                        <p:tgtEl>
                                          <p:spTgt spid="369674"/>
                                        </p:tgtEl>
                                        <p:attrNameLst>
                                          <p:attrName>ppt_x</p:attrName>
                                        </p:attrNameLst>
                                      </p:cBhvr>
                                      <p:to>
                                        <p:strVal val="(0.5)"/>
                                      </p:to>
                                    </p:set>
                                    <p:anim from="(0.5)" to="(#ppt_x)" calcmode="lin" valueType="num">
                                      <p:cBhvr>
                                        <p:cTn id="14" dur="1230" accel="100000" fill="hold">
                                          <p:stCondLst>
                                            <p:cond delay="770"/>
                                          </p:stCondLst>
                                        </p:cTn>
                                        <p:tgtEl>
                                          <p:spTgt spid="369674"/>
                                        </p:tgtEl>
                                        <p:attrNameLst>
                                          <p:attrName>ppt_x</p:attrName>
                                        </p:attrNameLst>
                                      </p:cBhvr>
                                    </p:anim>
                                    <p:set>
                                      <p:cBhvr>
                                        <p:cTn id="15" dur="770" fill="hold"/>
                                        <p:tgtEl>
                                          <p:spTgt spid="369674"/>
                                        </p:tgtEl>
                                        <p:attrNameLst>
                                          <p:attrName>ppt_y</p:attrName>
                                        </p:attrNameLst>
                                      </p:cBhvr>
                                      <p:to>
                                        <p:strVal val="(#ppt_y+0.4)"/>
                                      </p:to>
                                    </p:set>
                                    <p:anim from="(#ppt_y+0.4)" to="(#ppt_y)" calcmode="lin" valueType="num">
                                      <p:cBhvr>
                                        <p:cTn id="16" dur="1230" accel="100000" fill="hold">
                                          <p:stCondLst>
                                            <p:cond delay="770"/>
                                          </p:stCondLst>
                                        </p:cTn>
                                        <p:tgtEl>
                                          <p:spTgt spid="369674"/>
                                        </p:tgtEl>
                                        <p:attrNameLst>
                                          <p:attrName>ppt_y</p:attrName>
                                        </p:attrNameLst>
                                      </p:cBhvr>
                                    </p:anim>
                                  </p:childTnLst>
                                </p:cTn>
                              </p:par>
                            </p:childTnLst>
                          </p:cTn>
                        </p:par>
                        <p:par>
                          <p:cTn id="17" fill="hold">
                            <p:stCondLst>
                              <p:cond delay="2000"/>
                            </p:stCondLst>
                            <p:childTnLst>
                              <p:par>
                                <p:cTn id="18" presetID="9" presetClass="entr" presetSubtype="0" fill="hold" nodeType="afterEffect">
                                  <p:stCondLst>
                                    <p:cond delay="0"/>
                                  </p:stCondLst>
                                  <p:childTnLst>
                                    <p:set>
                                      <p:cBhvr>
                                        <p:cTn id="19" dur="1" fill="hold">
                                          <p:stCondLst>
                                            <p:cond delay="0"/>
                                          </p:stCondLst>
                                        </p:cTn>
                                        <p:tgtEl>
                                          <p:spTgt spid="369676"/>
                                        </p:tgtEl>
                                        <p:attrNameLst>
                                          <p:attrName>style.visibility</p:attrName>
                                        </p:attrNameLst>
                                      </p:cBhvr>
                                      <p:to>
                                        <p:strVal val="visible"/>
                                      </p:to>
                                    </p:set>
                                    <p:animEffect transition="in" filter="dissolve">
                                      <p:cBhvr>
                                        <p:cTn id="20" dur="500"/>
                                        <p:tgtEl>
                                          <p:spTgt spid="369676"/>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369675"/>
                                        </p:tgtEl>
                                        <p:attrNameLst>
                                          <p:attrName>style.visibility</p:attrName>
                                        </p:attrNameLst>
                                      </p:cBhvr>
                                      <p:to>
                                        <p:strVal val="visible"/>
                                      </p:to>
                                    </p:set>
                                    <p:animEffect transition="in" filter="wipe(left)">
                                      <p:cBhvr>
                                        <p:cTn id="24" dur="2000"/>
                                        <p:tgtEl>
                                          <p:spTgt spid="369675"/>
                                        </p:tgtEl>
                                      </p:cBhvr>
                                    </p:animEffect>
                                  </p:childTnLst>
                                </p:cTn>
                              </p:par>
                            </p:childTnLst>
                          </p:cTn>
                        </p:par>
                        <p:par>
                          <p:cTn id="25" fill="hold">
                            <p:stCondLst>
                              <p:cond delay="4500"/>
                            </p:stCondLst>
                            <p:childTnLst>
                              <p:par>
                                <p:cTn id="26" presetID="10" presetClass="entr" presetSubtype="0" fill="hold" nodeType="afterEffect">
                                  <p:stCondLst>
                                    <p:cond delay="0"/>
                                  </p:stCondLst>
                                  <p:childTnLst>
                                    <p:set>
                                      <p:cBhvr>
                                        <p:cTn id="27" dur="1" fill="hold">
                                          <p:stCondLst>
                                            <p:cond delay="0"/>
                                          </p:stCondLst>
                                        </p:cTn>
                                        <p:tgtEl>
                                          <p:spTgt spid="369677"/>
                                        </p:tgtEl>
                                        <p:attrNameLst>
                                          <p:attrName>style.visibility</p:attrName>
                                        </p:attrNameLst>
                                      </p:cBhvr>
                                      <p:to>
                                        <p:strVal val="visible"/>
                                      </p:to>
                                    </p:set>
                                    <p:animEffect transition="in" filter="fade">
                                      <p:cBhvr>
                                        <p:cTn id="28" dur="1000"/>
                                        <p:tgtEl>
                                          <p:spTgt spid="369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74" grpId="0" bldLvl="0" animBg="1"/>
      <p:bldP spid="3696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4453" name="文本框 744452">
            <a:hlinkClick r:id="" action="ppaction://noaction"/>
          </p:cNvPr>
          <p:cNvSpPr txBox="1"/>
          <p:nvPr/>
        </p:nvSpPr>
        <p:spPr>
          <a:xfrm>
            <a:off x="307340" y="1282700"/>
            <a:ext cx="8478520" cy="5524500"/>
          </a:xfrm>
          <a:prstGeom prst="rect">
            <a:avLst/>
          </a:prstGeom>
          <a:noFill/>
          <a:ln w="28575">
            <a:noFill/>
          </a:ln>
        </p:spPr>
        <p:txBody>
          <a:bodyPr wrap="square" anchor="ctr" anchorCtr="0">
            <a:noAutofit/>
          </a:bodyPr>
          <a:p>
            <a:pPr>
              <a:lnSpc>
                <a:spcPct val="150000"/>
              </a:lnSpc>
            </a:pPr>
            <a:r>
              <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    </a:t>
            </a:r>
            <a:r>
              <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由于计算机处理的数据量越来越大, 运算速度越来越快, 这就要求存储器具有更大的容量和更快的存取速度。 通常都把存储量和存取速度作为评价存储器性能的重要指标。</a:t>
            </a:r>
            <a:endPar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r>
              <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(1) 存储容量</a:t>
            </a:r>
            <a:endPar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r>
              <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① 用字数×位数表示, 以位为单位。 常用来表示存储芯片的容量, 如 1K×4 位, 表示该芯片有 1K 个单元 (1K= 1024), 每个存储单元的长度为 4 位。② 用字节数表示容量, 以字节为单位, 如 128B, 表示该芯片有 128 个单元, 每个存储单元的长度为 8 位。 现代计算机存储容量很大, 常用 KB、 MB、 GB 和 TB 为单位表示存储容量的大小。 显然, 存储容量越大, 所能存储的信息越多, 计算机系统的功能便越强。。</a:t>
            </a:r>
            <a:endPar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 name="文本框 1"/>
          <p:cNvSpPr txBox="1"/>
          <p:nvPr/>
        </p:nvSpPr>
        <p:spPr>
          <a:xfrm>
            <a:off x="307340" y="463550"/>
            <a:ext cx="7705090" cy="706755"/>
          </a:xfrm>
          <a:prstGeom prst="rect">
            <a:avLst/>
          </a:prstGeom>
          <a:noFill/>
        </p:spPr>
        <p:txBody>
          <a:bodyPr wrap="square" rtlCol="0">
            <a:spAutoFit/>
          </a:bodyPr>
          <a:p>
            <a:r>
              <a:rPr lang="en-US" altLang="zh-CN" sz="4000">
                <a:solidFill>
                  <a:schemeClr val="bg1"/>
                </a:solidFill>
                <a:effectLst>
                  <a:outerShdw blurRad="38100" dist="38100" dir="2700000">
                    <a:srgbClr val="C0C0C0"/>
                  </a:outerShdw>
                </a:effectLst>
                <a:latin typeface="Times New Roman" panose="02020603050405020304" pitchFamily="18" charset="0"/>
                <a:sym typeface="+mn-ea"/>
              </a:rPr>
              <a:t>   </a:t>
            </a:r>
            <a:r>
              <a:rPr lang="zh-CN" sz="4000">
                <a:solidFill>
                  <a:schemeClr val="bg1"/>
                </a:solidFill>
                <a:effectLst>
                  <a:outerShdw blurRad="38100" dist="38100" dir="2700000">
                    <a:srgbClr val="C0C0C0"/>
                  </a:outerShdw>
                </a:effectLst>
                <a:latin typeface="宋体" panose="02010600030101010101" pitchFamily="2" charset="-122"/>
                <a:ea typeface="宋体" panose="02010600030101010101" pitchFamily="2" charset="-122"/>
                <a:sym typeface="+mn-ea"/>
              </a:rPr>
              <a:t>半导体存储器的主要技术指标</a:t>
            </a:r>
            <a:endParaRPr lang="zh-CN" sz="4000">
              <a:solidFill>
                <a:schemeClr val="bg1"/>
              </a:solidFill>
              <a:effectLst>
                <a:outerShdw blurRad="38100" dist="38100" dir="2700000">
                  <a:srgbClr val="C0C0C0"/>
                </a:outerShdw>
              </a:effectLst>
              <a:latin typeface="宋体" panose="02010600030101010101" pitchFamily="2" charset="-122"/>
              <a:ea typeface="宋体" panose="02010600030101010101" pitchFamily="2" charset="-122"/>
              <a:sym typeface="+mn-ea"/>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4453">
                                            <p:txEl>
                                              <p:charRg st="0" end="22"/>
                                            </p:txEl>
                                          </p:spTgt>
                                        </p:tgtEl>
                                        <p:attrNameLst>
                                          <p:attrName>style.visibility</p:attrName>
                                        </p:attrNameLst>
                                      </p:cBhvr>
                                      <p:to>
                                        <p:strVal val="visible"/>
                                      </p:to>
                                    </p:set>
                                    <p:animEffect transition="in" filter="wipe(left)">
                                      <p:cBhvr>
                                        <p:cTn id="7" dur="500"/>
                                        <p:tgtEl>
                                          <p:spTgt spid="744453">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44453">
                                            <p:txEl>
                                              <p:charRg st="2" end="2"/>
                                            </p:txEl>
                                          </p:spTgt>
                                        </p:tgtEl>
                                        <p:attrNameLst>
                                          <p:attrName>style.visibility</p:attrName>
                                        </p:attrNameLst>
                                      </p:cBhvr>
                                      <p:to>
                                        <p:strVal val="visible"/>
                                      </p:to>
                                    </p:set>
                                    <p:animEffect transition="in" filter="wipe(left)">
                                      <p:cBhvr>
                                        <p:cTn id="12" dur="500"/>
                                        <p:tgtEl>
                                          <p:spTgt spid="744453">
                                            <p:txEl>
                                              <p:char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44453">
                                            <p:txEl>
                                              <p:charRg st="3" end="3"/>
                                            </p:txEl>
                                          </p:spTgt>
                                        </p:tgtEl>
                                        <p:attrNameLst>
                                          <p:attrName>style.visibility</p:attrName>
                                        </p:attrNameLst>
                                      </p:cBhvr>
                                      <p:to>
                                        <p:strVal val="visible"/>
                                      </p:to>
                                    </p:set>
                                    <p:animEffect transition="in" filter="wipe(left)">
                                      <p:cBhvr>
                                        <p:cTn id="17" dur="500"/>
                                        <p:tgtEl>
                                          <p:spTgt spid="744453">
                                            <p:txEl>
                                              <p:char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4453" grpId="0" advAuto="100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4453" name="文本框 744452">
            <a:hlinkClick r:id="" action="ppaction://noaction"/>
          </p:cNvPr>
          <p:cNvSpPr txBox="1"/>
          <p:nvPr/>
        </p:nvSpPr>
        <p:spPr>
          <a:xfrm>
            <a:off x="307340" y="1282700"/>
            <a:ext cx="8478520" cy="5524500"/>
          </a:xfrm>
          <a:prstGeom prst="rect">
            <a:avLst/>
          </a:prstGeom>
          <a:noFill/>
          <a:ln w="28575">
            <a:noFill/>
          </a:ln>
        </p:spPr>
        <p:txBody>
          <a:bodyPr wrap="square" anchor="ctr" anchorCtr="0">
            <a:noAutofit/>
          </a:bodyPr>
          <a:p>
            <a:pPr>
              <a:lnSpc>
                <a:spcPct val="150000"/>
              </a:lnSpc>
            </a:pPr>
            <a:r>
              <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(2) 存取时间</a:t>
            </a:r>
            <a:endPar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r>
              <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存取时间是指从启动一次存储器操作到完成该操作所经历的时间。 例如, 读出时间是指从 CPU 向存储器发出有效地址和读命令开始, 直到将被选单元的内容读出为止所用的时间。 显然, 存取时间越小, 存取速度越快。</a:t>
            </a:r>
            <a:endPar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r>
              <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(3) 存储周期</a:t>
            </a:r>
            <a:endPar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r>
              <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连续启动两次独立的存储器操作 (如连续两次读操作) 所需要的最短间隔时间称为存储周期。 它是衡量主存储器工作速度的重要指标。 一般情况下, 存储周期略大于存取时间。</a:t>
            </a:r>
            <a:endPar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r>
              <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(4) 功耗</a:t>
            </a:r>
            <a:endPar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r>
              <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功耗反映了存储器耗电的多少, 同时也反映了其发热的程度。</a:t>
            </a:r>
            <a:endPar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endPar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 name="文本框 1"/>
          <p:cNvSpPr txBox="1"/>
          <p:nvPr/>
        </p:nvSpPr>
        <p:spPr>
          <a:xfrm>
            <a:off x="307340" y="463550"/>
            <a:ext cx="7705090" cy="706755"/>
          </a:xfrm>
          <a:prstGeom prst="rect">
            <a:avLst/>
          </a:prstGeom>
          <a:noFill/>
        </p:spPr>
        <p:txBody>
          <a:bodyPr wrap="square" rtlCol="0">
            <a:spAutoFit/>
          </a:bodyPr>
          <a:p>
            <a:r>
              <a:rPr lang="en-US" altLang="zh-CN" sz="4000">
                <a:solidFill>
                  <a:schemeClr val="bg1"/>
                </a:solidFill>
                <a:effectLst>
                  <a:outerShdw blurRad="38100" dist="38100" dir="2700000">
                    <a:srgbClr val="C0C0C0"/>
                  </a:outerShdw>
                </a:effectLst>
                <a:latin typeface="Times New Roman" panose="02020603050405020304" pitchFamily="18" charset="0"/>
                <a:sym typeface="+mn-ea"/>
              </a:rPr>
              <a:t>   </a:t>
            </a:r>
            <a:r>
              <a:rPr lang="zh-CN" sz="4000">
                <a:solidFill>
                  <a:schemeClr val="bg1"/>
                </a:solidFill>
                <a:effectLst>
                  <a:outerShdw blurRad="38100" dist="38100" dir="2700000">
                    <a:srgbClr val="C0C0C0"/>
                  </a:outerShdw>
                </a:effectLst>
                <a:latin typeface="宋体" panose="02010600030101010101" pitchFamily="2" charset="-122"/>
                <a:ea typeface="宋体" panose="02010600030101010101" pitchFamily="2" charset="-122"/>
                <a:sym typeface="+mn-ea"/>
              </a:rPr>
              <a:t>半导体存储器的主要技术指标</a:t>
            </a:r>
            <a:endParaRPr lang="zh-CN" sz="4000">
              <a:solidFill>
                <a:schemeClr val="bg1"/>
              </a:solidFill>
              <a:effectLst>
                <a:outerShdw blurRad="38100" dist="38100" dir="2700000">
                  <a:srgbClr val="C0C0C0"/>
                </a:outerShdw>
              </a:effectLst>
              <a:latin typeface="宋体" panose="02010600030101010101" pitchFamily="2" charset="-122"/>
              <a:ea typeface="宋体" panose="02010600030101010101" pitchFamily="2" charset="-122"/>
              <a:sym typeface="+mn-ea"/>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4453">
                                            <p:txEl>
                                              <p:charRg st="0" end="22"/>
                                            </p:txEl>
                                          </p:spTgt>
                                        </p:tgtEl>
                                        <p:attrNameLst>
                                          <p:attrName>style.visibility</p:attrName>
                                        </p:attrNameLst>
                                      </p:cBhvr>
                                      <p:to>
                                        <p:strVal val="visible"/>
                                      </p:to>
                                    </p:set>
                                    <p:animEffect transition="in" filter="wipe(left)">
                                      <p:cBhvr>
                                        <p:cTn id="7" dur="500"/>
                                        <p:tgtEl>
                                          <p:spTgt spid="744453">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44453">
                                            <p:txEl>
                                              <p:charRg st="1" end="1"/>
                                            </p:txEl>
                                          </p:spTgt>
                                        </p:tgtEl>
                                        <p:attrNameLst>
                                          <p:attrName>style.visibility</p:attrName>
                                        </p:attrNameLst>
                                      </p:cBhvr>
                                      <p:to>
                                        <p:strVal val="visible"/>
                                      </p:to>
                                    </p:set>
                                    <p:animEffect transition="in" filter="wipe(left)">
                                      <p:cBhvr>
                                        <p:cTn id="12" dur="500"/>
                                        <p:tgtEl>
                                          <p:spTgt spid="744453">
                                            <p:txEl>
                                              <p:char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44453">
                                            <p:txEl>
                                              <p:charRg st="4" end="4"/>
                                            </p:txEl>
                                          </p:spTgt>
                                        </p:tgtEl>
                                        <p:attrNameLst>
                                          <p:attrName>style.visibility</p:attrName>
                                        </p:attrNameLst>
                                      </p:cBhvr>
                                      <p:to>
                                        <p:strVal val="visible"/>
                                      </p:to>
                                    </p:set>
                                    <p:animEffect transition="in" filter="wipe(left)">
                                      <p:cBhvr>
                                        <p:cTn id="17" dur="500"/>
                                        <p:tgtEl>
                                          <p:spTgt spid="744453">
                                            <p:txEl>
                                              <p:char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44453">
                                            <p:txEl>
                                              <p:charRg st="5" end="5"/>
                                            </p:txEl>
                                          </p:spTgt>
                                        </p:tgtEl>
                                        <p:attrNameLst>
                                          <p:attrName>style.visibility</p:attrName>
                                        </p:attrNameLst>
                                      </p:cBhvr>
                                      <p:to>
                                        <p:strVal val="visible"/>
                                      </p:to>
                                    </p:set>
                                    <p:animEffect transition="in" filter="wipe(left)">
                                      <p:cBhvr>
                                        <p:cTn id="22" dur="500"/>
                                        <p:tgtEl>
                                          <p:spTgt spid="744453">
                                            <p:txEl>
                                              <p:char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44453">
                                            <p:txEl>
                                              <p:charRg st="8" end="8"/>
                                            </p:txEl>
                                          </p:spTgt>
                                        </p:tgtEl>
                                        <p:attrNameLst>
                                          <p:attrName>style.visibility</p:attrName>
                                        </p:attrNameLst>
                                      </p:cBhvr>
                                      <p:to>
                                        <p:strVal val="visible"/>
                                      </p:to>
                                    </p:set>
                                    <p:animEffect transition="in" filter="wipe(left)">
                                      <p:cBhvr>
                                        <p:cTn id="27" dur="500"/>
                                        <p:tgtEl>
                                          <p:spTgt spid="744453">
                                            <p:txEl>
                                              <p:char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44453">
                                            <p:txEl>
                                              <p:charRg st="9" end="9"/>
                                            </p:txEl>
                                          </p:spTgt>
                                        </p:tgtEl>
                                        <p:attrNameLst>
                                          <p:attrName>style.visibility</p:attrName>
                                        </p:attrNameLst>
                                      </p:cBhvr>
                                      <p:to>
                                        <p:strVal val="visible"/>
                                      </p:to>
                                    </p:set>
                                    <p:animEffect transition="in" filter="wipe(left)">
                                      <p:cBhvr>
                                        <p:cTn id="32" dur="500"/>
                                        <p:tgtEl>
                                          <p:spTgt spid="744453">
                                            <p:txEl>
                                              <p:char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4453" grpId="0" advAuto="100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4453" name="文本框 744452">
            <a:hlinkClick r:id="" action="ppaction://noaction"/>
          </p:cNvPr>
          <p:cNvSpPr txBox="1"/>
          <p:nvPr/>
        </p:nvSpPr>
        <p:spPr>
          <a:xfrm>
            <a:off x="307340" y="1282700"/>
            <a:ext cx="8478520" cy="5524500"/>
          </a:xfrm>
          <a:prstGeom prst="rect">
            <a:avLst/>
          </a:prstGeom>
          <a:noFill/>
          <a:ln w="28575">
            <a:noFill/>
          </a:ln>
        </p:spPr>
        <p:txBody>
          <a:bodyPr wrap="square" anchor="ctr" anchorCtr="0">
            <a:noAutofit/>
          </a:bodyPr>
          <a:p>
            <a:pPr>
              <a:lnSpc>
                <a:spcPct val="150000"/>
              </a:lnSpc>
            </a:pPr>
            <a:r>
              <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(5) 可靠性</a:t>
            </a:r>
            <a:endPar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r>
              <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可靠性一般指存储器对外界电磁场及温度等变化的抗干扰能力。 存储器的可靠性用平均故障间隔时间 MTBF (Mean Time Between Failures) 来衡量。 MTBF 可以理解为两次故障</a:t>
            </a:r>
            <a:endPar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r>
              <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之间的平均时间间隔。 MTBF 越长, 可靠性越高, 存储器正常工作能力越强。</a:t>
            </a:r>
            <a:endPar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r>
              <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(6) 集成度</a:t>
            </a:r>
            <a:endPar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r>
              <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集成度指在一块存储芯片内能集成多少个基本存储电路, 每个基本存储电路存放一位二进制信息, 所以集成度常用位/ 片来表示。</a:t>
            </a:r>
            <a:endPar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r>
              <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(7) 性能/ 价格比</a:t>
            </a:r>
            <a:endPar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a:lnSpc>
                <a:spcPct val="150000"/>
              </a:lnSpc>
            </a:pPr>
            <a:r>
              <a:rPr lang="en-US"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性能/ 价格比 (简称性价比) 是衡量存储器经济性能好坏的综合指标, 它关系到存储器的实用价值。 其中性能包括前述的各项指标, 而价格是指存储单元本身和外围电路的总</a:t>
            </a:r>
            <a:r>
              <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价格。</a:t>
            </a:r>
            <a:endParaRPr sz="2000" b="1">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 name="文本框 1"/>
          <p:cNvSpPr txBox="1"/>
          <p:nvPr/>
        </p:nvSpPr>
        <p:spPr>
          <a:xfrm>
            <a:off x="307340" y="463550"/>
            <a:ext cx="7705090" cy="706755"/>
          </a:xfrm>
          <a:prstGeom prst="rect">
            <a:avLst/>
          </a:prstGeom>
          <a:noFill/>
        </p:spPr>
        <p:txBody>
          <a:bodyPr wrap="square" rtlCol="0">
            <a:spAutoFit/>
          </a:bodyPr>
          <a:p>
            <a:r>
              <a:rPr lang="en-US" altLang="zh-CN" sz="4000">
                <a:solidFill>
                  <a:schemeClr val="bg1"/>
                </a:solidFill>
                <a:effectLst>
                  <a:outerShdw blurRad="38100" dist="38100" dir="2700000">
                    <a:srgbClr val="C0C0C0"/>
                  </a:outerShdw>
                </a:effectLst>
                <a:latin typeface="Times New Roman" panose="02020603050405020304" pitchFamily="18" charset="0"/>
                <a:sym typeface="+mn-ea"/>
              </a:rPr>
              <a:t>   </a:t>
            </a:r>
            <a:r>
              <a:rPr lang="zh-CN" sz="4000">
                <a:solidFill>
                  <a:schemeClr val="bg1"/>
                </a:solidFill>
                <a:effectLst>
                  <a:outerShdw blurRad="38100" dist="38100" dir="2700000">
                    <a:srgbClr val="C0C0C0"/>
                  </a:outerShdw>
                </a:effectLst>
                <a:latin typeface="宋体" panose="02010600030101010101" pitchFamily="2" charset="-122"/>
                <a:ea typeface="宋体" panose="02010600030101010101" pitchFamily="2" charset="-122"/>
                <a:sym typeface="+mn-ea"/>
              </a:rPr>
              <a:t>半导体存储器的主要技术指标</a:t>
            </a:r>
            <a:endParaRPr lang="zh-CN" sz="4000">
              <a:solidFill>
                <a:schemeClr val="bg1"/>
              </a:solidFill>
              <a:effectLst>
                <a:outerShdw blurRad="38100" dist="38100" dir="2700000">
                  <a:srgbClr val="C0C0C0"/>
                </a:outerShdw>
              </a:effectLst>
              <a:latin typeface="宋体" panose="02010600030101010101" pitchFamily="2" charset="-122"/>
              <a:ea typeface="宋体" panose="02010600030101010101" pitchFamily="2" charset="-122"/>
              <a:sym typeface="+mn-ea"/>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4453">
                                            <p:txEl>
                                              <p:charRg st="0" end="22"/>
                                            </p:txEl>
                                          </p:spTgt>
                                        </p:tgtEl>
                                        <p:attrNameLst>
                                          <p:attrName>style.visibility</p:attrName>
                                        </p:attrNameLst>
                                      </p:cBhvr>
                                      <p:to>
                                        <p:strVal val="visible"/>
                                      </p:to>
                                    </p:set>
                                    <p:animEffect transition="in" filter="wipe(left)">
                                      <p:cBhvr>
                                        <p:cTn id="7" dur="500"/>
                                        <p:tgtEl>
                                          <p:spTgt spid="744453">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44453">
                                            <p:txEl>
                                              <p:charRg st="1" end="1"/>
                                            </p:txEl>
                                          </p:spTgt>
                                        </p:tgtEl>
                                        <p:attrNameLst>
                                          <p:attrName>style.visibility</p:attrName>
                                        </p:attrNameLst>
                                      </p:cBhvr>
                                      <p:to>
                                        <p:strVal val="visible"/>
                                      </p:to>
                                    </p:set>
                                    <p:animEffect transition="in" filter="wipe(left)">
                                      <p:cBhvr>
                                        <p:cTn id="12" dur="500"/>
                                        <p:tgtEl>
                                          <p:spTgt spid="744453">
                                            <p:txEl>
                                              <p:char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44453">
                                            <p:txEl>
                                              <p:charRg st="3" end="3"/>
                                            </p:txEl>
                                          </p:spTgt>
                                        </p:tgtEl>
                                        <p:attrNameLst>
                                          <p:attrName>style.visibility</p:attrName>
                                        </p:attrNameLst>
                                      </p:cBhvr>
                                      <p:to>
                                        <p:strVal val="visible"/>
                                      </p:to>
                                    </p:set>
                                    <p:animEffect transition="in" filter="wipe(left)">
                                      <p:cBhvr>
                                        <p:cTn id="17" dur="500"/>
                                        <p:tgtEl>
                                          <p:spTgt spid="744453">
                                            <p:txEl>
                                              <p:char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44453">
                                            <p:txEl>
                                              <p:charRg st="4" end="4"/>
                                            </p:txEl>
                                          </p:spTgt>
                                        </p:tgtEl>
                                        <p:attrNameLst>
                                          <p:attrName>style.visibility</p:attrName>
                                        </p:attrNameLst>
                                      </p:cBhvr>
                                      <p:to>
                                        <p:strVal val="visible"/>
                                      </p:to>
                                    </p:set>
                                    <p:animEffect transition="in" filter="wipe(left)">
                                      <p:cBhvr>
                                        <p:cTn id="22" dur="500"/>
                                        <p:tgtEl>
                                          <p:spTgt spid="744453">
                                            <p:txEl>
                                              <p:char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44453">
                                            <p:txEl>
                                              <p:charRg st="5" end="5"/>
                                            </p:txEl>
                                          </p:spTgt>
                                        </p:tgtEl>
                                        <p:attrNameLst>
                                          <p:attrName>style.visibility</p:attrName>
                                        </p:attrNameLst>
                                      </p:cBhvr>
                                      <p:to>
                                        <p:strVal val="visible"/>
                                      </p:to>
                                    </p:set>
                                    <p:animEffect transition="in" filter="wipe(left)">
                                      <p:cBhvr>
                                        <p:cTn id="27" dur="500"/>
                                        <p:tgtEl>
                                          <p:spTgt spid="744453">
                                            <p:txEl>
                                              <p:char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44453">
                                            <p:txEl>
                                              <p:charRg st="7" end="7"/>
                                            </p:txEl>
                                          </p:spTgt>
                                        </p:tgtEl>
                                        <p:attrNameLst>
                                          <p:attrName>style.visibility</p:attrName>
                                        </p:attrNameLst>
                                      </p:cBhvr>
                                      <p:to>
                                        <p:strVal val="visible"/>
                                      </p:to>
                                    </p:set>
                                    <p:animEffect transition="in" filter="wipe(left)">
                                      <p:cBhvr>
                                        <p:cTn id="32" dur="500"/>
                                        <p:tgtEl>
                                          <p:spTgt spid="744453">
                                            <p:txEl>
                                              <p:char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44453">
                                            <p:txEl>
                                              <p:charRg st="8" end="8"/>
                                            </p:txEl>
                                          </p:spTgt>
                                        </p:tgtEl>
                                        <p:attrNameLst>
                                          <p:attrName>style.visibility</p:attrName>
                                        </p:attrNameLst>
                                      </p:cBhvr>
                                      <p:to>
                                        <p:strVal val="visible"/>
                                      </p:to>
                                    </p:set>
                                    <p:animEffect transition="in" filter="wipe(left)">
                                      <p:cBhvr>
                                        <p:cTn id="37" dur="500"/>
                                        <p:tgtEl>
                                          <p:spTgt spid="744453">
                                            <p:txEl>
                                              <p:char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4453" grpId="0" advAuto="100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4498" name="文本框 234497"/>
          <p:cNvSpPr txBox="1"/>
          <p:nvPr/>
        </p:nvSpPr>
        <p:spPr>
          <a:xfrm>
            <a:off x="1692275" y="533718"/>
            <a:ext cx="5780088" cy="645160"/>
          </a:xfrm>
          <a:prstGeom prst="rect">
            <a:avLst/>
          </a:prstGeom>
          <a:noFill/>
          <a:ln w="9525">
            <a:noFill/>
          </a:ln>
        </p:spPr>
        <p:txBody>
          <a:bodyPr>
            <a:spAutoFit/>
          </a:bodyPr>
          <a:p>
            <a:r>
              <a:rPr lang="en-US" altLang="zh-CN" sz="3600" b="1">
                <a:solidFill>
                  <a:schemeClr val="bg1"/>
                </a:solidFill>
                <a:latin typeface="Times New Roman" panose="02020603050405020304" pitchFamily="18" charset="0"/>
              </a:rPr>
              <a:t>14.1.2 </a:t>
            </a:r>
            <a:r>
              <a:rPr lang="zh-CN" altLang="en-US" sz="3600" b="1" dirty="0">
                <a:solidFill>
                  <a:schemeClr val="bg1"/>
                </a:solidFill>
                <a:latin typeface="Times New Roman" panose="02020603050405020304" pitchFamily="18" charset="0"/>
              </a:rPr>
              <a:t>半导体存储器的分类</a:t>
            </a:r>
            <a:endParaRPr lang="zh-CN" altLang="en-US" sz="3600" b="1" dirty="0">
              <a:solidFill>
                <a:schemeClr val="bg1"/>
              </a:solidFill>
              <a:latin typeface="Times New Roman" panose="02020603050405020304" pitchFamily="18" charset="0"/>
            </a:endParaRPr>
          </a:p>
        </p:txBody>
      </p:sp>
      <p:sp>
        <p:nvSpPr>
          <p:cNvPr id="234499" name="文本框 234498"/>
          <p:cNvSpPr txBox="1"/>
          <p:nvPr/>
        </p:nvSpPr>
        <p:spPr>
          <a:xfrm>
            <a:off x="3987800" y="919163"/>
            <a:ext cx="4419600" cy="519112"/>
          </a:xfrm>
          <a:prstGeom prst="rect">
            <a:avLst/>
          </a:prstGeom>
          <a:noFill/>
          <a:ln w="9525">
            <a:noFill/>
          </a:ln>
        </p:spPr>
        <p:txBody>
          <a:bodyPr>
            <a:spAutoFit/>
          </a:bodyPr>
          <a:p>
            <a:endParaRPr sz="2800" b="1" dirty="0">
              <a:solidFill>
                <a:srgbClr val="FF0066"/>
              </a:solidFill>
              <a:latin typeface="Times New Roman" panose="02020603050405020304" pitchFamily="18" charset="0"/>
            </a:endParaRPr>
          </a:p>
        </p:txBody>
      </p:sp>
      <p:sp>
        <p:nvSpPr>
          <p:cNvPr id="234500" name="文本框 234499"/>
          <p:cNvSpPr txBox="1"/>
          <p:nvPr/>
        </p:nvSpPr>
        <p:spPr>
          <a:xfrm>
            <a:off x="479425" y="1735138"/>
            <a:ext cx="8266113" cy="457200"/>
          </a:xfrm>
          <a:prstGeom prst="rect">
            <a:avLst/>
          </a:prstGeom>
          <a:noFill/>
          <a:ln w="9525">
            <a:noFill/>
          </a:ln>
        </p:spPr>
        <p:txBody>
          <a:bodyPr>
            <a:spAutoFit/>
          </a:bodyPr>
          <a:p>
            <a:r>
              <a:rPr lang="zh-CN" altLang="en-US" b="1" dirty="0">
                <a:latin typeface="Times New Roman" panose="02020603050405020304" pitchFamily="18" charset="0"/>
              </a:rPr>
              <a:t>按</a:t>
            </a:r>
            <a:r>
              <a:rPr lang="zh-CN" altLang="en-US" b="1" dirty="0">
                <a:solidFill>
                  <a:schemeClr val="accent2"/>
                </a:solidFill>
                <a:latin typeface="Times New Roman" panose="02020603050405020304" pitchFamily="18" charset="0"/>
              </a:rPr>
              <a:t>存取功能</a:t>
            </a:r>
            <a:r>
              <a:rPr lang="zh-CN" altLang="en-US" b="1" dirty="0">
                <a:latin typeface="Times New Roman" panose="02020603050405020304" pitchFamily="18" charset="0"/>
              </a:rPr>
              <a:t>，半导体存储器可分为</a:t>
            </a:r>
            <a:r>
              <a:rPr lang="zh-CN" altLang="en-US" dirty="0">
                <a:latin typeface="Times New Roman" panose="02020603050405020304" pitchFamily="18" charset="0"/>
              </a:rPr>
              <a:t> ：</a:t>
            </a:r>
            <a:endParaRPr lang="zh-CN" altLang="en-US">
              <a:latin typeface="Times New Roman" panose="02020603050405020304" pitchFamily="18" charset="0"/>
            </a:endParaRPr>
          </a:p>
        </p:txBody>
      </p:sp>
      <p:sp>
        <p:nvSpPr>
          <p:cNvPr id="234501" name="矩形 234500"/>
          <p:cNvSpPr/>
          <p:nvPr/>
        </p:nvSpPr>
        <p:spPr>
          <a:xfrm>
            <a:off x="1304925" y="3254375"/>
            <a:ext cx="8037513" cy="1225550"/>
          </a:xfrm>
          <a:prstGeom prst="rect">
            <a:avLst/>
          </a:prstGeom>
          <a:noFill/>
          <a:ln w="9525">
            <a:noFill/>
          </a:ln>
        </p:spPr>
        <p:txBody>
          <a:bodyPr>
            <a:spAutoFit/>
          </a:bodyPr>
          <a:p>
            <a:pPr>
              <a:lnSpc>
                <a:spcPct val="155000"/>
              </a:lnSpc>
            </a:pPr>
            <a:endParaRPr lang="en-US" altLang="zh-CN" b="1" dirty="0">
              <a:latin typeface="Times New Roman" panose="02020603050405020304" pitchFamily="18" charset="0"/>
            </a:endParaRPr>
          </a:p>
          <a:p>
            <a:pPr>
              <a:lnSpc>
                <a:spcPct val="155000"/>
              </a:lnSpc>
            </a:pPr>
            <a:r>
              <a:rPr lang="zh-CN" altLang="en-US" b="1" dirty="0">
                <a:latin typeface="Times New Roman" panose="02020603050405020304" pitchFamily="18" charset="0"/>
              </a:rPr>
              <a:t>顺序存取存储器</a:t>
            </a:r>
            <a:r>
              <a:rPr lang="en-US" altLang="zh-CN" b="1">
                <a:latin typeface="Times New Roman" panose="02020603050405020304" pitchFamily="18" charset="0"/>
              </a:rPr>
              <a:t>SAM(Sequential access memory)</a:t>
            </a:r>
            <a:r>
              <a:rPr lang="zh-CN" altLang="en-US" b="1">
                <a:latin typeface="Times New Roman" panose="02020603050405020304" pitchFamily="18" charset="0"/>
              </a:rPr>
              <a:t>。</a:t>
            </a:r>
            <a:r>
              <a:rPr lang="zh-CN" altLang="en-US">
                <a:latin typeface="Times New Roman" panose="02020603050405020304" pitchFamily="18" charset="0"/>
              </a:rPr>
              <a:t> </a:t>
            </a:r>
            <a:endParaRPr lang="zh-CN" altLang="en-US">
              <a:latin typeface="Times New Roman" panose="02020603050405020304" pitchFamily="18" charset="0"/>
            </a:endParaRPr>
          </a:p>
        </p:txBody>
      </p:sp>
      <p:sp>
        <p:nvSpPr>
          <p:cNvPr id="234502" name="矩形 234501"/>
          <p:cNvSpPr/>
          <p:nvPr/>
        </p:nvSpPr>
        <p:spPr>
          <a:xfrm>
            <a:off x="577850" y="4632325"/>
            <a:ext cx="5683250" cy="457200"/>
          </a:xfrm>
          <a:prstGeom prst="rect">
            <a:avLst/>
          </a:prstGeom>
          <a:noFill/>
          <a:ln w="9525">
            <a:noFill/>
          </a:ln>
        </p:spPr>
        <p:txBody>
          <a:bodyPr>
            <a:spAutoFit/>
          </a:bodyPr>
          <a:p>
            <a:r>
              <a:rPr lang="zh-CN" altLang="en-US" b="1" dirty="0">
                <a:latin typeface="Times New Roman" panose="02020603050405020304" pitchFamily="18" charset="0"/>
              </a:rPr>
              <a:t>按</a:t>
            </a:r>
            <a:r>
              <a:rPr lang="zh-CN" altLang="en-US" b="1" dirty="0">
                <a:solidFill>
                  <a:schemeClr val="accent2"/>
                </a:solidFill>
                <a:latin typeface="Times New Roman" panose="02020603050405020304" pitchFamily="18" charset="0"/>
              </a:rPr>
              <a:t>器件类型</a:t>
            </a:r>
            <a:r>
              <a:rPr lang="zh-CN" altLang="en-US" dirty="0">
                <a:latin typeface="Times New Roman" panose="02020603050405020304" pitchFamily="18" charset="0"/>
              </a:rPr>
              <a:t> ，</a:t>
            </a:r>
            <a:r>
              <a:rPr lang="zh-CN" altLang="en-US" b="1" dirty="0">
                <a:latin typeface="Times New Roman" panose="02020603050405020304" pitchFamily="18" charset="0"/>
              </a:rPr>
              <a:t>半导体存储器可分为：</a:t>
            </a:r>
            <a:r>
              <a:rPr lang="zh-CN" altLang="en-US" dirty="0">
                <a:latin typeface="Times New Roman" panose="02020603050405020304" pitchFamily="18" charset="0"/>
              </a:rPr>
              <a:t> </a:t>
            </a:r>
            <a:endParaRPr lang="zh-CN" altLang="en-US">
              <a:latin typeface="Times New Roman" panose="02020603050405020304" pitchFamily="18" charset="0"/>
            </a:endParaRPr>
          </a:p>
        </p:txBody>
      </p:sp>
      <p:sp>
        <p:nvSpPr>
          <p:cNvPr id="234503" name="矩形 234502"/>
          <p:cNvSpPr/>
          <p:nvPr/>
        </p:nvSpPr>
        <p:spPr>
          <a:xfrm>
            <a:off x="1249363" y="5454650"/>
            <a:ext cx="8221662" cy="457200"/>
          </a:xfrm>
          <a:prstGeom prst="rect">
            <a:avLst/>
          </a:prstGeom>
          <a:noFill/>
          <a:ln w="9525">
            <a:noFill/>
          </a:ln>
        </p:spPr>
        <p:txBody>
          <a:bodyPr>
            <a:spAutoFit/>
          </a:bodyPr>
          <a:p>
            <a:r>
              <a:rPr lang="zh-CN" altLang="en-US" b="1" dirty="0">
                <a:latin typeface="Times New Roman" panose="02020603050405020304" pitchFamily="18" charset="0"/>
              </a:rPr>
              <a:t>双极型存储器和</a:t>
            </a:r>
            <a:r>
              <a:rPr lang="en-US" altLang="zh-CN" b="1">
                <a:latin typeface="Times New Roman" panose="02020603050405020304" pitchFamily="18" charset="0"/>
              </a:rPr>
              <a:t>MOS</a:t>
            </a:r>
            <a:r>
              <a:rPr lang="zh-CN" altLang="en-US" b="1" dirty="0">
                <a:latin typeface="Times New Roman" panose="02020603050405020304" pitchFamily="18" charset="0"/>
              </a:rPr>
              <a:t>型存储器</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234510" name="矩形 234509"/>
          <p:cNvSpPr/>
          <p:nvPr/>
        </p:nvSpPr>
        <p:spPr>
          <a:xfrm>
            <a:off x="1277938" y="2392363"/>
            <a:ext cx="5646737" cy="457200"/>
          </a:xfrm>
          <a:prstGeom prst="rect">
            <a:avLst/>
          </a:prstGeom>
          <a:noFill/>
          <a:ln w="9525">
            <a:noFill/>
          </a:ln>
        </p:spPr>
        <p:txBody>
          <a:bodyPr wrap="none" anchor="t" anchorCtr="0">
            <a:spAutoFit/>
          </a:bodyPr>
          <a:p>
            <a:r>
              <a:rPr lang="zh-CN" altLang="en-US" b="1" dirty="0">
                <a:latin typeface="Times New Roman" panose="02020603050405020304" pitchFamily="18" charset="0"/>
              </a:rPr>
              <a:t>只读存储器</a:t>
            </a:r>
            <a:r>
              <a:rPr lang="en-US" altLang="zh-CN" b="1">
                <a:solidFill>
                  <a:srgbClr val="FF0066"/>
                </a:solidFill>
                <a:latin typeface="Times New Roman" panose="02020603050405020304" pitchFamily="18" charset="0"/>
              </a:rPr>
              <a:t>ROM</a:t>
            </a:r>
            <a:r>
              <a:rPr lang="zh-CN" altLang="en-US" b="1">
                <a:latin typeface="Times New Roman" panose="02020603050405020304" pitchFamily="18" charset="0"/>
              </a:rPr>
              <a:t>（</a:t>
            </a:r>
            <a:r>
              <a:rPr lang="en-US" altLang="zh-CN" b="1">
                <a:latin typeface="Times New Roman" panose="02020603050405020304" pitchFamily="18" charset="0"/>
              </a:rPr>
              <a:t>Read-only memory </a:t>
            </a:r>
            <a:r>
              <a:rPr lang="zh-CN" altLang="en-US" b="1">
                <a:latin typeface="Times New Roman" panose="02020603050405020304" pitchFamily="18" charset="0"/>
              </a:rPr>
              <a:t>）</a:t>
            </a:r>
            <a:endParaRPr lang="zh-CN" altLang="en-US" b="1">
              <a:latin typeface="Times New Roman" panose="02020603050405020304" pitchFamily="18" charset="0"/>
            </a:endParaRPr>
          </a:p>
        </p:txBody>
      </p:sp>
      <p:sp>
        <p:nvSpPr>
          <p:cNvPr id="234511" name="矩形 234510"/>
          <p:cNvSpPr/>
          <p:nvPr/>
        </p:nvSpPr>
        <p:spPr>
          <a:xfrm>
            <a:off x="1282700" y="3124200"/>
            <a:ext cx="6819900" cy="457200"/>
          </a:xfrm>
          <a:prstGeom prst="rect">
            <a:avLst/>
          </a:prstGeom>
          <a:noFill/>
          <a:ln w="9525">
            <a:noFill/>
          </a:ln>
        </p:spPr>
        <p:txBody>
          <a:bodyPr wrap="none" anchor="t" anchorCtr="0">
            <a:spAutoFit/>
          </a:bodyPr>
          <a:p>
            <a:r>
              <a:rPr lang="zh-CN" altLang="en-US" b="1" dirty="0">
                <a:latin typeface="Times New Roman" panose="02020603050405020304" pitchFamily="18" charset="0"/>
              </a:rPr>
              <a:t>随机存取存储器</a:t>
            </a:r>
            <a:r>
              <a:rPr lang="en-US" altLang="zh-CN" b="1">
                <a:solidFill>
                  <a:srgbClr val="FF0066"/>
                </a:solidFill>
                <a:latin typeface="Times New Roman" panose="02020603050405020304" pitchFamily="18" charset="0"/>
              </a:rPr>
              <a:t>RAM</a:t>
            </a:r>
            <a:r>
              <a:rPr lang="zh-CN" altLang="en-US" b="1">
                <a:latin typeface="Times New Roman" panose="02020603050405020304" pitchFamily="18" charset="0"/>
              </a:rPr>
              <a:t>（</a:t>
            </a:r>
            <a:r>
              <a:rPr lang="en-US" altLang="zh-CN" b="1">
                <a:latin typeface="Times New Roman" panose="02020603050405020304" pitchFamily="18" charset="0"/>
              </a:rPr>
              <a:t>Random access memory</a:t>
            </a:r>
            <a:r>
              <a:rPr lang="zh-CN" altLang="en-US" b="1">
                <a:latin typeface="Times New Roman" panose="02020603050405020304" pitchFamily="18" charset="0"/>
              </a:rPr>
              <a:t>）</a:t>
            </a:r>
            <a:endParaRPr lang="zh-CN" altLang="en-US" b="1">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4498"/>
                                        </p:tgtEl>
                                        <p:attrNameLst>
                                          <p:attrName>style.visibility</p:attrName>
                                        </p:attrNameLst>
                                      </p:cBhvr>
                                      <p:to>
                                        <p:strVal val="visible"/>
                                      </p:to>
                                    </p:set>
                                    <p:anim calcmode="lin" valueType="num">
                                      <p:cBhvr additive="base">
                                        <p:cTn id="7" dur="500" fill="hold"/>
                                        <p:tgtEl>
                                          <p:spTgt spid="234498"/>
                                        </p:tgtEl>
                                        <p:attrNameLst>
                                          <p:attrName>ppt_x</p:attrName>
                                        </p:attrNameLst>
                                      </p:cBhvr>
                                      <p:tavLst>
                                        <p:tav tm="0">
                                          <p:val>
                                            <p:strVal val="0-#ppt_w/2"/>
                                          </p:val>
                                        </p:tav>
                                        <p:tav tm="100000">
                                          <p:val>
                                            <p:strVal val="#ppt_x"/>
                                          </p:val>
                                        </p:tav>
                                      </p:tavLst>
                                    </p:anim>
                                    <p:anim calcmode="lin" valueType="num">
                                      <p:cBhvr additive="base">
                                        <p:cTn id="8" dur="500" fill="hold"/>
                                        <p:tgtEl>
                                          <p:spTgt spid="2344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4500"/>
                                        </p:tgtEl>
                                        <p:attrNameLst>
                                          <p:attrName>style.visibility</p:attrName>
                                        </p:attrNameLst>
                                      </p:cBhvr>
                                      <p:to>
                                        <p:strVal val="visible"/>
                                      </p:to>
                                    </p:set>
                                    <p:anim calcmode="lin" valueType="num">
                                      <p:cBhvr additive="base">
                                        <p:cTn id="13" dur="500" fill="hold"/>
                                        <p:tgtEl>
                                          <p:spTgt spid="234500"/>
                                        </p:tgtEl>
                                        <p:attrNameLst>
                                          <p:attrName>ppt_x</p:attrName>
                                        </p:attrNameLst>
                                      </p:cBhvr>
                                      <p:tavLst>
                                        <p:tav tm="0">
                                          <p:val>
                                            <p:strVal val="0-#ppt_w/2"/>
                                          </p:val>
                                        </p:tav>
                                        <p:tav tm="100000">
                                          <p:val>
                                            <p:strVal val="#ppt_x"/>
                                          </p:val>
                                        </p:tav>
                                      </p:tavLst>
                                    </p:anim>
                                    <p:anim calcmode="lin" valueType="num">
                                      <p:cBhvr additive="base">
                                        <p:cTn id="14" dur="500" fill="hold"/>
                                        <p:tgtEl>
                                          <p:spTgt spid="23450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34510"/>
                                        </p:tgtEl>
                                        <p:attrNameLst>
                                          <p:attrName>style.visibility</p:attrName>
                                        </p:attrNameLst>
                                      </p:cBhvr>
                                      <p:to>
                                        <p:strVal val="visible"/>
                                      </p:to>
                                    </p:set>
                                    <p:anim calcmode="lin" valueType="num">
                                      <p:cBhvr additive="base">
                                        <p:cTn id="19" dur="500" fill="hold"/>
                                        <p:tgtEl>
                                          <p:spTgt spid="234510"/>
                                        </p:tgtEl>
                                        <p:attrNameLst>
                                          <p:attrName>ppt_x</p:attrName>
                                        </p:attrNameLst>
                                      </p:cBhvr>
                                      <p:tavLst>
                                        <p:tav tm="0">
                                          <p:val>
                                            <p:strVal val="0-#ppt_w/2"/>
                                          </p:val>
                                        </p:tav>
                                        <p:tav tm="100000">
                                          <p:val>
                                            <p:strVal val="#ppt_x"/>
                                          </p:val>
                                        </p:tav>
                                      </p:tavLst>
                                    </p:anim>
                                    <p:anim calcmode="lin" valueType="num">
                                      <p:cBhvr additive="base">
                                        <p:cTn id="20" dur="500" fill="hold"/>
                                        <p:tgtEl>
                                          <p:spTgt spid="2345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34511"/>
                                        </p:tgtEl>
                                        <p:attrNameLst>
                                          <p:attrName>style.visibility</p:attrName>
                                        </p:attrNameLst>
                                      </p:cBhvr>
                                      <p:to>
                                        <p:strVal val="visible"/>
                                      </p:to>
                                    </p:set>
                                    <p:anim calcmode="lin" valueType="num">
                                      <p:cBhvr additive="base">
                                        <p:cTn id="25" dur="500" fill="hold"/>
                                        <p:tgtEl>
                                          <p:spTgt spid="234511"/>
                                        </p:tgtEl>
                                        <p:attrNameLst>
                                          <p:attrName>ppt_x</p:attrName>
                                        </p:attrNameLst>
                                      </p:cBhvr>
                                      <p:tavLst>
                                        <p:tav tm="0">
                                          <p:val>
                                            <p:strVal val="0-#ppt_w/2"/>
                                          </p:val>
                                        </p:tav>
                                        <p:tav tm="100000">
                                          <p:val>
                                            <p:strVal val="#ppt_x"/>
                                          </p:val>
                                        </p:tav>
                                      </p:tavLst>
                                    </p:anim>
                                    <p:anim calcmode="lin" valueType="num">
                                      <p:cBhvr additive="base">
                                        <p:cTn id="26" dur="500" fill="hold"/>
                                        <p:tgtEl>
                                          <p:spTgt spid="2345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34501"/>
                                        </p:tgtEl>
                                        <p:attrNameLst>
                                          <p:attrName>style.visibility</p:attrName>
                                        </p:attrNameLst>
                                      </p:cBhvr>
                                      <p:to>
                                        <p:strVal val="visible"/>
                                      </p:to>
                                    </p:set>
                                    <p:anim calcmode="lin" valueType="num">
                                      <p:cBhvr additive="base">
                                        <p:cTn id="31" dur="500" fill="hold"/>
                                        <p:tgtEl>
                                          <p:spTgt spid="234501"/>
                                        </p:tgtEl>
                                        <p:attrNameLst>
                                          <p:attrName>ppt_x</p:attrName>
                                        </p:attrNameLst>
                                      </p:cBhvr>
                                      <p:tavLst>
                                        <p:tav tm="0">
                                          <p:val>
                                            <p:strVal val="0-#ppt_w/2"/>
                                          </p:val>
                                        </p:tav>
                                        <p:tav tm="100000">
                                          <p:val>
                                            <p:strVal val="#ppt_x"/>
                                          </p:val>
                                        </p:tav>
                                      </p:tavLst>
                                    </p:anim>
                                    <p:anim calcmode="lin" valueType="num">
                                      <p:cBhvr additive="base">
                                        <p:cTn id="32" dur="500" fill="hold"/>
                                        <p:tgtEl>
                                          <p:spTgt spid="23450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34502"/>
                                        </p:tgtEl>
                                        <p:attrNameLst>
                                          <p:attrName>style.visibility</p:attrName>
                                        </p:attrNameLst>
                                      </p:cBhvr>
                                      <p:to>
                                        <p:strVal val="visible"/>
                                      </p:to>
                                    </p:set>
                                    <p:anim calcmode="lin" valueType="num">
                                      <p:cBhvr additive="base">
                                        <p:cTn id="37" dur="500" fill="hold"/>
                                        <p:tgtEl>
                                          <p:spTgt spid="234502"/>
                                        </p:tgtEl>
                                        <p:attrNameLst>
                                          <p:attrName>ppt_x</p:attrName>
                                        </p:attrNameLst>
                                      </p:cBhvr>
                                      <p:tavLst>
                                        <p:tav tm="0">
                                          <p:val>
                                            <p:strVal val="0-#ppt_w/2"/>
                                          </p:val>
                                        </p:tav>
                                        <p:tav tm="100000">
                                          <p:val>
                                            <p:strVal val="#ppt_x"/>
                                          </p:val>
                                        </p:tav>
                                      </p:tavLst>
                                    </p:anim>
                                    <p:anim calcmode="lin" valueType="num">
                                      <p:cBhvr additive="base">
                                        <p:cTn id="38" dur="500" fill="hold"/>
                                        <p:tgtEl>
                                          <p:spTgt spid="23450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34503"/>
                                        </p:tgtEl>
                                        <p:attrNameLst>
                                          <p:attrName>style.visibility</p:attrName>
                                        </p:attrNameLst>
                                      </p:cBhvr>
                                      <p:to>
                                        <p:strVal val="visible"/>
                                      </p:to>
                                    </p:set>
                                    <p:anim calcmode="lin" valueType="num">
                                      <p:cBhvr additive="base">
                                        <p:cTn id="43" dur="500" fill="hold"/>
                                        <p:tgtEl>
                                          <p:spTgt spid="234503"/>
                                        </p:tgtEl>
                                        <p:attrNameLst>
                                          <p:attrName>ppt_x</p:attrName>
                                        </p:attrNameLst>
                                      </p:cBhvr>
                                      <p:tavLst>
                                        <p:tav tm="0">
                                          <p:val>
                                            <p:strVal val="0-#ppt_w/2"/>
                                          </p:val>
                                        </p:tav>
                                        <p:tav tm="100000">
                                          <p:val>
                                            <p:strVal val="#ppt_x"/>
                                          </p:val>
                                        </p:tav>
                                      </p:tavLst>
                                    </p:anim>
                                    <p:anim calcmode="lin" valueType="num">
                                      <p:cBhvr additive="base">
                                        <p:cTn id="44" dur="500" fill="hold"/>
                                        <p:tgtEl>
                                          <p:spTgt spid="2345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p:bldP spid="234500" grpId="0"/>
      <p:bldP spid="234501" grpId="0"/>
      <p:bldP spid="234502" grpId="0"/>
      <p:bldP spid="234503" grpId="0"/>
      <p:bldP spid="234510" grpId="0"/>
      <p:bldP spid="2345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0642" name="文本框 240641"/>
          <p:cNvSpPr txBox="1"/>
          <p:nvPr/>
        </p:nvSpPr>
        <p:spPr>
          <a:xfrm>
            <a:off x="1560513" y="558165"/>
            <a:ext cx="7043737" cy="645160"/>
          </a:xfrm>
          <a:prstGeom prst="rect">
            <a:avLst/>
          </a:prstGeom>
          <a:noFill/>
          <a:ln w="9525">
            <a:noFill/>
          </a:ln>
        </p:spPr>
        <p:txBody>
          <a:bodyPr>
            <a:spAutoFit/>
          </a:bodyPr>
          <a:p>
            <a:r>
              <a:rPr lang="en-US" altLang="zh-CN" sz="3600" b="1">
                <a:solidFill>
                  <a:srgbClr val="FF0066"/>
                </a:solidFill>
                <a:latin typeface="Times New Roman" panose="02020603050405020304" pitchFamily="18" charset="0"/>
              </a:rPr>
              <a:t>  </a:t>
            </a:r>
            <a:r>
              <a:rPr lang="zh-CN" altLang="en-US" sz="3600" b="1" dirty="0">
                <a:solidFill>
                  <a:schemeClr val="bg1"/>
                </a:solidFill>
                <a:latin typeface="Times New Roman" panose="02020603050405020304" pitchFamily="18" charset="0"/>
              </a:rPr>
              <a:t>顺序存取存储器（</a:t>
            </a:r>
            <a:r>
              <a:rPr lang="zh-CN" altLang="en-US" sz="3600" b="1">
                <a:solidFill>
                  <a:schemeClr val="bg1"/>
                </a:solidFill>
                <a:latin typeface="Times New Roman" panose="02020603050405020304" pitchFamily="18" charset="0"/>
              </a:rPr>
              <a:t> </a:t>
            </a:r>
            <a:r>
              <a:rPr lang="en-US" altLang="zh-CN" sz="3600" b="1">
                <a:solidFill>
                  <a:schemeClr val="bg1"/>
                </a:solidFill>
                <a:latin typeface="Times New Roman" panose="02020603050405020304" pitchFamily="18" charset="0"/>
              </a:rPr>
              <a:t>SAM</a:t>
            </a:r>
            <a:r>
              <a:rPr lang="zh-CN" altLang="en-US" sz="3600" b="1">
                <a:solidFill>
                  <a:schemeClr val="bg1"/>
                </a:solidFill>
                <a:latin typeface="Times New Roman" panose="02020603050405020304" pitchFamily="18" charset="0"/>
              </a:rPr>
              <a:t>）</a:t>
            </a:r>
            <a:endParaRPr lang="zh-CN" altLang="en-US" sz="3600" b="1">
              <a:solidFill>
                <a:schemeClr val="bg1"/>
              </a:solidFill>
              <a:latin typeface="Times New Roman" panose="02020603050405020304" pitchFamily="18" charset="0"/>
            </a:endParaRPr>
          </a:p>
        </p:txBody>
      </p:sp>
      <p:sp>
        <p:nvSpPr>
          <p:cNvPr id="240643" name="矩形 240642"/>
          <p:cNvSpPr/>
          <p:nvPr/>
        </p:nvSpPr>
        <p:spPr>
          <a:xfrm>
            <a:off x="357188" y="1879600"/>
            <a:ext cx="7978775" cy="2720975"/>
          </a:xfrm>
          <a:prstGeom prst="rect">
            <a:avLst/>
          </a:prstGeom>
          <a:noFill/>
          <a:ln w="9525">
            <a:noFill/>
          </a:ln>
        </p:spPr>
        <p:txBody>
          <a:bodyPr>
            <a:spAutoFit/>
          </a:bodyPr>
          <a:p>
            <a:pPr>
              <a:lnSpc>
                <a:spcPct val="135000"/>
              </a:lnSpc>
            </a:pPr>
            <a:r>
              <a:rPr lang="en-US" altLang="zh-CN" sz="3200" b="1">
                <a:latin typeface="Times New Roman" panose="02020603050405020304" pitchFamily="18" charset="0"/>
              </a:rPr>
              <a:t>       SAM </a:t>
            </a:r>
            <a:r>
              <a:rPr lang="zh-CN" altLang="en-US" sz="3200" b="1" dirty="0">
                <a:latin typeface="Times New Roman" panose="02020603050405020304" pitchFamily="18" charset="0"/>
              </a:rPr>
              <a:t>是一种按顺序串行地写入或读出的存储器，也成为</a:t>
            </a:r>
            <a:r>
              <a:rPr lang="zh-CN" altLang="en-US" sz="3200" b="1" dirty="0">
                <a:solidFill>
                  <a:schemeClr val="accent2"/>
                </a:solidFill>
                <a:latin typeface="Times New Roman" panose="02020603050405020304" pitchFamily="18" charset="0"/>
              </a:rPr>
              <a:t>串行</a:t>
            </a:r>
            <a:r>
              <a:rPr lang="zh-CN" altLang="en-US" sz="3200" b="1" dirty="0">
                <a:latin typeface="Times New Roman" panose="02020603050405020304" pitchFamily="18" charset="0"/>
              </a:rPr>
              <a:t>存储器，由于</a:t>
            </a:r>
            <a:r>
              <a:rPr lang="en-US" altLang="zh-CN" sz="3200" b="1">
                <a:latin typeface="Times New Roman" panose="02020603050405020304" pitchFamily="18" charset="0"/>
              </a:rPr>
              <a:t>SAM</a:t>
            </a:r>
            <a:r>
              <a:rPr lang="zh-CN" altLang="en-US" sz="3200" b="1" dirty="0">
                <a:latin typeface="Times New Roman" panose="02020603050405020304" pitchFamily="18" charset="0"/>
              </a:rPr>
              <a:t>的数据是按一定顺序串行写入或读出，所以它实质上就是移位寄存器。</a:t>
            </a:r>
            <a:endParaRPr lang="zh-CN" altLang="en-US" sz="3200" b="1" dirty="0">
              <a:latin typeface="Times New Roman" panose="02020603050405020304" pitchFamily="18" charset="0"/>
            </a:endParaRPr>
          </a:p>
        </p:txBody>
      </p:sp>
      <p:sp>
        <p:nvSpPr>
          <p:cNvPr id="240646" name="矩形 240645"/>
          <p:cNvSpPr/>
          <p:nvPr/>
        </p:nvSpPr>
        <p:spPr>
          <a:xfrm>
            <a:off x="493713" y="4694238"/>
            <a:ext cx="7951787" cy="1490662"/>
          </a:xfrm>
          <a:prstGeom prst="rect">
            <a:avLst/>
          </a:prstGeom>
          <a:noFill/>
          <a:ln w="9525">
            <a:noFill/>
          </a:ln>
        </p:spPr>
        <p:txBody>
          <a:bodyPr>
            <a:spAutoFit/>
          </a:bodyPr>
          <a:p>
            <a:pPr>
              <a:lnSpc>
                <a:spcPct val="135000"/>
              </a:lnSpc>
            </a:pPr>
            <a:r>
              <a:rPr lang="en-US" altLang="zh-CN" sz="3600" b="1">
                <a:solidFill>
                  <a:schemeClr val="tx2"/>
                </a:solidFill>
                <a:latin typeface="Times New Roman" panose="02020603050405020304" pitchFamily="18" charset="0"/>
              </a:rPr>
              <a:t>     </a:t>
            </a:r>
            <a:r>
              <a:rPr lang="en-US" altLang="zh-CN" sz="3200" b="1">
                <a:solidFill>
                  <a:schemeClr val="tx2"/>
                </a:solidFill>
                <a:latin typeface="Times New Roman" panose="02020603050405020304" pitchFamily="18" charset="0"/>
              </a:rPr>
              <a:t>SAM</a:t>
            </a:r>
            <a:r>
              <a:rPr lang="zh-CN" altLang="en-US" sz="3200" b="1" dirty="0">
                <a:solidFill>
                  <a:schemeClr val="tx2"/>
                </a:solidFill>
                <a:latin typeface="Times New Roman" panose="02020603050405020304" pitchFamily="18" charset="0"/>
              </a:rPr>
              <a:t>按数据读出的</a:t>
            </a:r>
            <a:r>
              <a:rPr lang="zh-CN" altLang="en-US" sz="3200" b="1" dirty="0">
                <a:solidFill>
                  <a:srgbClr val="FF0066"/>
                </a:solidFill>
                <a:latin typeface="Times New Roman" panose="02020603050405020304" pitchFamily="18" charset="0"/>
              </a:rPr>
              <a:t>顺序</a:t>
            </a:r>
            <a:r>
              <a:rPr lang="zh-CN" altLang="en-US" sz="3200" b="1" dirty="0">
                <a:solidFill>
                  <a:schemeClr val="tx2"/>
                </a:solidFill>
                <a:latin typeface="Times New Roman" panose="02020603050405020304" pitchFamily="18" charset="0"/>
              </a:rPr>
              <a:t>分为先入先出和先入后出型。</a:t>
            </a:r>
            <a:endParaRPr lang="zh-CN" altLang="en-US" sz="3200" b="1" dirty="0">
              <a:solidFill>
                <a:schemeClr val="tx2"/>
              </a:solidFill>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40643"/>
                                        </p:tgtEl>
                                        <p:attrNameLst>
                                          <p:attrName>style.visibility</p:attrName>
                                        </p:attrNameLst>
                                      </p:cBhvr>
                                      <p:to>
                                        <p:strVal val="visible"/>
                                      </p:to>
                                    </p:set>
                                    <p:animEffect transition="in" filter="dissolve">
                                      <p:cBhvr>
                                        <p:cTn id="7" dur="500"/>
                                        <p:tgtEl>
                                          <p:spTgt spid="2406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40646">
                                            <p:txEl>
                                              <p:charRg st="0" end="30"/>
                                            </p:txEl>
                                          </p:spTgt>
                                        </p:tgtEl>
                                        <p:attrNameLst>
                                          <p:attrName>style.visibility</p:attrName>
                                        </p:attrNameLst>
                                      </p:cBhvr>
                                      <p:to>
                                        <p:strVal val="visible"/>
                                      </p:to>
                                    </p:set>
                                    <p:animEffect transition="in" filter="wipe(up)">
                                      <p:cBhvr>
                                        <p:cTn id="12" dur="500"/>
                                        <p:tgtEl>
                                          <p:spTgt spid="240646">
                                            <p:txEl>
                                              <p:charRg st="0" end="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3" grpId="0"/>
      <p:bldP spid="240646" grpId="0" build="p"/>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PP_MARK_KEY" val="90163575-3e22-4ada-a94c-8368a9ae85e3"/>
  <p:tag name="COMMONDATA" val="eyJoZGlkIjoiMjYyYzAzZmNmYTIzZTNjNDY5N2Y4NWE2ZWY3MzYxMzg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sample">
  <a:themeElements>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ample 1">
        <a:dk1>
          <a:srgbClr val="000066"/>
        </a:dk1>
        <a:lt1>
          <a:srgbClr val="FFFFFF"/>
        </a:lt1>
        <a:dk2>
          <a:srgbClr val="40297B"/>
        </a:dk2>
        <a:lt2>
          <a:srgbClr val="DDDDDD"/>
        </a:lt2>
        <a:accent1>
          <a:srgbClr val="35978E"/>
        </a:accent1>
        <a:accent2>
          <a:srgbClr val="1E86E4"/>
        </a:accent2>
        <a:accent3>
          <a:srgbClr val="FFFFFF"/>
        </a:accent3>
        <a:accent4>
          <a:srgbClr val="000056"/>
        </a:accent4>
        <a:accent5>
          <a:srgbClr val="AEC9C6"/>
        </a:accent5>
        <a:accent6>
          <a:srgbClr val="1A79CF"/>
        </a:accent6>
        <a:hlink>
          <a:srgbClr val="9CAA32"/>
        </a:hlink>
        <a:folHlink>
          <a:srgbClr val="ACB3D0"/>
        </a:folHlink>
      </a:clrScheme>
      <a:clrMap bg1="lt1" tx1="dk1" bg2="lt2" tx2="dk2" accent1="accent1" accent2="accent2" accent3="accent3" accent4="accent4" accent5="accent5" accent6="accent6" hlink="hlink" folHlink="folHlink"/>
    </a:extraClrScheme>
    <a:extraClrScheme>
      <a:clrScheme name="sample 2">
        <a:dk1>
          <a:srgbClr val="000066"/>
        </a:dk1>
        <a:lt1>
          <a:srgbClr val="FFFFFF"/>
        </a:lt1>
        <a:dk2>
          <a:srgbClr val="0F5ABD"/>
        </a:dk2>
        <a:lt2>
          <a:srgbClr val="DDDDDD"/>
        </a:lt2>
        <a:accent1>
          <a:srgbClr val="7061C9"/>
        </a:accent1>
        <a:accent2>
          <a:srgbClr val="53BB9B"/>
        </a:accent2>
        <a:accent3>
          <a:srgbClr val="FFFFFF"/>
        </a:accent3>
        <a:accent4>
          <a:srgbClr val="000056"/>
        </a:accent4>
        <a:accent5>
          <a:srgbClr val="BBB7E1"/>
        </a:accent5>
        <a:accent6>
          <a:srgbClr val="4AA98C"/>
        </a:accent6>
        <a:hlink>
          <a:srgbClr val="57B2D7"/>
        </a:hlink>
        <a:folHlink>
          <a:srgbClr val="BCC8AC"/>
        </a:folHlink>
      </a:clrScheme>
      <a:clrMap bg1="lt1" tx1="dk1" bg2="lt2" tx2="dk2" accent1="accent1" accent2="accent2" accent3="accent3" accent4="accent4" accent5="accent5" accent6="accent6" hlink="hlink" folHlink="folHlink"/>
    </a:extraClrScheme>
    <a:extraClrScheme>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7091</Words>
  <Application>WPS 演示</Application>
  <PresentationFormat>全屏显示(4:3)</PresentationFormat>
  <Paragraphs>1346</Paragraphs>
  <Slides>48</Slides>
  <Notes>0</Notes>
  <HiddenSlides>0</HiddenSlides>
  <MMClips>0</MMClips>
  <ScaleCrop>false</ScaleCrop>
  <HeadingPairs>
    <vt:vector size="8" baseType="variant">
      <vt:variant>
        <vt:lpstr>已用的字体</vt:lpstr>
      </vt:variant>
      <vt:variant>
        <vt:i4>25</vt:i4>
      </vt:variant>
      <vt:variant>
        <vt:lpstr>主题</vt:lpstr>
      </vt:variant>
      <vt:variant>
        <vt:i4>1</vt:i4>
      </vt:variant>
      <vt:variant>
        <vt:lpstr>嵌入 OLE 服务器</vt:lpstr>
      </vt:variant>
      <vt:variant>
        <vt:i4>6</vt:i4>
      </vt:variant>
      <vt:variant>
        <vt:lpstr>幻灯片标题</vt:lpstr>
      </vt:variant>
      <vt:variant>
        <vt:i4>48</vt:i4>
      </vt:variant>
    </vt:vector>
  </HeadingPairs>
  <TitlesOfParts>
    <vt:vector size="80" baseType="lpstr">
      <vt:lpstr>Arial</vt:lpstr>
      <vt:lpstr>宋体</vt:lpstr>
      <vt:lpstr>Wingdings</vt:lpstr>
      <vt:lpstr>Verdana</vt:lpstr>
      <vt:lpstr>Times New Roman</vt:lpstr>
      <vt:lpstr>楷体</vt:lpstr>
      <vt:lpstr>华文楷体</vt:lpstr>
      <vt:lpstr>微软雅黑</vt:lpstr>
      <vt:lpstr>幼圆</vt:lpstr>
      <vt:lpstr>楷体_GB2312</vt:lpstr>
      <vt:lpstr>新宋体</vt:lpstr>
      <vt:lpstr>Calibri</vt:lpstr>
      <vt:lpstr>Cambria</vt:lpstr>
      <vt:lpstr>华文楷体</vt:lpstr>
      <vt:lpstr>Arial Unicode MS</vt:lpstr>
      <vt:lpstr>文鼎谁的字体繁</vt:lpstr>
      <vt:lpstr>文鼎贱狗体</vt:lpstr>
      <vt:lpstr>文鼎霹雳体</vt:lpstr>
      <vt:lpstr>文鼎雕刻体</vt:lpstr>
      <vt:lpstr>文鼎谁的字体</vt:lpstr>
      <vt:lpstr>黑体</vt:lpstr>
      <vt:lpstr>文鼎香肠体</vt:lpstr>
      <vt:lpstr>文鼎雕刻体繁</vt:lpstr>
      <vt:lpstr>Symbol</vt:lpstr>
      <vt:lpstr>隶书</vt:lpstr>
      <vt:lpstr>sample</vt:lpstr>
      <vt:lpstr>Equation.3</vt:lpstr>
      <vt:lpstr>Equation.3</vt:lpstr>
      <vt:lpstr>Equation.3</vt:lpstr>
      <vt:lpstr>Equation.3</vt:lpstr>
      <vt:lpstr>Equation.3</vt:lpstr>
      <vt:lpstr>Equation.3</vt:lpstr>
      <vt:lpstr>第14章 半导体存储器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Sung Ha, Park</dc:creator>
  <cp:lastModifiedBy>--日月图文--</cp:lastModifiedBy>
  <cp:revision>253</cp:revision>
  <dcterms:created xsi:type="dcterms:W3CDTF">2004-08-26T06:30:00Z</dcterms:created>
  <dcterms:modified xsi:type="dcterms:W3CDTF">2023-07-15T12:08:05Z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4CC937EF8A72463EACAC08E0EF961148_13</vt:lpwstr>
  </property>
  <property fmtid="{D5CDD505-2E9C-101B-9397-08002B2CF9AE}" pid="3" name="KSOProductBuildVer">
    <vt:lpwstr>2052-11.1.0.14309</vt:lpwstr>
  </property>
</Properties>
</file>