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3"/>
    <p:sldId id="1079" r:id="rId4"/>
    <p:sldId id="1112" r:id="rId5"/>
    <p:sldId id="1113" r:id="rId6"/>
    <p:sldId id="1114" r:id="rId7"/>
    <p:sldId id="1115" r:id="rId8"/>
    <p:sldId id="1116" r:id="rId9"/>
    <p:sldId id="1117" r:id="rId10"/>
    <p:sldId id="1118" r:id="rId11"/>
    <p:sldId id="1119" r:id="rId12"/>
    <p:sldId id="1120" r:id="rId13"/>
    <p:sldId id="1121" r:id="rId14"/>
    <p:sldId id="1122" r:id="rId15"/>
    <p:sldId id="1123" r:id="rId16"/>
    <p:sldId id="1124" r:id="rId17"/>
    <p:sldId id="1125" r:id="rId18"/>
    <p:sldId id="1126" r:id="rId19"/>
    <p:sldId id="1127" r:id="rId20"/>
    <p:sldId id="1128" r:id="rId21"/>
    <p:sldId id="1129" r:id="rId22"/>
    <p:sldId id="1130" r:id="rId23"/>
    <p:sldId id="1131" r:id="rId24"/>
    <p:sldId id="1132" r:id="rId25"/>
    <p:sldId id="1133" r:id="rId26"/>
    <p:sldId id="1134" r:id="rId27"/>
    <p:sldId id="1135" r:id="rId28"/>
    <p:sldId id="1136" r:id="rId29"/>
    <p:sldId id="1137" r:id="rId30"/>
    <p:sldId id="1138" r:id="rId31"/>
    <p:sldId id="1139" r:id="rId32"/>
    <p:sldId id="1140" r:id="rId33"/>
    <p:sldId id="1141" r:id="rId34"/>
    <p:sldId id="906" r:id="rId35"/>
  </p:sldIdLst>
  <p:sldSz cx="9144000" cy="6858000" type="screen4x3"/>
  <p:notesSz cx="7102475" cy="8991600"/>
  <p:custDataLst>
    <p:tags r:id="rId41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5" userDrawn="1">
          <p15:clr>
            <a:srgbClr val="A4A3A4"/>
          </p15:clr>
        </p15:guide>
        <p15:guide id="2" pos="2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0000FF"/>
    <a:srgbClr val="D60093"/>
    <a:srgbClr val="66FFFF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5540"/>
  </p:normalViewPr>
  <p:slideViewPr>
    <p:cSldViewPr snapToGrid="0" showGuides="1">
      <p:cViewPr>
        <p:scale>
          <a:sx n="66" d="100"/>
          <a:sy n="66" d="100"/>
        </p:scale>
        <p:origin x="-2094" y="-498"/>
      </p:cViewPr>
      <p:guideLst>
        <p:guide orient="horz" pos="2215"/>
        <p:guide pos="29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39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0" Type="http://schemas.openxmlformats.org/officeDocument/2006/relationships/image" Target="../media/image13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2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2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2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fld id="{9A0DB2DC-4C9A-4742-B13C-FB6460FD3503}" type="slidenum">
              <a:rPr lang="zh-CN" altLang="en-US" sz="1200" b="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3826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0813"/>
            <a:ext cx="4038600" cy="24701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509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模拟电子技术基础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2" name="Rectangle 2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2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7.xml"/><Relationship Id="rId14" Type="http://schemas.openxmlformats.org/officeDocument/2006/relationships/audio" Target="../media/audio1.wav"/><Relationship Id="rId13" Type="http://schemas.openxmlformats.org/officeDocument/2006/relationships/audio" Target="../media/audio2.wav"/><Relationship Id="rId12" Type="http://schemas.openxmlformats.org/officeDocument/2006/relationships/audio" Target="../media/audio3.wav"/><Relationship Id="rId11" Type="http://schemas.openxmlformats.org/officeDocument/2006/relationships/tags" Target="../tags/tag11.xml"/><Relationship Id="rId10" Type="http://schemas.openxmlformats.org/officeDocument/2006/relationships/image" Target="../media/image26.wmf"/><Relationship Id="rId1" Type="http://schemas.openxmlformats.org/officeDocument/2006/relationships/oleObject" Target="../embeddings/oleObject2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5.wav"/><Relationship Id="rId6" Type="http://schemas.openxmlformats.org/officeDocument/2006/relationships/audio" Target="../media/audio3.wav"/><Relationship Id="rId5" Type="http://schemas.openxmlformats.org/officeDocument/2006/relationships/tags" Target="../tags/tag12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7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tags" Target="../tags/tag13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29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.x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33.bin"/><Relationship Id="rId3" Type="http://schemas.openxmlformats.org/officeDocument/2006/relationships/image" Target="../media/image33.GIF"/><Relationship Id="rId2" Type="http://schemas.openxmlformats.org/officeDocument/2006/relationships/image" Target="../media/image32.emf"/><Relationship Id="rId1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35.wmf"/><Relationship Id="rId1" Type="http://schemas.openxmlformats.org/officeDocument/2006/relationships/oleObject" Target="../embeddings/oleObject34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tags" Target="../tags/tag17.x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6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35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tags" Target="../tags/tag18.xml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8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tags" Target="../tags/tag19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9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40.bin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3" Type="http://schemas.openxmlformats.org/officeDocument/2006/relationships/hyperlink" Target="ch144.ppt" TargetMode="External"/><Relationship Id="rId2" Type="http://schemas.openxmlformats.org/officeDocument/2006/relationships/hyperlink" Target="ch143.ppt" TargetMode="External"/><Relationship Id="rId1" Type="http://schemas.openxmlformats.org/officeDocument/2006/relationships/hyperlink" Target="ch142.ppt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43.GIF"/><Relationship Id="rId1" Type="http://schemas.openxmlformats.org/officeDocument/2006/relationships/image" Target="../media/image4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44.wmf"/><Relationship Id="rId1" Type="http://schemas.openxmlformats.org/officeDocument/2006/relationships/oleObject" Target="../embeddings/oleObject41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tags" Target="../tags/tag25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5.wmf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42.bin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tags" Target="../tags/tag26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45.bin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46.bin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7.bin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55.wmf"/><Relationship Id="rId1" Type="http://schemas.openxmlformats.org/officeDocument/2006/relationships/oleObject" Target="../embeddings/oleObject48.bin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2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tags" Target="../tags/tag32.xml"/><Relationship Id="rId2" Type="http://schemas.openxmlformats.org/officeDocument/2006/relationships/image" Target="../media/image56.wmf"/><Relationship Id="rId1" Type="http://schemas.openxmlformats.org/officeDocument/2006/relationships/oleObject" Target="../embeddings/oleObject49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../media/image58.GIF"/><Relationship Id="rId1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8.xml"/><Relationship Id="rId5" Type="http://schemas.openxmlformats.org/officeDocument/2006/relationships/image" Target="../media/image59.pn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tags" Target="../tags/tag5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25" Type="http://schemas.openxmlformats.org/officeDocument/2006/relationships/vmlDrawing" Target="../drawings/vmlDrawing2.vml"/><Relationship Id="rId24" Type="http://schemas.openxmlformats.org/officeDocument/2006/relationships/slideLayout" Target="../slideLayouts/slideLayout7.xml"/><Relationship Id="rId23" Type="http://schemas.openxmlformats.org/officeDocument/2006/relationships/audio" Target="../media/audio3.wav"/><Relationship Id="rId22" Type="http://schemas.openxmlformats.org/officeDocument/2006/relationships/audio" Target="../media/audio4.wav"/><Relationship Id="rId21" Type="http://schemas.openxmlformats.org/officeDocument/2006/relationships/tags" Target="../tags/tag6.xml"/><Relationship Id="rId20" Type="http://schemas.openxmlformats.org/officeDocument/2006/relationships/image" Target="../media/image13.wmf"/><Relationship Id="rId2" Type="http://schemas.openxmlformats.org/officeDocument/2006/relationships/image" Target="../media/image4.wmf"/><Relationship Id="rId19" Type="http://schemas.openxmlformats.org/officeDocument/2006/relationships/oleObject" Target="../embeddings/oleObject12.bin"/><Relationship Id="rId18" Type="http://schemas.openxmlformats.org/officeDocument/2006/relationships/image" Target="../media/image12.wmf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11.w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tags" Target="../tags/tag7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3.wav"/><Relationship Id="rId7" Type="http://schemas.openxmlformats.org/officeDocument/2006/relationships/tags" Target="../tags/tag8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5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4.wav"/><Relationship Id="rId7" Type="http://schemas.openxmlformats.org/officeDocument/2006/relationships/tags" Target="../tags/tag9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audio" Target="../media/audio3.wav"/><Relationship Id="rId3" Type="http://schemas.openxmlformats.org/officeDocument/2006/relationships/tags" Target="../tags/tag10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86995" y="3048000"/>
            <a:ext cx="9056370" cy="685800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第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11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章</a:t>
            </a:r>
            <a:r>
              <a:rPr lang="en-US" altLang="zh-CN" sz="3600" dirty="0" smtClean="0">
                <a:latin typeface="+mj-lt"/>
                <a:ea typeface="宋体" panose="02010600030101010101" pitchFamily="2" charset="-122"/>
                <a:cs typeface="+mj-cs"/>
              </a:rPr>
              <a:t>  </a:t>
            </a:r>
            <a:r>
              <a:rPr lang="zh-CN" altLang="en-US" sz="3600" dirty="0" smtClean="0">
                <a:latin typeface="+mj-lt"/>
                <a:ea typeface="宋体" panose="02010600030101010101" pitchFamily="2" charset="-122"/>
                <a:cs typeface="+mj-cs"/>
              </a:rPr>
              <a:t>组合逻辑电路</a:t>
            </a:r>
            <a:endParaRPr lang="zh-CN" altLang="en-US" sz="3600" dirty="0" smtClean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6677" name="文本框 156676"/>
          <p:cNvSpPr txBox="1"/>
          <p:nvPr>
            <p:custDataLst>
              <p:tags r:id="rId1"/>
            </p:custDataLst>
          </p:nvPr>
        </p:nvSpPr>
        <p:spPr>
          <a:xfrm>
            <a:off x="2500630" y="3905885"/>
            <a:ext cx="5132705" cy="1017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23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研究对象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组合逻辑电路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358515" y="6417945"/>
            <a:ext cx="2895600" cy="276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6626" y="557676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电子科技大学出版社</a:t>
            </a:r>
            <a:endParaRPr lang="zh-CN" altLang="en-US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页脚占位符 4"/>
          <p:cNvSpPr txBox="1">
            <a:spLocks noGrp="1"/>
          </p:cNvSpPr>
          <p:nvPr>
            <p:ph type="ftr" sz="quarter" idx="4294967295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3554" name="下箭头 663553"/>
          <p:cNvSpPr/>
          <p:nvPr/>
        </p:nvSpPr>
        <p:spPr>
          <a:xfrm>
            <a:off x="1543050" y="590550"/>
            <a:ext cx="244475" cy="592138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3555" name="椭圆 663554"/>
          <p:cNvSpPr/>
          <p:nvPr/>
        </p:nvSpPr>
        <p:spPr>
          <a:xfrm>
            <a:off x="1847850" y="5969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2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3556" name="文本框 663555"/>
          <p:cNvSpPr txBox="1"/>
          <p:nvPr/>
        </p:nvSpPr>
        <p:spPr>
          <a:xfrm>
            <a:off x="492125" y="1200150"/>
            <a:ext cx="23622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逻辑表达式或卡诺图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3557" name="下箭头 663556"/>
          <p:cNvSpPr/>
          <p:nvPr/>
        </p:nvSpPr>
        <p:spPr>
          <a:xfrm>
            <a:off x="1558925" y="2276475"/>
            <a:ext cx="228600" cy="644525"/>
          </a:xfrm>
          <a:prstGeom prst="downArrow">
            <a:avLst>
              <a:gd name="adj1" fmla="val 50000"/>
              <a:gd name="adj2" fmla="val 70486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3558" name="文本框 663557"/>
          <p:cNvSpPr txBox="1"/>
          <p:nvPr/>
        </p:nvSpPr>
        <p:spPr>
          <a:xfrm>
            <a:off x="720725" y="2914650"/>
            <a:ext cx="19050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最简与或表达式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3559" name="文本框 663558"/>
          <p:cNvSpPr txBox="1"/>
          <p:nvPr/>
        </p:nvSpPr>
        <p:spPr>
          <a:xfrm>
            <a:off x="1011238" y="2168525"/>
            <a:ext cx="365125" cy="9144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 lIns="0" rIns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化简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63560" name="椭圆 663559"/>
          <p:cNvSpPr/>
          <p:nvPr/>
        </p:nvSpPr>
        <p:spPr>
          <a:xfrm>
            <a:off x="1863725" y="2325688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3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3561" name="下箭头 663560"/>
          <p:cNvSpPr/>
          <p:nvPr/>
        </p:nvSpPr>
        <p:spPr>
          <a:xfrm>
            <a:off x="4911725" y="476250"/>
            <a:ext cx="228600" cy="533400"/>
          </a:xfrm>
          <a:prstGeom prst="downArrow">
            <a:avLst>
              <a:gd name="adj1" fmla="val 50000"/>
              <a:gd name="adj2" fmla="val 58333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3562" name="椭圆 663561"/>
          <p:cNvSpPr/>
          <p:nvPr/>
        </p:nvSpPr>
        <p:spPr>
          <a:xfrm>
            <a:off x="5216525" y="4762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2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663563" name="对象 663562"/>
          <p:cNvGraphicFramePr/>
          <p:nvPr/>
        </p:nvGraphicFramePr>
        <p:xfrm>
          <a:off x="3844925" y="1085850"/>
          <a:ext cx="2438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5" name="" r:id="rId1" imgW="875665" imgH="190500" progId="Equation.3">
                  <p:embed/>
                </p:oleObj>
              </mc:Choice>
              <mc:Fallback>
                <p:oleObj name="" r:id="rId1" imgW="875665" imgH="190500" progId="Equation.3">
                  <p:embed/>
                  <p:pic>
                    <p:nvPicPr>
                      <p:cNvPr id="0" name="图片 48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44925" y="1085850"/>
                        <a:ext cx="2438400" cy="5302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3564" name="文本框 663563"/>
          <p:cNvSpPr txBox="1"/>
          <p:nvPr/>
        </p:nvSpPr>
        <p:spPr>
          <a:xfrm>
            <a:off x="6699250" y="944563"/>
            <a:ext cx="1905000" cy="8223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已为最简与或表达式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63565" name="下箭头 663564"/>
          <p:cNvSpPr/>
          <p:nvPr/>
        </p:nvSpPr>
        <p:spPr>
          <a:xfrm>
            <a:off x="1558925" y="3998913"/>
            <a:ext cx="244475" cy="592137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3566" name="椭圆 663565"/>
          <p:cNvSpPr/>
          <p:nvPr/>
        </p:nvSpPr>
        <p:spPr>
          <a:xfrm>
            <a:off x="1863725" y="4005263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4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3567" name="文本框 663566"/>
          <p:cNvSpPr txBox="1"/>
          <p:nvPr/>
        </p:nvSpPr>
        <p:spPr>
          <a:xfrm>
            <a:off x="720725" y="4591050"/>
            <a:ext cx="19050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逻辑变换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3568" name="下箭头 663567"/>
          <p:cNvSpPr/>
          <p:nvPr/>
        </p:nvSpPr>
        <p:spPr>
          <a:xfrm>
            <a:off x="1482725" y="5235575"/>
            <a:ext cx="244475" cy="592138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3569" name="椭圆 663568"/>
          <p:cNvSpPr/>
          <p:nvPr/>
        </p:nvSpPr>
        <p:spPr>
          <a:xfrm>
            <a:off x="1787525" y="5224463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5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3570" name="文本框 663569"/>
          <p:cNvSpPr txBox="1"/>
          <p:nvPr/>
        </p:nvSpPr>
        <p:spPr>
          <a:xfrm>
            <a:off x="357188" y="5886450"/>
            <a:ext cx="24384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逻辑电路图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663571" name="对象 663570"/>
          <p:cNvGraphicFramePr/>
          <p:nvPr/>
        </p:nvGraphicFramePr>
        <p:xfrm>
          <a:off x="3540125" y="2609850"/>
          <a:ext cx="4383088" cy="182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3" name="" r:id="rId3" imgW="2238375" imgH="800100" progId="Word.Picture.8">
                  <p:embed/>
                </p:oleObj>
              </mc:Choice>
              <mc:Fallback>
                <p:oleObj name="" r:id="rId3" imgW="2238375" imgH="800100" progId="Word.Picture.8">
                  <p:embed/>
                  <p:pic>
                    <p:nvPicPr>
                      <p:cNvPr id="0" name="图片 4802"/>
                      <p:cNvPicPr/>
                      <p:nvPr/>
                    </p:nvPicPr>
                    <p:blipFill>
                      <a:blip r:embed="rId4"/>
                      <a:srcRect t="-3999" b="-3999"/>
                      <a:stretch>
                        <a:fillRect/>
                      </a:stretch>
                    </p:blipFill>
                    <p:spPr>
                      <a:xfrm>
                        <a:off x="3540125" y="2609850"/>
                        <a:ext cx="4383088" cy="1820863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3572" name="对象 663571"/>
          <p:cNvGraphicFramePr/>
          <p:nvPr/>
        </p:nvGraphicFramePr>
        <p:xfrm>
          <a:off x="3616325" y="5440363"/>
          <a:ext cx="3662363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4" name="" r:id="rId5" imgW="1695450" imgH="590550" progId="Word.Picture.8">
                  <p:embed/>
                </p:oleObj>
              </mc:Choice>
              <mc:Fallback>
                <p:oleObj name="" r:id="rId5" imgW="1695450" imgH="590550" progId="Word.Picture.8">
                  <p:embed/>
                  <p:pic>
                    <p:nvPicPr>
                      <p:cNvPr id="0" name="图片 48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16325" y="5440363"/>
                        <a:ext cx="3662363" cy="1276350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3573" name="下箭头 663572"/>
          <p:cNvSpPr/>
          <p:nvPr/>
        </p:nvSpPr>
        <p:spPr>
          <a:xfrm>
            <a:off x="4911725" y="1654175"/>
            <a:ext cx="228600" cy="955675"/>
          </a:xfrm>
          <a:prstGeom prst="downArrow">
            <a:avLst>
              <a:gd name="adj1" fmla="val 50000"/>
              <a:gd name="adj2" fmla="val 104513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3574" name="文本框 663573"/>
          <p:cNvSpPr txBox="1"/>
          <p:nvPr/>
        </p:nvSpPr>
        <p:spPr>
          <a:xfrm>
            <a:off x="3692525" y="1771650"/>
            <a:ext cx="1219200" cy="8223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用与非门实现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663575" name="对象 663574"/>
          <p:cNvGraphicFramePr/>
          <p:nvPr/>
        </p:nvGraphicFramePr>
        <p:xfrm>
          <a:off x="5368925" y="1841500"/>
          <a:ext cx="225742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8" name="" r:id="rId7" imgW="812165" imgH="254000" progId="Equation.3">
                  <p:embed/>
                </p:oleObj>
              </mc:Choice>
              <mc:Fallback>
                <p:oleObj name="" r:id="rId7" imgW="812165" imgH="254000" progId="Equation.3">
                  <p:embed/>
                  <p:pic>
                    <p:nvPicPr>
                      <p:cNvPr id="0" name="图片 480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68925" y="1841500"/>
                        <a:ext cx="2257425" cy="70326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3576" name="下箭头 663575"/>
          <p:cNvSpPr/>
          <p:nvPr/>
        </p:nvSpPr>
        <p:spPr>
          <a:xfrm>
            <a:off x="4911725" y="4591050"/>
            <a:ext cx="228600" cy="838200"/>
          </a:xfrm>
          <a:prstGeom prst="downArrow">
            <a:avLst>
              <a:gd name="adj1" fmla="val 50000"/>
              <a:gd name="adj2" fmla="val 91666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663577" name="对象 663576"/>
          <p:cNvGraphicFramePr/>
          <p:nvPr/>
        </p:nvGraphicFramePr>
        <p:xfrm>
          <a:off x="5410200" y="4786313"/>
          <a:ext cx="1868488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9" name="" r:id="rId9" imgW="671830" imgH="177800" progId="Equation.3">
                  <p:embed/>
                </p:oleObj>
              </mc:Choice>
              <mc:Fallback>
                <p:oleObj name="" r:id="rId9" imgW="671830" imgH="177800" progId="Equation.3">
                  <p:embed/>
                  <p:pic>
                    <p:nvPicPr>
                      <p:cNvPr id="0" name="图片 480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10200" y="4786313"/>
                        <a:ext cx="1868488" cy="49053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3578" name="文本框 663577"/>
          <p:cNvSpPr txBox="1"/>
          <p:nvPr/>
        </p:nvSpPr>
        <p:spPr>
          <a:xfrm>
            <a:off x="3692525" y="4530725"/>
            <a:ext cx="1219200" cy="8223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用异或门实现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6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6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66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6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6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6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635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635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6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6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6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"/>
                                        <p:tgtEl>
                                          <p:spTgt spid="6635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75"/>
                                        <p:tgtEl>
                                          <p:spTgt spid="66357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66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6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66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6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66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75"/>
                                        <p:tgtEl>
                                          <p:spTgt spid="663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75"/>
                                        <p:tgtEl>
                                          <p:spTgt spid="66357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4" dur="500"/>
                                        <p:tgtEl>
                                          <p:spTgt spid="663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66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3555" grpId="0" bldLvl="0" animBg="1"/>
      <p:bldP spid="663556" grpId="0" bldLvl="0" animBg="1"/>
      <p:bldP spid="663558" grpId="0" bldLvl="0" animBg="1"/>
      <p:bldP spid="663559" grpId="0" bldLvl="0" animBg="1"/>
      <p:bldP spid="663560" grpId="0" bldLvl="0" animBg="1"/>
      <p:bldP spid="663562" grpId="0" bldLvl="0" animBg="1"/>
      <p:bldP spid="663564" grpId="0" build="p"/>
      <p:bldP spid="663564" grpId="1" animBg="1" build="allAtOnce"/>
      <p:bldP spid="663566" grpId="0" bldLvl="0" animBg="1"/>
      <p:bldP spid="663569" grpId="0" bldLvl="0" animBg="1"/>
      <p:bldP spid="663570" grpId="0" bldLvl="0" animBg="1"/>
      <p:bldP spid="663574" grpId="0" build="p"/>
      <p:bldP spid="663574" grpId="1" animBg="1" build="allAtOnce"/>
      <p:bldP spid="663578" grpId="0" build="p"/>
      <p:bldP spid="663578" grpId="1" animBg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4578" name="文本框 664577"/>
          <p:cNvSpPr txBox="1"/>
          <p:nvPr/>
        </p:nvSpPr>
        <p:spPr>
          <a:xfrm>
            <a:off x="228600" y="4114800"/>
            <a:ext cx="14478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4579" name="文本框 664578"/>
          <p:cNvSpPr txBox="1"/>
          <p:nvPr/>
        </p:nvSpPr>
        <p:spPr>
          <a:xfrm>
            <a:off x="254000" y="768350"/>
            <a:ext cx="158115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电路功能描述</a:t>
            </a:r>
            <a:endParaRPr lang="zh-CN" altLang="en-US" sz="54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4580" name="下箭头 664579"/>
          <p:cNvSpPr/>
          <p:nvPr/>
        </p:nvSpPr>
        <p:spPr>
          <a:xfrm>
            <a:off x="685800" y="1916113"/>
            <a:ext cx="304800" cy="2198687"/>
          </a:xfrm>
          <a:prstGeom prst="downArrow">
            <a:avLst>
              <a:gd name="adj1" fmla="val 50000"/>
              <a:gd name="adj2" fmla="val 180338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4581" name="文本框 664580"/>
          <p:cNvSpPr txBox="1"/>
          <p:nvPr/>
        </p:nvSpPr>
        <p:spPr>
          <a:xfrm>
            <a:off x="2051050" y="333375"/>
            <a:ext cx="677545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zh-CN" altLang="en-US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</a:rPr>
              <a:t>用与非门设计一个举重裁判表决电路。设举重比赛有</a:t>
            </a:r>
            <a:r>
              <a:rPr lang="en-US" altLang="zh-CN" b="1">
                <a:latin typeface="Times New Roman" panose="02020603050405020304" pitchFamily="18" charset="0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</a:rPr>
              <a:t>个裁判，一个主裁判和两个副裁判。杠铃完全举上的裁决由每一个裁判按一下自己面前的按钮来确定。只有当两个或两个以上裁判判明成功，并且其中有一个为主裁判时，表明成功的灯才亮。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664582" name="文本框 664581"/>
          <p:cNvSpPr txBox="1"/>
          <p:nvPr/>
        </p:nvSpPr>
        <p:spPr>
          <a:xfrm>
            <a:off x="1676400" y="2751138"/>
            <a:ext cx="71628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　　</a:t>
            </a:r>
            <a:r>
              <a:rPr lang="zh-CN" altLang="en-US" b="1" dirty="0">
                <a:latin typeface="Times New Roman" panose="02020603050405020304" pitchFamily="18" charset="0"/>
              </a:rPr>
              <a:t>设主裁判为变量</a:t>
            </a:r>
            <a:r>
              <a:rPr lang="en-US" altLang="zh-CN" b="1">
                <a:latin typeface="Times New Roman" panose="02020603050405020304" pitchFamily="18" charset="0"/>
              </a:rPr>
              <a:t>A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zh-CN" altLang="en-US" b="1" dirty="0">
                <a:latin typeface="Times New Roman" panose="02020603050405020304" pitchFamily="18" charset="0"/>
              </a:rPr>
              <a:t>副裁判分别为</a:t>
            </a:r>
            <a:r>
              <a:rPr lang="en-US" altLang="zh-CN" b="1">
                <a:latin typeface="Times New Roman" panose="02020603050405020304" pitchFamily="18" charset="0"/>
              </a:rPr>
              <a:t>B</a:t>
            </a:r>
            <a:r>
              <a:rPr lang="zh-CN" altLang="en-US" b="1">
                <a:latin typeface="Times New Roman" panose="02020603050405020304" pitchFamily="18" charset="0"/>
              </a:rPr>
              <a:t>和</a:t>
            </a:r>
            <a:r>
              <a:rPr lang="en-US" altLang="zh-CN" b="1">
                <a:latin typeface="Times New Roman" panose="02020603050405020304" pitchFamily="18" charset="0"/>
              </a:rPr>
              <a:t>C</a:t>
            </a:r>
            <a:r>
              <a:rPr lang="zh-CN" altLang="en-US" b="1">
                <a:latin typeface="Times New Roman" panose="02020603050405020304" pitchFamily="18" charset="0"/>
              </a:rPr>
              <a:t>；</a:t>
            </a:r>
            <a:r>
              <a:rPr lang="zh-CN" altLang="en-US" b="1" dirty="0">
                <a:latin typeface="Times New Roman" panose="02020603050405020304" pitchFamily="18" charset="0"/>
              </a:rPr>
              <a:t>表示成功与否的灯为</a:t>
            </a:r>
            <a:r>
              <a:rPr lang="en-US" altLang="zh-CN" b="1">
                <a:latin typeface="Times New Roman" panose="02020603050405020304" pitchFamily="18" charset="0"/>
              </a:rPr>
              <a:t>Y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zh-CN" altLang="en-US" b="1" dirty="0">
                <a:latin typeface="Times New Roman" panose="02020603050405020304" pitchFamily="18" charset="0"/>
              </a:rPr>
              <a:t>根据逻辑要求列出真值表。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664583" name="下箭头 664582"/>
          <p:cNvSpPr/>
          <p:nvPr/>
        </p:nvSpPr>
        <p:spPr>
          <a:xfrm>
            <a:off x="4953000" y="2293938"/>
            <a:ext cx="228600" cy="533400"/>
          </a:xfrm>
          <a:prstGeom prst="downArrow">
            <a:avLst>
              <a:gd name="adj1" fmla="val 50000"/>
              <a:gd name="adj2" fmla="val 58333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4584" name="椭圆 664583"/>
          <p:cNvSpPr/>
          <p:nvPr/>
        </p:nvSpPr>
        <p:spPr>
          <a:xfrm>
            <a:off x="1042988" y="25654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1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4585" name="文本框 664584"/>
          <p:cNvSpPr txBox="1"/>
          <p:nvPr/>
        </p:nvSpPr>
        <p:spPr>
          <a:xfrm>
            <a:off x="36830" y="2137410"/>
            <a:ext cx="714375" cy="13677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 lIns="0" rIns="0">
            <a:no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穷举法</a:t>
            </a:r>
            <a:endParaRPr lang="zh-CN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4586" name="椭圆 664585"/>
          <p:cNvSpPr/>
          <p:nvPr/>
        </p:nvSpPr>
        <p:spPr>
          <a:xfrm>
            <a:off x="5318125" y="2300288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1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664587" name="对象 664586"/>
          <p:cNvGraphicFramePr/>
          <p:nvPr/>
        </p:nvGraphicFramePr>
        <p:xfrm>
          <a:off x="2219325" y="3562350"/>
          <a:ext cx="6196013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6" name="" r:id="rId1" imgW="3086100" imgH="1085850" progId="Word.Picture.8">
                  <p:embed/>
                </p:oleObj>
              </mc:Choice>
              <mc:Fallback>
                <p:oleObj name="" r:id="rId1" imgW="3086100" imgH="1085850" progId="Word.Picture.8">
                  <p:embed/>
                  <p:pic>
                    <p:nvPicPr>
                      <p:cNvPr id="0" name="图片 48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19325" y="3562350"/>
                        <a:ext cx="6196013" cy="217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4588" name="下箭头 664587"/>
          <p:cNvSpPr/>
          <p:nvPr/>
        </p:nvSpPr>
        <p:spPr>
          <a:xfrm>
            <a:off x="5029200" y="5616575"/>
            <a:ext cx="228600" cy="404813"/>
          </a:xfrm>
          <a:prstGeom prst="downArrow">
            <a:avLst>
              <a:gd name="adj1" fmla="val 50000"/>
              <a:gd name="adj2" fmla="val 44270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4589" name="椭圆 664588"/>
          <p:cNvSpPr/>
          <p:nvPr/>
        </p:nvSpPr>
        <p:spPr>
          <a:xfrm>
            <a:off x="5364163" y="5494338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2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664590" name="对象 664589"/>
          <p:cNvGraphicFramePr/>
          <p:nvPr/>
        </p:nvGraphicFramePr>
        <p:xfrm>
          <a:off x="2484438" y="6021388"/>
          <a:ext cx="641667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7" name="" r:id="rId3" imgW="2513330" imgH="241300" progId="Equation.3">
                  <p:embed/>
                </p:oleObj>
              </mc:Choice>
              <mc:Fallback>
                <p:oleObj name="" r:id="rId3" imgW="2513330" imgH="241300" progId="Equation.3">
                  <p:embed/>
                  <p:pic>
                    <p:nvPicPr>
                      <p:cNvPr id="0" name="图片 480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4438" y="6021388"/>
                        <a:ext cx="6416675" cy="62071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4591" name="下箭头 664590"/>
          <p:cNvSpPr/>
          <p:nvPr/>
        </p:nvSpPr>
        <p:spPr>
          <a:xfrm>
            <a:off x="685800" y="4783138"/>
            <a:ext cx="304800" cy="1312862"/>
          </a:xfrm>
          <a:prstGeom prst="downArrow">
            <a:avLst>
              <a:gd name="adj1" fmla="val 50000"/>
              <a:gd name="adj2" fmla="val 107682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4592" name="椭圆 664591"/>
          <p:cNvSpPr/>
          <p:nvPr/>
        </p:nvSpPr>
        <p:spPr>
          <a:xfrm>
            <a:off x="990600" y="51879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2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4593" name="文本框 664592"/>
          <p:cNvSpPr txBox="1"/>
          <p:nvPr/>
        </p:nvSpPr>
        <p:spPr>
          <a:xfrm>
            <a:off x="76200" y="6116638"/>
            <a:ext cx="2362200" cy="588962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逻辑表达式</a:t>
            </a:r>
            <a:endParaRPr lang="zh-CN" altLang="en-US" sz="60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1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4581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6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6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458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458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6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6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66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4578" grpId="0" bldLvl="0" animBg="1"/>
      <p:bldP spid="664579" grpId="0" bldLvl="0" animBg="1"/>
      <p:bldP spid="664581" grpId="0" build="p"/>
      <p:bldP spid="664582" grpId="0" build="p"/>
      <p:bldP spid="664584" grpId="0" bldLvl="0" animBg="1"/>
      <p:bldP spid="664585" grpId="0" bldLvl="0" animBg="1"/>
      <p:bldP spid="664586" grpId="0" bldLvl="0" animBg="1"/>
      <p:bldP spid="664589" grpId="0" bldLvl="0" animBg="1"/>
      <p:bldP spid="664592" grpId="0" bldLvl="0" animBg="1"/>
      <p:bldP spid="66459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65602" name="对象 665601"/>
          <p:cNvGraphicFramePr/>
          <p:nvPr/>
        </p:nvGraphicFramePr>
        <p:xfrm>
          <a:off x="3698875" y="755650"/>
          <a:ext cx="4267200" cy="199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0" name="" r:id="rId1" imgW="1485900" imgH="695325" progId="Word.Picture.8">
                  <p:embed/>
                </p:oleObj>
              </mc:Choice>
              <mc:Fallback>
                <p:oleObj name="" r:id="rId1" imgW="1485900" imgH="695325" progId="Word.Picture.8">
                  <p:embed/>
                  <p:pic>
                    <p:nvPicPr>
                      <p:cNvPr id="0" name="图片 48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98875" y="755650"/>
                        <a:ext cx="4267200" cy="1995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3" name="对象 665602"/>
          <p:cNvGraphicFramePr/>
          <p:nvPr/>
        </p:nvGraphicFramePr>
        <p:xfrm>
          <a:off x="3579813" y="4465638"/>
          <a:ext cx="4641850" cy="220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1" name="" r:id="rId3" imgW="2066925" imgH="981075" progId="Word.Picture.8">
                  <p:embed/>
                </p:oleObj>
              </mc:Choice>
              <mc:Fallback>
                <p:oleObj name="" r:id="rId3" imgW="2066925" imgH="981075" progId="Word.Picture.8">
                  <p:embed/>
                  <p:pic>
                    <p:nvPicPr>
                      <p:cNvPr id="0" name="图片 48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9813" y="4465638"/>
                        <a:ext cx="4641850" cy="2203450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04" name="下箭头 665603"/>
          <p:cNvSpPr/>
          <p:nvPr/>
        </p:nvSpPr>
        <p:spPr>
          <a:xfrm>
            <a:off x="1489075" y="476250"/>
            <a:ext cx="244475" cy="592138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05" name="椭圆 665604"/>
          <p:cNvSpPr/>
          <p:nvPr/>
        </p:nvSpPr>
        <p:spPr>
          <a:xfrm>
            <a:off x="1793875" y="4826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3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06" name="文本框 665605"/>
          <p:cNvSpPr txBox="1"/>
          <p:nvPr/>
        </p:nvSpPr>
        <p:spPr>
          <a:xfrm>
            <a:off x="803275" y="1085850"/>
            <a:ext cx="16002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卡诺图</a:t>
            </a:r>
            <a:endParaRPr lang="zh-CN" altLang="en-US" sz="60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07" name="下箭头 665606"/>
          <p:cNvSpPr/>
          <p:nvPr/>
        </p:nvSpPr>
        <p:spPr>
          <a:xfrm>
            <a:off x="1489075" y="1716088"/>
            <a:ext cx="228600" cy="644525"/>
          </a:xfrm>
          <a:prstGeom prst="downArrow">
            <a:avLst>
              <a:gd name="adj1" fmla="val 50000"/>
              <a:gd name="adj2" fmla="val 70486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08" name="文本框 665607"/>
          <p:cNvSpPr txBox="1"/>
          <p:nvPr/>
        </p:nvSpPr>
        <p:spPr>
          <a:xfrm>
            <a:off x="650875" y="2436813"/>
            <a:ext cx="19050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最简与或表达式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09" name="文本框 665608"/>
          <p:cNvSpPr txBox="1"/>
          <p:nvPr/>
        </p:nvSpPr>
        <p:spPr>
          <a:xfrm>
            <a:off x="962025" y="1644650"/>
            <a:ext cx="365125" cy="914400"/>
          </a:xfrm>
          <a:prstGeom prst="rect">
            <a:avLst/>
          </a:prstGeom>
          <a:noFill/>
          <a:ln w="9525">
            <a:noFill/>
          </a:ln>
        </p:spPr>
        <p:txBody>
          <a:bodyPr vert="eaVert" lIns="0" rIns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化简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65610" name="椭圆 665609"/>
          <p:cNvSpPr/>
          <p:nvPr/>
        </p:nvSpPr>
        <p:spPr>
          <a:xfrm>
            <a:off x="1793875" y="1751013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4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11" name="下箭头 665610"/>
          <p:cNvSpPr/>
          <p:nvPr/>
        </p:nvSpPr>
        <p:spPr>
          <a:xfrm>
            <a:off x="1489075" y="3579813"/>
            <a:ext cx="244475" cy="592137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12" name="椭圆 665611"/>
          <p:cNvSpPr/>
          <p:nvPr/>
        </p:nvSpPr>
        <p:spPr>
          <a:xfrm>
            <a:off x="1793875" y="3579813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5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13" name="文本框 665612"/>
          <p:cNvSpPr txBox="1"/>
          <p:nvPr/>
        </p:nvSpPr>
        <p:spPr>
          <a:xfrm>
            <a:off x="650875" y="4241800"/>
            <a:ext cx="19050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逻辑变换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14" name="下箭头 665613"/>
          <p:cNvSpPr/>
          <p:nvPr/>
        </p:nvSpPr>
        <p:spPr>
          <a:xfrm>
            <a:off x="1412875" y="4886325"/>
            <a:ext cx="244475" cy="592138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15" name="椭圆 665614"/>
          <p:cNvSpPr/>
          <p:nvPr/>
        </p:nvSpPr>
        <p:spPr>
          <a:xfrm>
            <a:off x="1717675" y="4957763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6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16" name="文本框 665615"/>
          <p:cNvSpPr txBox="1"/>
          <p:nvPr/>
        </p:nvSpPr>
        <p:spPr>
          <a:xfrm>
            <a:off x="668338" y="5537200"/>
            <a:ext cx="1598612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逻辑电路图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17" name="下箭头 665616"/>
          <p:cNvSpPr/>
          <p:nvPr/>
        </p:nvSpPr>
        <p:spPr>
          <a:xfrm>
            <a:off x="5197475" y="222250"/>
            <a:ext cx="244475" cy="592138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18" name="椭圆 665617"/>
          <p:cNvSpPr/>
          <p:nvPr/>
        </p:nvSpPr>
        <p:spPr>
          <a:xfrm>
            <a:off x="5527675" y="322263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3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19" name="下箭头 665618"/>
          <p:cNvSpPr/>
          <p:nvPr/>
        </p:nvSpPr>
        <p:spPr>
          <a:xfrm>
            <a:off x="5413375" y="2571750"/>
            <a:ext cx="228600" cy="644525"/>
          </a:xfrm>
          <a:prstGeom prst="downArrow">
            <a:avLst>
              <a:gd name="adj1" fmla="val 50000"/>
              <a:gd name="adj2" fmla="val 70486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20" name="文本框 665619"/>
          <p:cNvSpPr txBox="1"/>
          <p:nvPr/>
        </p:nvSpPr>
        <p:spPr>
          <a:xfrm>
            <a:off x="4918075" y="2508250"/>
            <a:ext cx="365125" cy="914400"/>
          </a:xfrm>
          <a:prstGeom prst="rect">
            <a:avLst/>
          </a:prstGeom>
          <a:noFill/>
          <a:ln w="9525">
            <a:noFill/>
          </a:ln>
        </p:spPr>
        <p:txBody>
          <a:bodyPr vert="eaVert" lIns="0" rIns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化简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65621" name="椭圆 665620"/>
          <p:cNvSpPr/>
          <p:nvPr/>
        </p:nvSpPr>
        <p:spPr>
          <a:xfrm>
            <a:off x="5773738" y="2643188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4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22" name="文本框 665621"/>
          <p:cNvSpPr txBox="1"/>
          <p:nvPr/>
        </p:nvSpPr>
        <p:spPr>
          <a:xfrm>
            <a:off x="6350000" y="1563688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endParaRPr lang="en-US" altLang="zh-CN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23" name="文本框 665622"/>
          <p:cNvSpPr txBox="1"/>
          <p:nvPr/>
        </p:nvSpPr>
        <p:spPr>
          <a:xfrm>
            <a:off x="6350000" y="1995488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endParaRPr lang="en-US" altLang="zh-CN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24" name="文本框 665623"/>
          <p:cNvSpPr txBox="1"/>
          <p:nvPr/>
        </p:nvSpPr>
        <p:spPr>
          <a:xfrm>
            <a:off x="7051675" y="197485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endParaRPr lang="en-US" altLang="zh-CN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25" name="椭圆 665624"/>
          <p:cNvSpPr/>
          <p:nvPr/>
        </p:nvSpPr>
        <p:spPr>
          <a:xfrm>
            <a:off x="6265863" y="1517650"/>
            <a:ext cx="533400" cy="990600"/>
          </a:xfrm>
          <a:prstGeom prst="ellipse">
            <a:avLst/>
          </a:prstGeom>
          <a:noFill/>
          <a:ln w="3810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26" name="椭圆 665625"/>
          <p:cNvSpPr/>
          <p:nvPr/>
        </p:nvSpPr>
        <p:spPr>
          <a:xfrm>
            <a:off x="6278563" y="2066925"/>
            <a:ext cx="1219200" cy="381000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27" name="文本框 665626"/>
          <p:cNvSpPr txBox="1"/>
          <p:nvPr/>
        </p:nvSpPr>
        <p:spPr>
          <a:xfrm>
            <a:off x="3317875" y="3270250"/>
            <a:ext cx="838200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Y=</a:t>
            </a:r>
            <a:endParaRPr lang="en-US" altLang="zh-CN" sz="32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28" name="文本框 665627"/>
          <p:cNvSpPr txBox="1"/>
          <p:nvPr/>
        </p:nvSpPr>
        <p:spPr>
          <a:xfrm>
            <a:off x="4156075" y="3270250"/>
            <a:ext cx="838200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006600"/>
                </a:solidFill>
                <a:latin typeface="Times New Roman" panose="02020603050405020304" pitchFamily="18" charset="0"/>
              </a:rPr>
              <a:t>AB</a:t>
            </a:r>
            <a:endParaRPr lang="en-US" altLang="zh-CN" sz="32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29" name="文本框 665628"/>
          <p:cNvSpPr txBox="1"/>
          <p:nvPr/>
        </p:nvSpPr>
        <p:spPr>
          <a:xfrm>
            <a:off x="4994275" y="3270250"/>
            <a:ext cx="1066800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+AC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5630" name="下箭头 665629"/>
          <p:cNvSpPr/>
          <p:nvPr/>
        </p:nvSpPr>
        <p:spPr>
          <a:xfrm rot="-5400000">
            <a:off x="6386513" y="3181350"/>
            <a:ext cx="228600" cy="879475"/>
          </a:xfrm>
          <a:prstGeom prst="downArrow">
            <a:avLst>
              <a:gd name="adj1" fmla="val 50000"/>
              <a:gd name="adj2" fmla="val 96180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31" name="椭圆 665630"/>
          <p:cNvSpPr/>
          <p:nvPr/>
        </p:nvSpPr>
        <p:spPr>
          <a:xfrm>
            <a:off x="6350000" y="2930525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5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665632" name="对象 665631"/>
          <p:cNvGraphicFramePr/>
          <p:nvPr/>
        </p:nvGraphicFramePr>
        <p:xfrm>
          <a:off x="7019925" y="3278188"/>
          <a:ext cx="16240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2" name="" r:id="rId5" imgW="799465" imgH="254000" progId="Equation.3">
                  <p:embed/>
                </p:oleObj>
              </mc:Choice>
              <mc:Fallback>
                <p:oleObj name="" r:id="rId5" imgW="799465" imgH="254000" progId="Equation.3">
                  <p:embed/>
                  <p:pic>
                    <p:nvPicPr>
                      <p:cNvPr id="0" name="图片 48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19925" y="3278188"/>
                        <a:ext cx="1624013" cy="5111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33" name="下箭头 665632"/>
          <p:cNvSpPr/>
          <p:nvPr/>
        </p:nvSpPr>
        <p:spPr>
          <a:xfrm>
            <a:off x="7645400" y="3867150"/>
            <a:ext cx="244475" cy="592138"/>
          </a:xfrm>
          <a:prstGeom prst="downArrow">
            <a:avLst>
              <a:gd name="adj1" fmla="val 50000"/>
              <a:gd name="adj2" fmla="val 60551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634" name="椭圆 665633"/>
          <p:cNvSpPr/>
          <p:nvPr/>
        </p:nvSpPr>
        <p:spPr>
          <a:xfrm>
            <a:off x="7950200" y="38862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6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6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6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6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6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6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65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65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65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65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6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6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6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6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6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66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4" dur="500"/>
                                        <p:tgtEl>
                                          <p:spTgt spid="66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66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3" dur="500"/>
                                        <p:tgtEl>
                                          <p:spTgt spid="66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66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66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66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665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6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6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66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66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05" grpId="0" bldLvl="0" animBg="1"/>
      <p:bldP spid="665606" grpId="0" bldLvl="0" animBg="1"/>
      <p:bldP spid="665608" grpId="0" bldLvl="0" animBg="1"/>
      <p:bldP spid="665609" grpId="0"/>
      <p:bldP spid="665610" grpId="0" bldLvl="0" animBg="1"/>
      <p:bldP spid="665612" grpId="0" bldLvl="0" animBg="1"/>
      <p:bldP spid="665613" grpId="0" bldLvl="0" animBg="1"/>
      <p:bldP spid="665615" grpId="0" bldLvl="0" animBg="1"/>
      <p:bldP spid="665616" grpId="0" bldLvl="0" animBg="1"/>
      <p:bldP spid="665618" grpId="0" bldLvl="0" animBg="1"/>
      <p:bldP spid="665620" grpId="0"/>
      <p:bldP spid="665621" grpId="0" bldLvl="0" animBg="1"/>
      <p:bldP spid="665622" grpId="0"/>
      <p:bldP spid="665623" grpId="0"/>
      <p:bldP spid="665624" grpId="0"/>
      <p:bldP spid="665628" grpId="0" bldLvl="0" animBg="1"/>
      <p:bldP spid="665629" grpId="0" bldLvl="0" animBg="1"/>
      <p:bldP spid="665631" grpId="0" bldLvl="0" animBg="1"/>
      <p:bldP spid="6656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6626" name="云形标注 666625"/>
          <p:cNvSpPr/>
          <p:nvPr/>
        </p:nvSpPr>
        <p:spPr>
          <a:xfrm>
            <a:off x="5651500" y="2168525"/>
            <a:ext cx="2771775" cy="971550"/>
          </a:xfrm>
          <a:prstGeom prst="cloudCallout">
            <a:avLst>
              <a:gd name="adj1" fmla="val -77894"/>
              <a:gd name="adj2" fmla="val 116829"/>
            </a:avLst>
          </a:prstGeom>
          <a:solidFill>
            <a:srgbClr val="FFCC99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sz="1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66627" name="矩形 666626"/>
          <p:cNvSpPr/>
          <p:nvPr/>
        </p:nvSpPr>
        <p:spPr>
          <a:xfrm>
            <a:off x="6011863" y="2305050"/>
            <a:ext cx="23034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latin typeface="Times New Roman" panose="02020603050405020304" pitchFamily="18" charset="0"/>
              </a:rPr>
              <a:t>        分析图中电路的逻辑功能：</a:t>
            </a:r>
            <a:r>
              <a:rPr lang="zh-CN" altLang="en-US" sz="2000" dirty="0">
                <a:latin typeface="Times New Roman" panose="02020603050405020304" pitchFamily="18" charset="0"/>
              </a:rPr>
              <a:t> 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grpSp>
        <p:nvGrpSpPr>
          <p:cNvPr id="666628" name="组合 666627"/>
          <p:cNvGrpSpPr/>
          <p:nvPr/>
        </p:nvGrpSpPr>
        <p:grpSpPr>
          <a:xfrm>
            <a:off x="611188" y="2168525"/>
            <a:ext cx="2735262" cy="1189038"/>
            <a:chOff x="748" y="1298"/>
            <a:chExt cx="1723" cy="749"/>
          </a:xfrm>
        </p:grpSpPr>
        <p:grpSp>
          <p:nvGrpSpPr>
            <p:cNvPr id="666629" name="组合 666628"/>
            <p:cNvGrpSpPr/>
            <p:nvPr/>
          </p:nvGrpSpPr>
          <p:grpSpPr>
            <a:xfrm>
              <a:off x="748" y="1298"/>
              <a:ext cx="1723" cy="749"/>
              <a:chOff x="748" y="1298"/>
              <a:chExt cx="1723" cy="749"/>
            </a:xfrm>
          </p:grpSpPr>
          <p:sp>
            <p:nvSpPr>
              <p:cNvPr id="666630" name="云形标注 666629"/>
              <p:cNvSpPr/>
              <p:nvPr/>
            </p:nvSpPr>
            <p:spPr>
              <a:xfrm>
                <a:off x="748" y="1298"/>
                <a:ext cx="1723" cy="749"/>
              </a:xfrm>
              <a:prstGeom prst="cloudCallout">
                <a:avLst>
                  <a:gd name="adj1" fmla="val 76870"/>
                  <a:gd name="adj2" fmla="val 39319"/>
                </a:avLst>
              </a:prstGeom>
              <a:solidFill>
                <a:srgbClr val="CCFF99"/>
              </a:solidFill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eaLnBrk="0" hangingPunct="0"/>
                <a:endParaRPr lang="zh-CN" altLang="en-US" sz="1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666631" name="矩形 666630"/>
              <p:cNvSpPr/>
              <p:nvPr/>
            </p:nvSpPr>
            <p:spPr>
              <a:xfrm>
                <a:off x="884" y="1411"/>
                <a:ext cx="1542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Times New Roman" panose="02020603050405020304" pitchFamily="18" charset="0"/>
                  </a:rPr>
                  <a:t>        画出实现逻辑函数的逻辑电路。</a:t>
                </a:r>
                <a:r>
                  <a:rPr lang="zh-CN" altLang="en-US" sz="2000" dirty="0">
                    <a:latin typeface="Times New Roman" panose="02020603050405020304" pitchFamily="18" charset="0"/>
                  </a:rPr>
                  <a:t> </a:t>
                </a:r>
                <a:endParaRPr lang="zh-CN" altLang="en-US" sz="2000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66632" name="直接连接符 666631"/>
            <p:cNvSpPr/>
            <p:nvPr/>
          </p:nvSpPr>
          <p:spPr>
            <a:xfrm>
              <a:off x="2041" y="1480"/>
              <a:ext cx="68" cy="0"/>
            </a:xfrm>
            <a:prstGeom prst="line">
              <a:avLst/>
            </a:prstGeom>
            <a:ln w="19050" cap="flat" cmpd="sng">
              <a:solidFill>
                <a:srgbClr val="0033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66633" name="矩形 666632"/>
          <p:cNvSpPr/>
          <p:nvPr/>
        </p:nvSpPr>
        <p:spPr>
          <a:xfrm>
            <a:off x="0" y="30051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666634" name="对象 666633"/>
          <p:cNvGraphicFramePr/>
          <p:nvPr/>
        </p:nvGraphicFramePr>
        <p:xfrm>
          <a:off x="4500563" y="4221163"/>
          <a:ext cx="4122737" cy="197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" name="" r:id="rId1" imgW="1793875" imgH="879475" progId="Word.Picture.8">
                  <p:embed/>
                </p:oleObj>
              </mc:Choice>
              <mc:Fallback>
                <p:oleObj name="" r:id="rId1" imgW="1793875" imgH="879475" progId="Word.Picture.8">
                  <p:embed/>
                  <p:pic>
                    <p:nvPicPr>
                      <p:cNvPr id="0" name="图片 4814"/>
                      <p:cNvPicPr/>
                      <p:nvPr/>
                    </p:nvPicPr>
                    <p:blipFill>
                      <a:blip r:embed="rId2"/>
                      <a:srcRect r="-78230" b="-74359"/>
                      <a:stretch>
                        <a:fillRect/>
                      </a:stretch>
                    </p:blipFill>
                    <p:spPr>
                      <a:xfrm>
                        <a:off x="4500563" y="4221163"/>
                        <a:ext cx="4122737" cy="1973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6635" name="图片 666634" descr="0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825" y="2881313"/>
            <a:ext cx="11430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6636" name="文本框 666635"/>
          <p:cNvSpPr txBox="1"/>
          <p:nvPr/>
        </p:nvSpPr>
        <p:spPr>
          <a:xfrm>
            <a:off x="3328988" y="555308"/>
            <a:ext cx="2808287" cy="579437"/>
          </a:xfrm>
          <a:prstGeom prst="rect">
            <a:avLst/>
          </a:prstGeom>
          <a:gradFill rotWithShape="1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检验学习结果</a:t>
            </a:r>
            <a:endParaRPr lang="zh-CN" altLang="en-US" sz="32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666637" name="对象 666636"/>
          <p:cNvGraphicFramePr/>
          <p:nvPr/>
        </p:nvGraphicFramePr>
        <p:xfrm>
          <a:off x="827088" y="4437063"/>
          <a:ext cx="2124075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" name="" r:id="rId4" imgW="3660775" imgH="3204845" progId="MS_ClipArt_Gallery.2">
                  <p:embed/>
                </p:oleObj>
              </mc:Choice>
              <mc:Fallback>
                <p:oleObj name="" r:id="rId4" imgW="3660775" imgH="3204845" progId="MS_ClipArt_Gallery.2">
                  <p:embed/>
                  <p:pic>
                    <p:nvPicPr>
                      <p:cNvPr id="0" name="图片 48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088" y="4437063"/>
                        <a:ext cx="2124075" cy="172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6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6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6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7650" name="文本框 667649">
            <a:hlinkClick r:id="" action="ppaction://noaction"/>
          </p:cNvPr>
          <p:cNvSpPr txBox="1"/>
          <p:nvPr/>
        </p:nvSpPr>
        <p:spPr>
          <a:xfrm>
            <a:off x="1619250" y="3222625"/>
            <a:ext cx="62674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11.2.1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二</a:t>
            </a: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~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十进制编码器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67651" name="矩形 667650">
            <a:hlinkClick r:id="" action="ppaction://noaction"/>
          </p:cNvPr>
          <p:cNvSpPr/>
          <p:nvPr/>
        </p:nvSpPr>
        <p:spPr>
          <a:xfrm>
            <a:off x="1620838" y="4156075"/>
            <a:ext cx="5905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11.2.2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优先编码器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452120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11.2 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编码器</a:t>
            </a:r>
            <a:endParaRPr lang="zh-CN" altLang="en-US" sz="4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765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66765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0" grpId="0" advAuto="1000" build="p"/>
      <p:bldP spid="667651" grpId="0" advAuto="100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68674" name="对象 668673"/>
          <p:cNvGraphicFramePr/>
          <p:nvPr/>
        </p:nvGraphicFramePr>
        <p:xfrm>
          <a:off x="2541588" y="1484313"/>
          <a:ext cx="4016375" cy="5097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" name="" r:id="rId1" imgW="1676400" imgH="2505075" progId="Word.Document.8">
                  <p:embed/>
                </p:oleObj>
              </mc:Choice>
              <mc:Fallback>
                <p:oleObj name="" r:id="rId1" imgW="1676400" imgH="2505075" progId="Word.Document.8">
                  <p:embed/>
                  <p:pic>
                    <p:nvPicPr>
                      <p:cNvPr id="0" name="图片 4812"/>
                      <p:cNvPicPr/>
                      <p:nvPr/>
                    </p:nvPicPr>
                    <p:blipFill>
                      <a:blip r:embed="rId2"/>
                      <a:srcRect t="-1292" r="2548" b="6944"/>
                      <a:stretch>
                        <a:fillRect/>
                      </a:stretch>
                    </p:blipFill>
                    <p:spPr>
                      <a:xfrm>
                        <a:off x="2541588" y="1484313"/>
                        <a:ext cx="4016375" cy="5097462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8675" name="文本框 668674"/>
          <p:cNvSpPr txBox="1"/>
          <p:nvPr/>
        </p:nvSpPr>
        <p:spPr>
          <a:xfrm>
            <a:off x="6858000" y="1752600"/>
            <a:ext cx="1292225" cy="4495800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仿宋_GB2312" pitchFamily="49" charset="-122"/>
              </a:rPr>
              <a:t>输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入</a:t>
            </a:r>
            <a:r>
              <a:rPr lang="en-US" altLang="zh-CN" sz="3600" b="1">
                <a:latin typeface="Times New Roman" panose="02020603050405020304" pitchFamily="18" charset="0"/>
                <a:ea typeface="仿宋_GB2312" pitchFamily="49" charset="-122"/>
              </a:rPr>
              <a:t>10</a:t>
            </a:r>
            <a:r>
              <a:rPr lang="zh-CN" altLang="en-US" sz="3600" b="1" dirty="0">
                <a:latin typeface="Times New Roman" panose="02020603050405020304" pitchFamily="18" charset="0"/>
                <a:ea typeface="仿宋_GB2312" pitchFamily="49" charset="-122"/>
              </a:rPr>
              <a:t>个互斥的数码输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出</a:t>
            </a:r>
            <a:r>
              <a:rPr lang="en-US" altLang="zh-CN" sz="3600" b="1">
                <a:latin typeface="Times New Roman" panose="02020603050405020304" pitchFamily="18" charset="0"/>
                <a:ea typeface="仿宋_GB2312" pitchFamily="49" charset="-122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  <a:ea typeface="仿宋_GB2312" pitchFamily="49" charset="-122"/>
              </a:rPr>
              <a:t>位二进制代码</a:t>
            </a:r>
            <a:endParaRPr lang="zh-CN" altLang="en-US" sz="36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68676" name="文本框 668675"/>
          <p:cNvSpPr txBox="1"/>
          <p:nvPr/>
        </p:nvSpPr>
        <p:spPr>
          <a:xfrm>
            <a:off x="1447800" y="3200400"/>
            <a:ext cx="762000" cy="1563688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8677" name="矩形 668676"/>
          <p:cNvSpPr/>
          <p:nvPr/>
        </p:nvSpPr>
        <p:spPr>
          <a:xfrm>
            <a:off x="1835150" y="475298"/>
            <a:ext cx="5905500" cy="6819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11.2.1   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二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~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十进制编码器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6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66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75" grpId="0" bldLvl="0" animBg="1"/>
      <p:bldP spid="668676" grpId="0" bldLvl="0" animBg="1"/>
      <p:bldP spid="66867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69698" name="对象 669697"/>
          <p:cNvGraphicFramePr/>
          <p:nvPr/>
        </p:nvGraphicFramePr>
        <p:xfrm>
          <a:off x="609600" y="1495425"/>
          <a:ext cx="3195638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" name="" r:id="rId1" imgW="1536700" imgH="2057400" progId="Equation.3">
                  <p:embed/>
                </p:oleObj>
              </mc:Choice>
              <mc:Fallback>
                <p:oleObj name="" r:id="rId1" imgW="1536700" imgH="2057400" progId="Equation.3">
                  <p:embed/>
                  <p:pic>
                    <p:nvPicPr>
                      <p:cNvPr id="0" name="图片 48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9600" y="1495425"/>
                        <a:ext cx="3195638" cy="50292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9699" name="文本框 669698"/>
          <p:cNvSpPr txBox="1"/>
          <p:nvPr/>
        </p:nvSpPr>
        <p:spPr>
          <a:xfrm>
            <a:off x="900113" y="752475"/>
            <a:ext cx="2514600" cy="588963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逻辑表达式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669700" name="对象 669699"/>
          <p:cNvGraphicFramePr/>
          <p:nvPr/>
        </p:nvGraphicFramePr>
        <p:xfrm>
          <a:off x="3962400" y="1003300"/>
          <a:ext cx="4786313" cy="278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" name="" r:id="rId3" imgW="2286000" imgH="1371600" progId="Word.Picture.8">
                  <p:embed/>
                </p:oleObj>
              </mc:Choice>
              <mc:Fallback>
                <p:oleObj name="" r:id="rId3" imgW="2286000" imgH="1371600" progId="Word.Picture.8">
                  <p:embed/>
                  <p:pic>
                    <p:nvPicPr>
                      <p:cNvPr id="0" name="图片 4815"/>
                      <p:cNvPicPr/>
                      <p:nvPr/>
                    </p:nvPicPr>
                    <p:blipFill>
                      <a:blip r:embed="rId4"/>
                      <a:srcRect l="-3125"/>
                      <a:stretch>
                        <a:fillRect/>
                      </a:stretch>
                    </p:blipFill>
                    <p:spPr>
                      <a:xfrm>
                        <a:off x="3962400" y="1003300"/>
                        <a:ext cx="4786313" cy="2786063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1" name="对象 669700"/>
          <p:cNvGraphicFramePr/>
          <p:nvPr/>
        </p:nvGraphicFramePr>
        <p:xfrm>
          <a:off x="4038600" y="3838575"/>
          <a:ext cx="4710113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" name="" r:id="rId5" imgW="2305050" imgH="1371600" progId="Word.Picture.8">
                  <p:embed/>
                </p:oleObj>
              </mc:Choice>
              <mc:Fallback>
                <p:oleObj name="" r:id="rId5" imgW="2305050" imgH="1371600" progId="Word.Picture.8">
                  <p:embed/>
                  <p:pic>
                    <p:nvPicPr>
                      <p:cNvPr id="0" name="图片 4818"/>
                      <p:cNvPicPr/>
                      <p:nvPr/>
                    </p:nvPicPr>
                    <p:blipFill>
                      <a:blip r:embed="rId6"/>
                      <a:srcRect l="-1556"/>
                      <a:stretch>
                        <a:fillRect/>
                      </a:stretch>
                    </p:blipFill>
                    <p:spPr>
                      <a:xfrm>
                        <a:off x="4038600" y="3838575"/>
                        <a:ext cx="4710113" cy="2759075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9702" name="文本框 669701"/>
          <p:cNvSpPr txBox="1"/>
          <p:nvPr/>
        </p:nvSpPr>
        <p:spPr>
          <a:xfrm>
            <a:off x="5638800" y="369888"/>
            <a:ext cx="1600200" cy="588962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逻辑图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6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6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699" grpId="0" bldLvl="0" animBg="1"/>
      <p:bldP spid="66970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0722" name="文本框 670721"/>
          <p:cNvSpPr txBox="1"/>
          <p:nvPr/>
        </p:nvSpPr>
        <p:spPr>
          <a:xfrm>
            <a:off x="419100" y="1484313"/>
            <a:ext cx="8153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 在优先编码器中优先级别高的信号排斥级别低的，即具有单方面排斥的特性。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670723" name="对象 670722"/>
          <p:cNvGraphicFramePr/>
          <p:nvPr/>
        </p:nvGraphicFramePr>
        <p:xfrm>
          <a:off x="1676400" y="2852738"/>
          <a:ext cx="6367463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" name="" r:id="rId1" imgW="3409950" imgH="2124075" progId="Word.Document.8">
                  <p:embed/>
                </p:oleObj>
              </mc:Choice>
              <mc:Fallback>
                <p:oleObj name="" r:id="rId1" imgW="3409950" imgH="2124075" progId="Word.Document.8">
                  <p:embed/>
                  <p:pic>
                    <p:nvPicPr>
                      <p:cNvPr id="0" name="图片 4816"/>
                      <p:cNvPicPr/>
                      <p:nvPr/>
                    </p:nvPicPr>
                    <p:blipFill>
                      <a:blip r:embed="rId2"/>
                      <a:srcRect l="2753" t="-1494" r="6422" b="8850"/>
                      <a:stretch>
                        <a:fillRect/>
                      </a:stretch>
                    </p:blipFill>
                    <p:spPr>
                      <a:xfrm>
                        <a:off x="1676400" y="2852738"/>
                        <a:ext cx="6367463" cy="3463925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0724" name="文本框 670723"/>
          <p:cNvSpPr txBox="1"/>
          <p:nvPr/>
        </p:nvSpPr>
        <p:spPr>
          <a:xfrm>
            <a:off x="395288" y="2276475"/>
            <a:ext cx="7494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设</a:t>
            </a:r>
            <a:r>
              <a:rPr lang="en-US" altLang="zh-CN" i="1">
                <a:latin typeface="Times New Roman" panose="02020603050405020304" pitchFamily="18" charset="0"/>
              </a:rPr>
              <a:t>I</a:t>
            </a:r>
            <a:r>
              <a:rPr lang="en-US" altLang="zh-CN" baseline="-25000">
                <a:latin typeface="Times New Roman" panose="02020603050405020304" pitchFamily="18" charset="0"/>
              </a:rPr>
              <a:t>7</a:t>
            </a:r>
            <a:r>
              <a:rPr lang="zh-CN" altLang="en-US" dirty="0">
                <a:latin typeface="Times New Roman" panose="02020603050405020304" pitchFamily="18" charset="0"/>
              </a:rPr>
              <a:t>的优先级别最高，</a:t>
            </a:r>
            <a:r>
              <a:rPr lang="en-US" altLang="zh-CN" i="1">
                <a:latin typeface="Times New Roman" panose="02020603050405020304" pitchFamily="18" charset="0"/>
              </a:rPr>
              <a:t>I</a:t>
            </a:r>
            <a:r>
              <a:rPr lang="en-US" altLang="zh-CN" baseline="-2500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次之，依此类推，</a:t>
            </a:r>
            <a:r>
              <a:rPr lang="en-US" altLang="zh-CN" i="1">
                <a:latin typeface="Times New Roman" panose="02020603050405020304" pitchFamily="18" charset="0"/>
              </a:rPr>
              <a:t>I</a:t>
            </a:r>
            <a:r>
              <a:rPr lang="en-US" altLang="zh-CN" baseline="-2500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最低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70725" name="文本框 670724"/>
          <p:cNvSpPr txBox="1"/>
          <p:nvPr/>
        </p:nvSpPr>
        <p:spPr>
          <a:xfrm>
            <a:off x="755650" y="3897313"/>
            <a:ext cx="609600" cy="1373187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70726" name="矩形 670725"/>
          <p:cNvSpPr/>
          <p:nvPr/>
        </p:nvSpPr>
        <p:spPr>
          <a:xfrm>
            <a:off x="1835150" y="458788"/>
            <a:ext cx="5905500" cy="6819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11.2.2   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优先编码器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072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072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072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7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7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22" grpId="0" build="p"/>
      <p:bldP spid="670724" grpId="0" build="p"/>
      <p:bldP spid="670725" grpId="0" bldLvl="0" animBg="1"/>
      <p:bldP spid="6707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1746" name="对象 671745"/>
          <p:cNvGraphicFramePr/>
          <p:nvPr/>
        </p:nvGraphicFramePr>
        <p:xfrm>
          <a:off x="838200" y="1676400"/>
          <a:ext cx="75438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8" name="" r:id="rId1" imgW="2730500" imgH="1498600" progId="Equation.3">
                  <p:embed/>
                </p:oleObj>
              </mc:Choice>
              <mc:Fallback>
                <p:oleObj name="" r:id="rId1" imgW="2730500" imgH="1498600" progId="Equation.3">
                  <p:embed/>
                  <p:pic>
                    <p:nvPicPr>
                      <p:cNvPr id="0" name="图片 48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200" y="1676400"/>
                        <a:ext cx="7543800" cy="41402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1747" name="文本框 671746"/>
          <p:cNvSpPr txBox="1"/>
          <p:nvPr/>
        </p:nvSpPr>
        <p:spPr>
          <a:xfrm>
            <a:off x="3059113" y="480378"/>
            <a:ext cx="2951162" cy="6413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逻辑表达式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7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174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2770" name="文本框 672769"/>
          <p:cNvSpPr txBox="1"/>
          <p:nvPr/>
        </p:nvSpPr>
        <p:spPr>
          <a:xfrm>
            <a:off x="3635375" y="534988"/>
            <a:ext cx="1873250" cy="579437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逻辑图</a:t>
            </a:r>
            <a:endParaRPr lang="zh-CN" altLang="en-US" sz="28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672771" name="对象 672770"/>
          <p:cNvGraphicFramePr/>
          <p:nvPr/>
        </p:nvGraphicFramePr>
        <p:xfrm>
          <a:off x="1125538" y="1287463"/>
          <a:ext cx="7550150" cy="401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" name="" r:id="rId1" imgW="3438525" imgH="1828800" progId="Word.Picture.8">
                  <p:embed/>
                </p:oleObj>
              </mc:Choice>
              <mc:Fallback>
                <p:oleObj name="" r:id="rId1" imgW="3438525" imgH="1828800" progId="Word.Picture.8">
                  <p:embed/>
                  <p:pic>
                    <p:nvPicPr>
                      <p:cNvPr id="0" name="图片 48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5538" y="1287463"/>
                        <a:ext cx="7550150" cy="4016375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2772" name="文本框 672771"/>
          <p:cNvSpPr txBox="1"/>
          <p:nvPr/>
        </p:nvSpPr>
        <p:spPr>
          <a:xfrm>
            <a:off x="290513" y="1330325"/>
            <a:ext cx="609600" cy="3944938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隶书" pitchFamily="49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隶书" pitchFamily="49" charset="-122"/>
              </a:rPr>
              <a:t>线</a:t>
            </a:r>
            <a:r>
              <a:rPr lang="en-US" altLang="zh-CN" sz="2800" b="1">
                <a:latin typeface="Times New Roman" panose="02020603050405020304" pitchFamily="18" charset="0"/>
                <a:ea typeface="隶书" pitchFamily="49" charset="-122"/>
              </a:rPr>
              <a:t>-3</a:t>
            </a:r>
            <a:r>
              <a:rPr lang="zh-CN" altLang="en-US" sz="2800" b="1" dirty="0">
                <a:latin typeface="Times New Roman" panose="02020603050405020304" pitchFamily="18" charset="0"/>
                <a:ea typeface="隶书" pitchFamily="49" charset="-122"/>
              </a:rPr>
              <a:t>线优先编码器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72773" name="文本框 672772"/>
          <p:cNvSpPr txBox="1"/>
          <p:nvPr/>
        </p:nvSpPr>
        <p:spPr>
          <a:xfrm>
            <a:off x="250825" y="5507038"/>
            <a:ext cx="84248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如果要求输出、输入均为反变量，则只要在图中的每一个输出端和输入端都加上反相器就可以了。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7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7277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0" grpId="0" bldLvl="0" animBg="1"/>
      <p:bldP spid="672772" grpId="0" bldLvl="0" animBg="1"/>
      <p:bldP spid="67277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7234" name="矩形 607233"/>
          <p:cNvSpPr/>
          <p:nvPr/>
        </p:nvSpPr>
        <p:spPr>
          <a:xfrm>
            <a:off x="1828800" y="1863725"/>
            <a:ext cx="5486400" cy="706755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p>
            <a:pPr algn="ctr" eaLnBrk="0" hangingPunct="0"/>
            <a:r>
              <a:rPr lang="zh-CN" altLang="en-US" sz="4000" b="1" dirty="0">
                <a:solidFill>
                  <a:srgbClr val="FF0066"/>
                </a:solidFill>
                <a:latin typeface="幼圆" pitchFamily="49" charset="-122"/>
                <a:ea typeface="幼圆" pitchFamily="49" charset="-122"/>
              </a:rPr>
              <a:t>组合逻辑电路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07237" name="文本框 607236">
            <a:hlinkClick r:id="rId1"/>
          </p:cNvPr>
          <p:cNvSpPr txBox="1"/>
          <p:nvPr/>
        </p:nvSpPr>
        <p:spPr>
          <a:xfrm>
            <a:off x="1971675" y="2889885"/>
            <a:ext cx="6181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11.1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组合逻辑电路的分析与设计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07238" name="文本框 607237">
            <a:hlinkClick r:id="rId2"/>
          </p:cNvPr>
          <p:cNvSpPr txBox="1"/>
          <p:nvPr/>
        </p:nvSpPr>
        <p:spPr>
          <a:xfrm>
            <a:off x="2042795" y="3691255"/>
            <a:ext cx="25063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11.2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编码器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07239" name="文本框 607238">
            <a:hlinkClick r:id="rId3"/>
          </p:cNvPr>
          <p:cNvSpPr txBox="1"/>
          <p:nvPr/>
        </p:nvSpPr>
        <p:spPr>
          <a:xfrm>
            <a:off x="2042795" y="4492625"/>
            <a:ext cx="49561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11.3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译码器和数字显示器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0480" y="436880"/>
            <a:ext cx="457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第 </a:t>
            </a: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11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章</a:t>
            </a: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主要内容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0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723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72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72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4" grpId="0" bldLvl="0" animBg="1"/>
      <p:bldP spid="607237" grpId="0" advAuto="1000" build="p"/>
      <p:bldP spid="607238" grpId="0" advAuto="1000" build="p"/>
      <p:bldP spid="607239" grpId="0" advAuto="100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73794" name="组合 673793"/>
          <p:cNvGrpSpPr/>
          <p:nvPr/>
        </p:nvGrpSpPr>
        <p:grpSpPr>
          <a:xfrm>
            <a:off x="5475288" y="2587625"/>
            <a:ext cx="2049462" cy="925513"/>
            <a:chOff x="3674" y="754"/>
            <a:chExt cx="1746" cy="1088"/>
          </a:xfrm>
        </p:grpSpPr>
        <p:sp>
          <p:nvSpPr>
            <p:cNvPr id="673795" name="云形标注 673794"/>
            <p:cNvSpPr/>
            <p:nvPr/>
          </p:nvSpPr>
          <p:spPr>
            <a:xfrm>
              <a:off x="3674" y="754"/>
              <a:ext cx="1746" cy="1088"/>
            </a:xfrm>
            <a:prstGeom prst="cloudCallout">
              <a:avLst>
                <a:gd name="adj1" fmla="val -64375"/>
                <a:gd name="adj2" fmla="val 46782"/>
              </a:avLst>
            </a:prstGeom>
            <a:solidFill>
              <a:srgbClr val="FFCC99"/>
            </a:solidFill>
            <a:ln w="95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sz="1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73796" name="矩形 673795"/>
            <p:cNvSpPr/>
            <p:nvPr/>
          </p:nvSpPr>
          <p:spPr>
            <a:xfrm>
              <a:off x="3811" y="890"/>
              <a:ext cx="1449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000" b="1" dirty="0">
                  <a:latin typeface="Times New Roman" panose="02020603050405020304" pitchFamily="18" charset="0"/>
                </a:rPr>
                <a:t>什么是优先编码器？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73797" name="组合 673796"/>
          <p:cNvGrpSpPr/>
          <p:nvPr/>
        </p:nvGrpSpPr>
        <p:grpSpPr>
          <a:xfrm>
            <a:off x="1198563" y="4149725"/>
            <a:ext cx="2447925" cy="1079500"/>
            <a:chOff x="816" y="2273"/>
            <a:chExt cx="1542" cy="680"/>
          </a:xfrm>
        </p:grpSpPr>
        <p:sp>
          <p:nvSpPr>
            <p:cNvPr id="673798" name="云形标注 673797"/>
            <p:cNvSpPr/>
            <p:nvPr/>
          </p:nvSpPr>
          <p:spPr>
            <a:xfrm>
              <a:off x="816" y="2273"/>
              <a:ext cx="1542" cy="680"/>
            </a:xfrm>
            <a:prstGeom prst="cloudCallout">
              <a:avLst>
                <a:gd name="adj1" fmla="val 99157"/>
                <a:gd name="adj2" fmla="val -76912"/>
              </a:avLst>
            </a:prstGeom>
            <a:solidFill>
              <a:srgbClr val="FFCCFF">
                <a:alpha val="19000"/>
              </a:srgbClr>
            </a:solidFill>
            <a:ln w="952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sz="16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73799" name="矩形 673798"/>
            <p:cNvSpPr/>
            <p:nvPr/>
          </p:nvSpPr>
          <p:spPr>
            <a:xfrm>
              <a:off x="975" y="2341"/>
              <a:ext cx="124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000" b="1" dirty="0">
                  <a:latin typeface="Times New Roman" panose="02020603050405020304" pitchFamily="18" charset="0"/>
                </a:rPr>
                <a:t>什么是二</a:t>
              </a:r>
              <a:r>
                <a:rPr lang="en-US" altLang="zh-CN" sz="2000" b="1">
                  <a:latin typeface="Times New Roman" panose="02020603050405020304" pitchFamily="18" charset="0"/>
                </a:rPr>
                <a:t>—</a:t>
              </a:r>
              <a:r>
                <a:rPr lang="zh-CN" altLang="en-US" sz="2000" b="1" dirty="0">
                  <a:latin typeface="Times New Roman" panose="02020603050405020304" pitchFamily="18" charset="0"/>
                </a:rPr>
                <a:t>十进制编码器？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73800" name="云形标注 673799"/>
          <p:cNvSpPr/>
          <p:nvPr/>
        </p:nvSpPr>
        <p:spPr>
          <a:xfrm>
            <a:off x="1198563" y="2173288"/>
            <a:ext cx="2735262" cy="828675"/>
          </a:xfrm>
          <a:prstGeom prst="cloudCallout">
            <a:avLst>
              <a:gd name="adj1" fmla="val 79426"/>
              <a:gd name="adj2" fmla="val 125861"/>
            </a:avLst>
          </a:prstGeom>
          <a:solidFill>
            <a:srgbClr val="CCFF99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sz="1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3801" name="矩形 673800"/>
          <p:cNvSpPr/>
          <p:nvPr/>
        </p:nvSpPr>
        <p:spPr>
          <a:xfrm>
            <a:off x="1414463" y="2298700"/>
            <a:ext cx="24479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什么是编码器？</a:t>
            </a:r>
            <a:r>
              <a:rPr lang="zh-CN" altLang="en-US" sz="2000" dirty="0">
                <a:latin typeface="Times New Roman" panose="02020603050405020304" pitchFamily="18" charset="0"/>
              </a:rPr>
              <a:t> 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673802" name="直接连接符 673801"/>
          <p:cNvSpPr/>
          <p:nvPr/>
        </p:nvSpPr>
        <p:spPr>
          <a:xfrm>
            <a:off x="3251200" y="2374900"/>
            <a:ext cx="107950" cy="0"/>
          </a:xfrm>
          <a:prstGeom prst="line">
            <a:avLst/>
          </a:prstGeom>
          <a:ln w="19050" cap="flat" cmpd="sng">
            <a:solidFill>
              <a:srgbClr val="003366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673803" name="图片 673802" descr="FIBIN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6725" y="3001963"/>
            <a:ext cx="830263" cy="189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3804" name="文本框 673803"/>
          <p:cNvSpPr txBox="1"/>
          <p:nvPr/>
        </p:nvSpPr>
        <p:spPr>
          <a:xfrm>
            <a:off x="2771775" y="522288"/>
            <a:ext cx="3625850" cy="641350"/>
          </a:xfrm>
          <a:prstGeom prst="rect">
            <a:avLst/>
          </a:prstGeom>
          <a:gradFill rotWithShape="1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检验学习结果</a:t>
            </a:r>
            <a:endParaRPr lang="zh-CN" altLang="en-US" sz="36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3805" name="文本框 673804"/>
          <p:cNvSpPr txBox="1"/>
          <p:nvPr/>
        </p:nvSpPr>
        <p:spPr>
          <a:xfrm>
            <a:off x="6373813" y="5586413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rgbClr val="800000"/>
                </a:solidFill>
                <a:latin typeface="Arial" panose="020B0604020202020204" pitchFamily="34" charset="0"/>
              </a:rPr>
              <a:t>答案在书中找</a:t>
            </a:r>
            <a:endParaRPr lang="zh-CN" altLang="en-US" sz="14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pic>
        <p:nvPicPr>
          <p:cNvPr id="673806" name="图片 673805" descr="pic0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625" y="4433888"/>
            <a:ext cx="1295400" cy="105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7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6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7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7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804" grpId="0" bldLvl="0" animBg="1"/>
      <p:bldP spid="6738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4818" name="文本框 674817">
            <a:hlinkClick r:id="" action="ppaction://noaction"/>
          </p:cNvPr>
          <p:cNvSpPr txBox="1"/>
          <p:nvPr/>
        </p:nvSpPr>
        <p:spPr>
          <a:xfrm>
            <a:off x="1619250" y="3222625"/>
            <a:ext cx="62674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11.3.1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二</a:t>
            </a: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~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十进制译码器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4819" name="矩形 674818">
            <a:hlinkClick r:id="" action="ppaction://noaction"/>
          </p:cNvPr>
          <p:cNvSpPr/>
          <p:nvPr/>
        </p:nvSpPr>
        <p:spPr>
          <a:xfrm>
            <a:off x="1620838" y="4156075"/>
            <a:ext cx="5905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11.3.2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显示译码器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7600" y="467360"/>
            <a:ext cx="6567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11.3 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译码器和数字显示器</a:t>
            </a:r>
            <a:endParaRPr lang="zh-CN" altLang="en-US" sz="4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481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6748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4818" grpId="0" advAuto="1000" build="p"/>
      <p:bldP spid="674819" grpId="0" advAuto="100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42" name="文本框 675841"/>
          <p:cNvSpPr txBox="1"/>
          <p:nvPr/>
        </p:nvSpPr>
        <p:spPr>
          <a:xfrm>
            <a:off x="468313" y="2901950"/>
            <a:ext cx="8150225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　　二</a:t>
            </a:r>
            <a:r>
              <a:rPr lang="en-US" altLang="zh-CN" sz="3200">
                <a:latin typeface="Times New Roman" panose="02020603050405020304" pitchFamily="18" charset="0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</a:rPr>
              <a:t>十进制译码器的输入是十进制数的</a:t>
            </a:r>
            <a:r>
              <a:rPr lang="en-US" altLang="zh-CN" sz="320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位二进制编码（</a:t>
            </a:r>
            <a:r>
              <a:rPr lang="en-US" altLang="zh-CN" sz="3200">
                <a:latin typeface="Times New Roman" panose="02020603050405020304" pitchFamily="18" charset="0"/>
              </a:rPr>
              <a:t>BCD</a:t>
            </a:r>
            <a:r>
              <a:rPr lang="zh-CN" altLang="en-US" sz="3200" dirty="0">
                <a:latin typeface="Times New Roman" panose="02020603050405020304" pitchFamily="18" charset="0"/>
              </a:rPr>
              <a:t>码），分别用</a:t>
            </a:r>
            <a:r>
              <a:rPr lang="en-US" altLang="zh-CN" sz="3200" i="1">
                <a:latin typeface="Times New Roman" panose="02020603050405020304" pitchFamily="18" charset="0"/>
              </a:rPr>
              <a:t>A</a:t>
            </a:r>
            <a:r>
              <a:rPr lang="en-US" altLang="zh-CN" sz="3200" baseline="-25000"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latin typeface="Times New Roman" panose="02020603050405020304" pitchFamily="18" charset="0"/>
              </a:rPr>
              <a:t>、</a:t>
            </a:r>
            <a:r>
              <a:rPr lang="en-US" altLang="zh-CN" sz="3200" i="1">
                <a:latin typeface="Times New Roman" panose="02020603050405020304" pitchFamily="18" charset="0"/>
              </a:rPr>
              <a:t>A</a:t>
            </a:r>
            <a:r>
              <a:rPr lang="en-US" altLang="zh-CN" sz="3200" baseline="-250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</a:rPr>
              <a:t>、</a:t>
            </a:r>
            <a:r>
              <a:rPr lang="en-US" altLang="zh-CN" sz="3200" i="1">
                <a:latin typeface="Times New Roman" panose="02020603050405020304" pitchFamily="18" charset="0"/>
              </a:rPr>
              <a:t>A</a:t>
            </a:r>
            <a:r>
              <a:rPr lang="en-US" altLang="zh-CN" sz="3200" baseline="-250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</a:rPr>
              <a:t>、</a:t>
            </a:r>
            <a:r>
              <a:rPr lang="en-US" altLang="zh-CN" sz="3200" i="1">
                <a:latin typeface="Times New Roman" panose="02020603050405020304" pitchFamily="18" charset="0"/>
              </a:rPr>
              <a:t>A</a:t>
            </a:r>
            <a:r>
              <a:rPr lang="en-US" altLang="zh-CN" sz="3200" baseline="-25000">
                <a:latin typeface="Times New Roman" panose="02020603050405020304" pitchFamily="18" charset="0"/>
              </a:rPr>
              <a:t>0</a:t>
            </a:r>
            <a:r>
              <a:rPr lang="zh-CN" altLang="en-US" sz="3200" dirty="0">
                <a:latin typeface="Times New Roman" panose="02020603050405020304" pitchFamily="18" charset="0"/>
              </a:rPr>
              <a:t>表示；输出的是与</a:t>
            </a:r>
            <a:r>
              <a:rPr lang="en-US" altLang="zh-CN" sz="3200">
                <a:latin typeface="Times New Roman" panose="02020603050405020304" pitchFamily="18" charset="0"/>
              </a:rPr>
              <a:t>10</a:t>
            </a:r>
            <a:r>
              <a:rPr lang="zh-CN" altLang="en-US" sz="3200" dirty="0">
                <a:latin typeface="Times New Roman" panose="02020603050405020304" pitchFamily="18" charset="0"/>
              </a:rPr>
              <a:t>个十进制数字相对应的</a:t>
            </a:r>
            <a:r>
              <a:rPr lang="en-US" altLang="zh-CN" sz="3200">
                <a:latin typeface="Times New Roman" panose="02020603050405020304" pitchFamily="18" charset="0"/>
              </a:rPr>
              <a:t>10</a:t>
            </a:r>
            <a:r>
              <a:rPr lang="zh-CN" altLang="en-US" sz="3200" dirty="0">
                <a:latin typeface="Times New Roman" panose="02020603050405020304" pitchFamily="18" charset="0"/>
              </a:rPr>
              <a:t>个信号，用</a:t>
            </a:r>
            <a:r>
              <a:rPr lang="en-US" altLang="zh-CN" sz="3200" i="1">
                <a:latin typeface="Times New Roman" panose="02020603050405020304" pitchFamily="18" charset="0"/>
              </a:rPr>
              <a:t>Y</a:t>
            </a:r>
            <a:r>
              <a:rPr lang="en-US" altLang="zh-CN" sz="3200" baseline="-25000">
                <a:latin typeface="Times New Roman" panose="02020603050405020304" pitchFamily="18" charset="0"/>
              </a:rPr>
              <a:t>9</a:t>
            </a:r>
            <a:r>
              <a:rPr lang="zh-CN" altLang="en-US" sz="3200">
                <a:latin typeface="Times New Roman" panose="02020603050405020304" pitchFamily="18" charset="0"/>
              </a:rPr>
              <a:t>～</a:t>
            </a:r>
            <a:r>
              <a:rPr lang="en-US" altLang="zh-CN" sz="3200" i="1">
                <a:latin typeface="Times New Roman" panose="02020603050405020304" pitchFamily="18" charset="0"/>
              </a:rPr>
              <a:t>Y</a:t>
            </a:r>
            <a:r>
              <a:rPr lang="en-US" altLang="zh-CN" sz="3200" baseline="-25000">
                <a:latin typeface="Times New Roman" panose="02020603050405020304" pitchFamily="18" charset="0"/>
              </a:rPr>
              <a:t>0</a:t>
            </a:r>
            <a:r>
              <a:rPr lang="zh-CN" altLang="en-US" sz="3200" dirty="0">
                <a:latin typeface="Times New Roman" panose="02020603050405020304" pitchFamily="18" charset="0"/>
              </a:rPr>
              <a:t>表示。由于二</a:t>
            </a:r>
            <a:r>
              <a:rPr lang="en-US" altLang="zh-CN" sz="3200">
                <a:latin typeface="Times New Roman" panose="02020603050405020304" pitchFamily="18" charset="0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</a:rPr>
              <a:t>十进制译码器有</a:t>
            </a:r>
            <a:r>
              <a:rPr lang="en-US" altLang="zh-CN" sz="320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根输入线，</a:t>
            </a:r>
            <a:r>
              <a:rPr lang="en-US" altLang="zh-CN" sz="3200">
                <a:latin typeface="Times New Roman" panose="02020603050405020304" pitchFamily="18" charset="0"/>
              </a:rPr>
              <a:t>10</a:t>
            </a:r>
            <a:r>
              <a:rPr lang="zh-CN" altLang="en-US" sz="3200" dirty="0">
                <a:latin typeface="Times New Roman" panose="02020603050405020304" pitchFamily="18" charset="0"/>
              </a:rPr>
              <a:t>根输出线，所以又称为</a:t>
            </a:r>
            <a:r>
              <a:rPr lang="en-US" altLang="zh-CN" sz="320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线</a:t>
            </a:r>
            <a:r>
              <a:rPr lang="en-US" altLang="zh-CN" sz="3200">
                <a:latin typeface="Times New Roman" panose="02020603050405020304" pitchFamily="18" charset="0"/>
              </a:rPr>
              <a:t>-10</a:t>
            </a:r>
            <a:r>
              <a:rPr lang="zh-CN" altLang="en-US" sz="3200" dirty="0">
                <a:latin typeface="Times New Roman" panose="02020603050405020304" pitchFamily="18" charset="0"/>
              </a:rPr>
              <a:t>线译码器。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675843" name="文本框 675842"/>
          <p:cNvSpPr txBox="1"/>
          <p:nvPr/>
        </p:nvSpPr>
        <p:spPr>
          <a:xfrm>
            <a:off x="468313" y="1612900"/>
            <a:ext cx="82153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</a:rPr>
              <a:t>　</a:t>
            </a:r>
            <a:r>
              <a:rPr lang="zh-CN" altLang="en-US" sz="3200" dirty="0">
                <a:latin typeface="Times New Roman" panose="02020603050405020304" pitchFamily="18" charset="0"/>
              </a:rPr>
              <a:t>　把二</a:t>
            </a:r>
            <a:r>
              <a:rPr lang="en-US" altLang="zh-CN" sz="3200">
                <a:latin typeface="Times New Roman" panose="02020603050405020304" pitchFamily="18" charset="0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</a:rPr>
              <a:t>十进制代码翻译成</a:t>
            </a:r>
            <a:r>
              <a:rPr lang="en-US" altLang="zh-CN" sz="3200">
                <a:latin typeface="Times New Roman" panose="02020603050405020304" pitchFamily="18" charset="0"/>
              </a:rPr>
              <a:t>10</a:t>
            </a:r>
            <a:r>
              <a:rPr lang="zh-CN" altLang="en-US" sz="3200" dirty="0">
                <a:latin typeface="Times New Roman" panose="02020603050405020304" pitchFamily="18" charset="0"/>
              </a:rPr>
              <a:t>个十进制数字信号的电路，称为二</a:t>
            </a:r>
            <a:r>
              <a:rPr lang="en-US" altLang="zh-CN" sz="3200">
                <a:latin typeface="Times New Roman" panose="02020603050405020304" pitchFamily="18" charset="0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</a:rPr>
              <a:t>十进制译码器。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75844" name="椭圆 675843"/>
          <p:cNvSpPr/>
          <p:nvPr/>
        </p:nvSpPr>
        <p:spPr>
          <a:xfrm>
            <a:off x="3708400" y="2022475"/>
            <a:ext cx="3505200" cy="685800"/>
          </a:xfrm>
          <a:prstGeom prst="ellipse">
            <a:avLst/>
          </a:prstGeom>
          <a:noFill/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5845" name="椭圆 675844"/>
          <p:cNvSpPr/>
          <p:nvPr/>
        </p:nvSpPr>
        <p:spPr>
          <a:xfrm>
            <a:off x="1476375" y="5300663"/>
            <a:ext cx="3505200" cy="685800"/>
          </a:xfrm>
          <a:prstGeom prst="ellipse">
            <a:avLst/>
          </a:prstGeom>
          <a:noFill/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5846" name="矩形 675845"/>
          <p:cNvSpPr/>
          <p:nvPr/>
        </p:nvSpPr>
        <p:spPr>
          <a:xfrm>
            <a:off x="1763713" y="497205"/>
            <a:ext cx="5905500" cy="6819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11.3.1  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二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~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十进制译码器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4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2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5842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7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7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67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2" grpId="0" build="p"/>
      <p:bldP spid="675843" grpId="0" build="p"/>
      <p:bldP spid="67584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6866" name="对象 676865"/>
          <p:cNvGraphicFramePr/>
          <p:nvPr/>
        </p:nvGraphicFramePr>
        <p:xfrm>
          <a:off x="323850" y="1195388"/>
          <a:ext cx="8497888" cy="540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" name="" r:id="rId1" imgW="3095625" imgH="2314575" progId="Word.Document.8">
                  <p:embed/>
                </p:oleObj>
              </mc:Choice>
              <mc:Fallback>
                <p:oleObj name="" r:id="rId1" imgW="3095625" imgH="2314575" progId="Word.Document.8">
                  <p:embed/>
                  <p:pic>
                    <p:nvPicPr>
                      <p:cNvPr id="0" name="图片 4821"/>
                      <p:cNvPicPr/>
                      <p:nvPr/>
                    </p:nvPicPr>
                    <p:blipFill>
                      <a:blip r:embed="rId2"/>
                      <a:srcRect l="3448" t="-1222" r="1724" b="8000"/>
                      <a:stretch>
                        <a:fillRect/>
                      </a:stretch>
                    </p:blipFill>
                    <p:spPr>
                      <a:xfrm>
                        <a:off x="323850" y="1195388"/>
                        <a:ext cx="8497888" cy="5402262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6867" name="文本框 676866"/>
          <p:cNvSpPr txBox="1"/>
          <p:nvPr/>
        </p:nvSpPr>
        <p:spPr>
          <a:xfrm>
            <a:off x="3433763" y="482918"/>
            <a:ext cx="1981200" cy="588962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7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86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77890" name="对象 677889"/>
          <p:cNvGraphicFramePr/>
          <p:nvPr/>
        </p:nvGraphicFramePr>
        <p:xfrm>
          <a:off x="395288" y="1012825"/>
          <a:ext cx="8353425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5" name="" r:id="rId1" imgW="3962400" imgH="736600" progId="Equation.3">
                  <p:embed/>
                </p:oleObj>
              </mc:Choice>
              <mc:Fallback>
                <p:oleObj name="" r:id="rId1" imgW="3962400" imgH="736600" progId="Equation.3">
                  <p:embed/>
                  <p:pic>
                    <p:nvPicPr>
                      <p:cNvPr id="0" name="图片 48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1012825"/>
                        <a:ext cx="8353425" cy="15525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1" name="对象 677890"/>
          <p:cNvGraphicFramePr/>
          <p:nvPr/>
        </p:nvGraphicFramePr>
        <p:xfrm>
          <a:off x="582613" y="3213100"/>
          <a:ext cx="7875587" cy="332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6" name="" r:id="rId3" imgW="3467100" imgH="1619250" progId="Word.Picture.8">
                  <p:embed/>
                </p:oleObj>
              </mc:Choice>
              <mc:Fallback>
                <p:oleObj name="" r:id="rId3" imgW="3467100" imgH="1619250" progId="Word.Picture.8">
                  <p:embed/>
                  <p:pic>
                    <p:nvPicPr>
                      <p:cNvPr id="0" name="图片 48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2613" y="3213100"/>
                        <a:ext cx="7875587" cy="3328988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7892" name="文本框 677891"/>
          <p:cNvSpPr txBox="1"/>
          <p:nvPr/>
        </p:nvSpPr>
        <p:spPr>
          <a:xfrm>
            <a:off x="2971800" y="319088"/>
            <a:ext cx="2286000" cy="588962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逻辑表达式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77893" name="文本框 677892"/>
          <p:cNvSpPr txBox="1"/>
          <p:nvPr/>
        </p:nvSpPr>
        <p:spPr>
          <a:xfrm>
            <a:off x="3203575" y="2624138"/>
            <a:ext cx="2286000" cy="588962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逻辑图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677894" name="对象 677893"/>
          <p:cNvGraphicFramePr/>
          <p:nvPr/>
        </p:nvGraphicFramePr>
        <p:xfrm>
          <a:off x="5403850" y="346075"/>
          <a:ext cx="32004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" name="" r:id="rId5" imgW="1065530" imgH="198120" progId="Word.Document.8">
                  <p:embed/>
                </p:oleObj>
              </mc:Choice>
              <mc:Fallback>
                <p:oleObj name="" r:id="rId5" imgW="1065530" imgH="198120" progId="Word.Document.8">
                  <p:embed/>
                  <p:pic>
                    <p:nvPicPr>
                      <p:cNvPr id="0" name="图片 48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03850" y="346075"/>
                        <a:ext cx="3200400" cy="561975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77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77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7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892" grpId="0" bldLvl="0" animBg="1"/>
      <p:bldP spid="67789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78914" name="对象 678913"/>
          <p:cNvGraphicFramePr/>
          <p:nvPr/>
        </p:nvGraphicFramePr>
        <p:xfrm>
          <a:off x="250825" y="2439988"/>
          <a:ext cx="8642350" cy="365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" name="" r:id="rId1" imgW="3467100" imgH="1619250" progId="Word.Picture.8">
                  <p:embed/>
                </p:oleObj>
              </mc:Choice>
              <mc:Fallback>
                <p:oleObj name="" r:id="rId1" imgW="3467100" imgH="1619250" progId="Word.Picture.8">
                  <p:embed/>
                  <p:pic>
                    <p:nvPicPr>
                      <p:cNvPr id="0" name="图片 48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2439988"/>
                        <a:ext cx="8642350" cy="3652837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8915" name="文本框 678914"/>
          <p:cNvSpPr txBox="1"/>
          <p:nvPr/>
        </p:nvSpPr>
        <p:spPr>
          <a:xfrm>
            <a:off x="1908175" y="969963"/>
            <a:ext cx="58388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将与门换成与非门，则输出为反变量，即为低电平有效</a:t>
            </a:r>
            <a:r>
              <a:rPr lang="zh-CN" altLang="en-US" b="1" dirty="0">
                <a:latin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7891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7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915" grpId="0" advAuto="100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79938" name="文本框 679937"/>
          <p:cNvSpPr txBox="1"/>
          <p:nvPr/>
        </p:nvSpPr>
        <p:spPr>
          <a:xfrm>
            <a:off x="1403350" y="708025"/>
            <a:ext cx="6840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集成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8421 BCD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码译码器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74LS42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幼圆" pitchFamily="49" charset="-122"/>
            </a:endParaRPr>
          </a:p>
        </p:txBody>
      </p:sp>
      <p:graphicFrame>
        <p:nvGraphicFramePr>
          <p:cNvPr id="679939" name="对象 679938"/>
          <p:cNvGraphicFramePr/>
          <p:nvPr/>
        </p:nvGraphicFramePr>
        <p:xfrm>
          <a:off x="250825" y="1558925"/>
          <a:ext cx="8642350" cy="359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9" name="" r:id="rId1" imgW="4114800" imgH="1714500" progId="Word.Picture.8">
                  <p:embed/>
                </p:oleObj>
              </mc:Choice>
              <mc:Fallback>
                <p:oleObj name="" r:id="rId1" imgW="4114800" imgH="1714500" progId="Word.Picture.8">
                  <p:embed/>
                  <p:pic>
                    <p:nvPicPr>
                      <p:cNvPr id="0" name="图片 48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1558925"/>
                        <a:ext cx="8642350" cy="3598863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9940" name="文本框 679939"/>
          <p:cNvSpPr txBox="1"/>
          <p:nvPr/>
        </p:nvSpPr>
        <p:spPr>
          <a:xfrm>
            <a:off x="755650" y="5386388"/>
            <a:ext cx="784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    输出为反变量，即为低电平有效，并且采用完全译码方案。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7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99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0962" name="文本框 680961"/>
          <p:cNvSpPr txBox="1"/>
          <p:nvPr/>
        </p:nvSpPr>
        <p:spPr>
          <a:xfrm>
            <a:off x="336550" y="1411288"/>
            <a:ext cx="82677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dirty="0">
                <a:latin typeface="Times New Roman" panose="02020603050405020304" pitchFamily="18" charset="0"/>
              </a:rPr>
              <a:t>　　用来驱动各种显示器件，从而将用二进制代码表示的数字、文字、符号翻译成人们习惯的形式直观地显示出来的电路，称为显示译码器。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680963" name="椭圆 680962"/>
          <p:cNvSpPr/>
          <p:nvPr/>
        </p:nvSpPr>
        <p:spPr>
          <a:xfrm>
            <a:off x="4572000" y="2203450"/>
            <a:ext cx="2089150" cy="649288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680964" name="对象 680963"/>
          <p:cNvGraphicFramePr/>
          <p:nvPr/>
        </p:nvGraphicFramePr>
        <p:xfrm>
          <a:off x="682625" y="2924175"/>
          <a:ext cx="7705725" cy="371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" name="" r:id="rId1" imgW="4124325" imgH="1990725" progId="Word.Picture.8">
                  <p:embed/>
                </p:oleObj>
              </mc:Choice>
              <mc:Fallback>
                <p:oleObj name="" r:id="rId1" imgW="4124325" imgH="1990725" progId="Word.Picture.8">
                  <p:embed/>
                  <p:pic>
                    <p:nvPicPr>
                      <p:cNvPr id="0" name="图片 48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2625" y="2924175"/>
                        <a:ext cx="7705725" cy="3719513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0965" name="矩形 680964"/>
          <p:cNvSpPr/>
          <p:nvPr/>
        </p:nvSpPr>
        <p:spPr>
          <a:xfrm>
            <a:off x="1619250" y="458470"/>
            <a:ext cx="5905500" cy="6819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11.3.2  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显示译码器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096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62" grpId="0" build="p"/>
      <p:bldP spid="68096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1986" name="图片 681985"/>
          <p:cNvPicPr>
            <a:picLocks noChangeAspect="1"/>
          </p:cNvPicPr>
          <p:nvPr/>
        </p:nvPicPr>
        <p:blipFill>
          <a:blip r:embed="rId1">
            <a:lum bright="-35999" contrast="6000"/>
          </a:blip>
          <a:stretch>
            <a:fillRect/>
          </a:stretch>
        </p:blipFill>
        <p:spPr>
          <a:xfrm>
            <a:off x="250825" y="981075"/>
            <a:ext cx="3913188" cy="518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1987" name="图片 681986"/>
          <p:cNvPicPr>
            <a:picLocks noChangeAspect="1"/>
          </p:cNvPicPr>
          <p:nvPr/>
        </p:nvPicPr>
        <p:blipFill>
          <a:blip r:embed="rId2">
            <a:lum bright="-35999" contrast="6000"/>
          </a:blip>
          <a:stretch>
            <a:fillRect/>
          </a:stretch>
        </p:blipFill>
        <p:spPr>
          <a:xfrm>
            <a:off x="4240213" y="908050"/>
            <a:ext cx="4579937" cy="525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3010" name="文本框 683009"/>
          <p:cNvSpPr txBox="1"/>
          <p:nvPr/>
        </p:nvSpPr>
        <p:spPr>
          <a:xfrm>
            <a:off x="838200" y="5521325"/>
            <a:ext cx="2590800" cy="1076325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隶书" pitchFamily="49" charset="-122"/>
              </a:rPr>
              <a:t>b=c=f=g=1</a:t>
            </a:r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隶书" pitchFamily="49" charset="-122"/>
              </a:rPr>
              <a:t>a=d=e=0</a:t>
            </a:r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时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3011" name="文本框 683010"/>
          <p:cNvSpPr txBox="1"/>
          <p:nvPr/>
        </p:nvSpPr>
        <p:spPr>
          <a:xfrm>
            <a:off x="5410200" y="5521325"/>
            <a:ext cx="3048000" cy="1076325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隶书" pitchFamily="49" charset="-122"/>
              </a:rPr>
              <a:t>c=d=e=f=g=1</a:t>
            </a:r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隶书" pitchFamily="49" charset="-122"/>
              </a:rPr>
              <a:t>a=b=0</a:t>
            </a:r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时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3012" name="文本框 683011"/>
          <p:cNvSpPr txBox="1"/>
          <p:nvPr/>
        </p:nvSpPr>
        <p:spPr>
          <a:xfrm>
            <a:off x="3810000" y="481013"/>
            <a:ext cx="1600200" cy="588962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共阴极</a:t>
            </a:r>
            <a:endParaRPr lang="zh-CN" altLang="en-US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683013" name="图片 683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230313"/>
            <a:ext cx="3567113" cy="4043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3014" name="图片 683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1268413"/>
            <a:ext cx="3533775" cy="400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8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3010" grpId="0" bldLvl="0" animBg="1"/>
      <p:bldP spid="683011" grpId="0" bldLvl="0" animBg="1"/>
      <p:bldP spid="6830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6386" name="文本框 656385">
            <a:hlinkClick r:id="" action="ppaction://noaction"/>
          </p:cNvPr>
          <p:cNvSpPr txBox="1"/>
          <p:nvPr/>
        </p:nvSpPr>
        <p:spPr>
          <a:xfrm>
            <a:off x="1619250" y="3222625"/>
            <a:ext cx="62674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11.1.1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组合逻辑电路的分析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56387" name="矩形 656386">
            <a:hlinkClick r:id="" action="ppaction://noaction"/>
          </p:cNvPr>
          <p:cNvSpPr/>
          <p:nvPr/>
        </p:nvSpPr>
        <p:spPr>
          <a:xfrm>
            <a:off x="1620838" y="4156075"/>
            <a:ext cx="5905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11.1.2</a:t>
            </a:r>
            <a:r>
              <a:rPr lang="en-US" altLang="zh-CN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组合逻辑电路的设计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805" y="459105"/>
            <a:ext cx="7549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11.1  </a:t>
            </a:r>
            <a:r>
              <a:rPr lang="zh-CN" altLang="en-US" sz="40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组合逻辑电路的分析与设计</a:t>
            </a:r>
            <a:endParaRPr lang="zh-CN" altLang="en-US" sz="4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638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6563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86" grpId="0" advAuto="1000" build="p"/>
      <p:bldP spid="656387" grpId="0" advAuto="100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4034" name="文本框 684033"/>
          <p:cNvSpPr txBox="1"/>
          <p:nvPr/>
        </p:nvSpPr>
        <p:spPr>
          <a:xfrm>
            <a:off x="1671638" y="522605"/>
            <a:ext cx="5759450" cy="579438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集成显示译码器</a:t>
            </a: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74LS48</a:t>
            </a:r>
            <a:endParaRPr lang="en-US" altLang="zh-CN" sz="32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幼圆" pitchFamily="49" charset="-122"/>
            </a:endParaRPr>
          </a:p>
        </p:txBody>
      </p:sp>
      <p:graphicFrame>
        <p:nvGraphicFramePr>
          <p:cNvPr id="684035" name="对象 684034"/>
          <p:cNvGraphicFramePr/>
          <p:nvPr/>
        </p:nvGraphicFramePr>
        <p:xfrm>
          <a:off x="827088" y="2300288"/>
          <a:ext cx="7613650" cy="422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" name="" r:id="rId1" imgW="2524125" imgH="1457325" progId="Word.Picture.8">
                  <p:embed/>
                </p:oleObj>
              </mc:Choice>
              <mc:Fallback>
                <p:oleObj name="" r:id="rId1" imgW="2524125" imgH="1457325" progId="Word.Picture.8">
                  <p:embed/>
                  <p:pic>
                    <p:nvPicPr>
                      <p:cNvPr id="0" name="图片 4827"/>
                      <p:cNvPicPr/>
                      <p:nvPr/>
                    </p:nvPicPr>
                    <p:blipFill>
                      <a:blip r:embed="rId2"/>
                      <a:srcRect r="-1935"/>
                      <a:stretch>
                        <a:fillRect/>
                      </a:stretch>
                    </p:blipFill>
                    <p:spPr>
                      <a:xfrm>
                        <a:off x="827088" y="2300288"/>
                        <a:ext cx="7613650" cy="4224337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4036" name="文本框 684035"/>
          <p:cNvSpPr txBox="1"/>
          <p:nvPr/>
        </p:nvSpPr>
        <p:spPr>
          <a:xfrm>
            <a:off x="3417888" y="1544638"/>
            <a:ext cx="2362200" cy="588962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引脚排列图</a:t>
            </a:r>
            <a:endParaRPr lang="zh-CN" altLang="en-US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8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34" grpId="0" bldLvl="0" animBg="1"/>
      <p:bldP spid="68403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85058" name="对象 685057"/>
          <p:cNvGraphicFramePr/>
          <p:nvPr/>
        </p:nvGraphicFramePr>
        <p:xfrm>
          <a:off x="250825" y="187325"/>
          <a:ext cx="8642350" cy="624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0" name="" r:id="rId1" imgW="5629275" imgH="4248150" progId="Word.Document.8">
                  <p:embed/>
                </p:oleObj>
              </mc:Choice>
              <mc:Fallback>
                <p:oleObj name="" r:id="rId1" imgW="5629275" imgH="4248150" progId="Word.Document.8">
                  <p:embed/>
                  <p:pic>
                    <p:nvPicPr>
                      <p:cNvPr id="0" name="图片 4829"/>
                      <p:cNvPicPr/>
                      <p:nvPr/>
                    </p:nvPicPr>
                    <p:blipFill>
                      <a:blip r:embed="rId2"/>
                      <a:srcRect l="13542" r="12334" b="3865"/>
                      <a:stretch>
                        <a:fillRect/>
                      </a:stretch>
                    </p:blipFill>
                    <p:spPr>
                      <a:xfrm>
                        <a:off x="250825" y="187325"/>
                        <a:ext cx="8642350" cy="6246813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5059" name="文本框 685058"/>
          <p:cNvSpPr txBox="1"/>
          <p:nvPr/>
        </p:nvSpPr>
        <p:spPr>
          <a:xfrm>
            <a:off x="152400" y="2667000"/>
            <a:ext cx="609600" cy="156368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功能表</a:t>
            </a:r>
            <a:endParaRPr lang="zh-CN" altLang="en-US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85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505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82" name="云形标注 686081"/>
          <p:cNvSpPr/>
          <p:nvPr/>
        </p:nvSpPr>
        <p:spPr>
          <a:xfrm>
            <a:off x="5184775" y="1628775"/>
            <a:ext cx="3059113" cy="1439863"/>
          </a:xfrm>
          <a:prstGeom prst="cloudCallout">
            <a:avLst>
              <a:gd name="adj1" fmla="val -57421"/>
              <a:gd name="adj2" fmla="val 95977"/>
            </a:avLst>
          </a:prstGeom>
          <a:solidFill>
            <a:srgbClr val="FFCC99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r>
              <a:rPr lang="zh-CN" altLang="en-US" sz="1800" b="1" dirty="0">
                <a:latin typeface="Times New Roman" panose="02020603050405020304" pitchFamily="18" charset="0"/>
              </a:rPr>
              <a:t>显示译码器有哪几部分组成？各部分的功能是什么？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686083" name="云形标注 686082"/>
          <p:cNvSpPr/>
          <p:nvPr/>
        </p:nvSpPr>
        <p:spPr>
          <a:xfrm>
            <a:off x="1187450" y="1736725"/>
            <a:ext cx="2700338" cy="619125"/>
          </a:xfrm>
          <a:prstGeom prst="cloudCallout">
            <a:avLst>
              <a:gd name="adj1" fmla="val 53352"/>
              <a:gd name="adj2" fmla="val 287694"/>
            </a:avLst>
          </a:prstGeom>
          <a:solidFill>
            <a:srgbClr val="FFFFCC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sz="18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084" name="矩形 686083"/>
          <p:cNvSpPr/>
          <p:nvPr/>
        </p:nvSpPr>
        <p:spPr>
          <a:xfrm>
            <a:off x="1582738" y="1851025"/>
            <a:ext cx="24844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Times New Roman" panose="02020603050405020304" pitchFamily="18" charset="0"/>
              </a:rPr>
              <a:t>什么是译码器？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686085" name="云形标注 686084"/>
          <p:cNvSpPr/>
          <p:nvPr/>
        </p:nvSpPr>
        <p:spPr>
          <a:xfrm>
            <a:off x="790575" y="4797425"/>
            <a:ext cx="2808288" cy="1008063"/>
          </a:xfrm>
          <a:prstGeom prst="cloudCallout">
            <a:avLst>
              <a:gd name="adj1" fmla="val 63116"/>
              <a:gd name="adj2" fmla="val -115356"/>
            </a:avLst>
          </a:prstGeom>
          <a:solidFill>
            <a:srgbClr val="CCFF99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sz="1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086" name="矩形 686085"/>
          <p:cNvSpPr/>
          <p:nvPr/>
        </p:nvSpPr>
        <p:spPr>
          <a:xfrm>
            <a:off x="1006475" y="4940300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1800" b="1">
                <a:latin typeface="Times New Roman" panose="02020603050405020304" pitchFamily="18" charset="0"/>
              </a:rPr>
              <a:t>74LS48</a:t>
            </a:r>
            <a:r>
              <a:rPr lang="zh-CN" altLang="en-US" sz="1800" b="1" dirty="0">
                <a:latin typeface="Times New Roman" panose="02020603050405020304" pitchFamily="18" charset="0"/>
              </a:rPr>
              <a:t>如何与七段数码管相连接？</a:t>
            </a:r>
            <a:r>
              <a:rPr lang="zh-CN" altLang="en-US" sz="1800" dirty="0">
                <a:latin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686087" name="文本框 686086"/>
          <p:cNvSpPr txBox="1"/>
          <p:nvPr/>
        </p:nvSpPr>
        <p:spPr>
          <a:xfrm>
            <a:off x="3348038" y="526098"/>
            <a:ext cx="2808287" cy="579437"/>
          </a:xfrm>
          <a:prstGeom prst="rect">
            <a:avLst/>
          </a:prstGeom>
          <a:gradFill rotWithShape="1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检验学习结果</a:t>
            </a:r>
            <a:endParaRPr lang="zh-CN" altLang="en-US" sz="32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686088" name="图片 686087" descr="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2744788"/>
            <a:ext cx="1143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089" name="文本框 686088"/>
          <p:cNvSpPr txBox="1"/>
          <p:nvPr/>
        </p:nvSpPr>
        <p:spPr>
          <a:xfrm>
            <a:off x="5329238" y="4930775"/>
            <a:ext cx="1117600" cy="4572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CC3300"/>
                </a:solidFill>
                <a:latin typeface="Times New Roman" panose="02020603050405020304" pitchFamily="18" charset="0"/>
              </a:rPr>
              <a:t>Go!</a:t>
            </a:r>
            <a:endParaRPr lang="en-US" altLang="zh-CN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86090" name="图片 686089" descr="gi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4498975"/>
            <a:ext cx="1655763" cy="1624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8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8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8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68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8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82" grpId="0" bldLvl="0" animBg="1"/>
      <p:bldP spid="686087" grpId="0" bldLvl="0" animBg="1"/>
      <p:bldP spid="68608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6678" y="518478"/>
            <a:ext cx="3960813" cy="65087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CCFF99">
                  <a:gamma/>
                  <a:shade val="6039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检 验 学 习 结 果</a:t>
            </a:r>
            <a:endParaRPr kumimoji="1" lang="zh-CN" altLang="en-US" sz="3600" b="1" u="sng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" name="Text Box 14"/>
          <p:cNvSpPr txBox="1"/>
          <p:nvPr>
            <p:custDataLst>
              <p:tags r:id="rId3"/>
            </p:custDataLst>
          </p:nvPr>
        </p:nvSpPr>
        <p:spPr>
          <a:xfrm>
            <a:off x="2626678" y="1791968"/>
            <a:ext cx="39003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扫码即测即评！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89505" y="2775585"/>
            <a:ext cx="4197985" cy="180467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276600" y="4917440"/>
            <a:ext cx="26612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dirty="0">
                <a:solidFill>
                  <a:srgbClr val="000000"/>
                </a:solidFill>
                <a:sym typeface="+mn-ea"/>
              </a:rPr>
              <a:t>第</a:t>
            </a:r>
            <a:r>
              <a:rPr lang="en-US" altLang="zh-CN" sz="1800" dirty="0">
                <a:solidFill>
                  <a:srgbClr val="000000"/>
                </a:solidFill>
                <a:sym typeface="+mn-ea"/>
              </a:rPr>
              <a:t>11</a:t>
            </a:r>
            <a:r>
              <a:rPr lang="zh-CN" altLang="en-US" sz="18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章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sym typeface="+mn-ea"/>
              </a:rPr>
              <a:t>组合逻辑电路</a:t>
            </a:r>
            <a:endParaRPr lang="zh-CN" altLang="en-US" sz="1800" dirty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57410" name="文本框 657409"/>
          <p:cNvSpPr txBox="1"/>
          <p:nvPr/>
        </p:nvSpPr>
        <p:spPr>
          <a:xfrm>
            <a:off x="684213" y="765175"/>
            <a:ext cx="79136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组合电路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：输出仅由输入决定，与电路当前状态无关；电路结构中</a:t>
            </a: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无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反馈环路（无记忆）。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657411" name="对象 657410"/>
          <p:cNvGraphicFramePr/>
          <p:nvPr/>
        </p:nvGraphicFramePr>
        <p:xfrm>
          <a:off x="762000" y="1916113"/>
          <a:ext cx="7265988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6" name="" r:id="rId1" imgW="3429000" imgH="1085850" progId="Word.Picture.8">
                  <p:embed/>
                </p:oleObj>
              </mc:Choice>
              <mc:Fallback>
                <p:oleObj name="" r:id="rId1" imgW="3429000" imgH="1085850" progId="Word.Picture.8">
                  <p:embed/>
                  <p:pic>
                    <p:nvPicPr>
                      <p:cNvPr id="0" name="图片 4685"/>
                      <p:cNvPicPr/>
                      <p:nvPr/>
                    </p:nvPicPr>
                    <p:blipFill>
                      <a:blip r:embed="rId2"/>
                      <a:srcRect t="-3673" b="-2831"/>
                      <a:stretch>
                        <a:fillRect/>
                      </a:stretch>
                    </p:blipFill>
                    <p:spPr>
                      <a:xfrm>
                        <a:off x="762000" y="1916113"/>
                        <a:ext cx="7265988" cy="2449512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2" name="对象 657411"/>
          <p:cNvGraphicFramePr/>
          <p:nvPr/>
        </p:nvGraphicFramePr>
        <p:xfrm>
          <a:off x="2438400" y="4508500"/>
          <a:ext cx="3862388" cy="196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8" name="" r:id="rId3" imgW="1651000" imgH="939800" progId="Equation.3">
                  <p:embed/>
                </p:oleObj>
              </mc:Choice>
              <mc:Fallback>
                <p:oleObj name="" r:id="rId3" imgW="1651000" imgH="939800" progId="Equation.3">
                  <p:embed/>
                  <p:pic>
                    <p:nvPicPr>
                      <p:cNvPr id="0" name="图片 46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400" y="4508500"/>
                        <a:ext cx="3862388" cy="196691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74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5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5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10" grpId="0" advAuto="100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58434" name="对象 658433"/>
          <p:cNvGraphicFramePr/>
          <p:nvPr/>
        </p:nvGraphicFramePr>
        <p:xfrm>
          <a:off x="3532188" y="1052513"/>
          <a:ext cx="4279900" cy="262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7" name="" r:id="rId1" imgW="1752600" imgH="1095375" progId="Word.Picture.8">
                  <p:embed/>
                </p:oleObj>
              </mc:Choice>
              <mc:Fallback>
                <p:oleObj name="" r:id="rId1" imgW="1752600" imgH="1095375" progId="Word.Picture.8">
                  <p:embed/>
                  <p:pic>
                    <p:nvPicPr>
                      <p:cNvPr id="0" name="图片 4686"/>
                      <p:cNvPicPr/>
                      <p:nvPr/>
                    </p:nvPicPr>
                    <p:blipFill>
                      <a:blip r:embed="rId2"/>
                      <a:srcRect t="-2702" b="-2702"/>
                      <a:stretch>
                        <a:fillRect/>
                      </a:stretch>
                    </p:blipFill>
                    <p:spPr>
                      <a:xfrm>
                        <a:off x="3532188" y="1052513"/>
                        <a:ext cx="4279900" cy="2622550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8435" name="矩形 658434"/>
          <p:cNvSpPr/>
          <p:nvPr/>
        </p:nvSpPr>
        <p:spPr>
          <a:xfrm>
            <a:off x="2162175" y="333375"/>
            <a:ext cx="5754688" cy="60769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11.1.1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组合逻辑电路的分析方法</a:t>
            </a:r>
            <a:endParaRPr lang="zh-CN" altLang="en-US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58436" name="文本框 658435"/>
          <p:cNvSpPr txBox="1"/>
          <p:nvPr/>
        </p:nvSpPr>
        <p:spPr>
          <a:xfrm>
            <a:off x="622300" y="1039813"/>
            <a:ext cx="1524000" cy="588962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逻辑图</a:t>
            </a:r>
            <a:endParaRPr lang="zh-CN" altLang="en-US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58437" name="文本框 658436"/>
          <p:cNvSpPr txBox="1"/>
          <p:nvPr/>
        </p:nvSpPr>
        <p:spPr>
          <a:xfrm>
            <a:off x="622300" y="3724275"/>
            <a:ext cx="16764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58438" name="下箭头 658437"/>
          <p:cNvSpPr/>
          <p:nvPr/>
        </p:nvSpPr>
        <p:spPr>
          <a:xfrm>
            <a:off x="1171575" y="1554163"/>
            <a:ext cx="212725" cy="2179637"/>
          </a:xfrm>
          <a:prstGeom prst="downArrow">
            <a:avLst>
              <a:gd name="adj1" fmla="val 50000"/>
              <a:gd name="adj2" fmla="val 256156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8439" name="下箭头 658438"/>
          <p:cNvSpPr/>
          <p:nvPr/>
        </p:nvSpPr>
        <p:spPr>
          <a:xfrm>
            <a:off x="5724525" y="3716338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8440" name="椭圆 658439"/>
          <p:cNvSpPr/>
          <p:nvPr/>
        </p:nvSpPr>
        <p:spPr>
          <a:xfrm>
            <a:off x="6080125" y="36639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1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58441" name="椭圆 658440"/>
          <p:cNvSpPr/>
          <p:nvPr/>
        </p:nvSpPr>
        <p:spPr>
          <a:xfrm>
            <a:off x="622300" y="19812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1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58442" name="下箭头 658441"/>
          <p:cNvSpPr/>
          <p:nvPr/>
        </p:nvSpPr>
        <p:spPr>
          <a:xfrm>
            <a:off x="1308100" y="4800600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8443" name="文本框 658442"/>
          <p:cNvSpPr txBox="1"/>
          <p:nvPr/>
        </p:nvSpPr>
        <p:spPr>
          <a:xfrm>
            <a:off x="650875" y="5516563"/>
            <a:ext cx="19050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最简与或表达式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58444" name="文本框 658443"/>
          <p:cNvSpPr txBox="1"/>
          <p:nvPr/>
        </p:nvSpPr>
        <p:spPr>
          <a:xfrm>
            <a:off x="723900" y="4724400"/>
            <a:ext cx="365125" cy="9144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vert="eaVert" lIns="0" rIns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化简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58445" name="椭圆 658444"/>
          <p:cNvSpPr/>
          <p:nvPr/>
        </p:nvSpPr>
        <p:spPr>
          <a:xfrm>
            <a:off x="1612900" y="48831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2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658446" name="对象 658445"/>
          <p:cNvGraphicFramePr/>
          <p:nvPr/>
        </p:nvGraphicFramePr>
        <p:xfrm>
          <a:off x="3429000" y="3810000"/>
          <a:ext cx="10668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9" name="" r:id="rId3" imgW="508000" imgH="241300" progId="Equation.3">
                  <p:embed/>
                </p:oleObj>
              </mc:Choice>
              <mc:Fallback>
                <p:oleObj name="" r:id="rId3" imgW="508000" imgH="241300" progId="Equation.3">
                  <p:embed/>
                  <p:pic>
                    <p:nvPicPr>
                      <p:cNvPr id="0" name="图片 46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9000" y="3810000"/>
                        <a:ext cx="1066800" cy="61118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47" name="对象 658446"/>
          <p:cNvGraphicFramePr/>
          <p:nvPr/>
        </p:nvGraphicFramePr>
        <p:xfrm>
          <a:off x="3429000" y="4495800"/>
          <a:ext cx="10969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2" name="" r:id="rId5" imgW="533400" imgH="241300" progId="Equation.3">
                  <p:embed/>
                </p:oleObj>
              </mc:Choice>
              <mc:Fallback>
                <p:oleObj name="" r:id="rId5" imgW="533400" imgH="241300" progId="Equation.3">
                  <p:embed/>
                  <p:pic>
                    <p:nvPicPr>
                      <p:cNvPr id="0" name="图片 46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9000" y="4495800"/>
                        <a:ext cx="1096963" cy="6000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48" name="对象 658447"/>
          <p:cNvGraphicFramePr/>
          <p:nvPr/>
        </p:nvGraphicFramePr>
        <p:xfrm>
          <a:off x="3505200" y="5167313"/>
          <a:ext cx="10509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1" name="" r:id="rId7" imgW="507365" imgH="254000" progId="Equation.3">
                  <p:embed/>
                </p:oleObj>
              </mc:Choice>
              <mc:Fallback>
                <p:oleObj name="" r:id="rId7" imgW="507365" imgH="254000" progId="Equation.3">
                  <p:embed/>
                  <p:pic>
                    <p:nvPicPr>
                      <p:cNvPr id="0" name="图片 46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5200" y="5167313"/>
                        <a:ext cx="1050925" cy="6350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49" name="对象 658448"/>
          <p:cNvGraphicFramePr/>
          <p:nvPr/>
        </p:nvGraphicFramePr>
        <p:xfrm>
          <a:off x="5751513" y="1052513"/>
          <a:ext cx="2682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3" name="" r:id="rId9" imgW="139700" imgH="215900" progId="Equation.3">
                  <p:embed/>
                </p:oleObj>
              </mc:Choice>
              <mc:Fallback>
                <p:oleObj name="" r:id="rId9" imgW="139700" imgH="215900" progId="Equation.3">
                  <p:embed/>
                  <p:pic>
                    <p:nvPicPr>
                      <p:cNvPr id="0" name="图片 46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51513" y="1052513"/>
                        <a:ext cx="268287" cy="5016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50" name="对象 658449"/>
          <p:cNvGraphicFramePr/>
          <p:nvPr/>
        </p:nvGraphicFramePr>
        <p:xfrm>
          <a:off x="5705475" y="2000250"/>
          <a:ext cx="3143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0" name="" r:id="rId11" imgW="165100" imgH="215900" progId="Equation.3">
                  <p:embed/>
                </p:oleObj>
              </mc:Choice>
              <mc:Fallback>
                <p:oleObj name="" r:id="rId11" imgW="165100" imgH="215900" progId="Equation.3">
                  <p:embed/>
                  <p:pic>
                    <p:nvPicPr>
                      <p:cNvPr id="0" name="图片 468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05475" y="2000250"/>
                        <a:ext cx="314325" cy="50006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51" name="对象 658450"/>
          <p:cNvGraphicFramePr/>
          <p:nvPr/>
        </p:nvGraphicFramePr>
        <p:xfrm>
          <a:off x="5654675" y="2881313"/>
          <a:ext cx="28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4" name="" r:id="rId13" imgW="152400" imgH="228600" progId="Equation.3">
                  <p:embed/>
                </p:oleObj>
              </mc:Choice>
              <mc:Fallback>
                <p:oleObj name="" r:id="rId13" imgW="152400" imgH="228600" progId="Equation.3">
                  <p:embed/>
                  <p:pic>
                    <p:nvPicPr>
                      <p:cNvPr id="0" name="图片 469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54675" y="2881313"/>
                        <a:ext cx="288925" cy="5334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52" name="对象 658451"/>
          <p:cNvGraphicFramePr/>
          <p:nvPr/>
        </p:nvGraphicFramePr>
        <p:xfrm>
          <a:off x="7769225" y="2136775"/>
          <a:ext cx="2682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6" name="" r:id="rId15" imgW="139700" imgH="165100" progId="Equation.3">
                  <p:embed/>
                </p:oleObj>
              </mc:Choice>
              <mc:Fallback>
                <p:oleObj name="" r:id="rId15" imgW="139700" imgH="165100" progId="Equation.3">
                  <p:embed/>
                  <p:pic>
                    <p:nvPicPr>
                      <p:cNvPr id="0" name="图片 469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69225" y="2136775"/>
                        <a:ext cx="268288" cy="38258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8453" name="右大括号 658452"/>
          <p:cNvSpPr/>
          <p:nvPr/>
        </p:nvSpPr>
        <p:spPr>
          <a:xfrm>
            <a:off x="4641850" y="4051300"/>
            <a:ext cx="381000" cy="1524000"/>
          </a:xfrm>
          <a:prstGeom prst="righ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8454" name="下箭头 658453"/>
          <p:cNvSpPr/>
          <p:nvPr/>
        </p:nvSpPr>
        <p:spPr>
          <a:xfrm>
            <a:off x="5632450" y="5410200"/>
            <a:ext cx="311150" cy="609600"/>
          </a:xfrm>
          <a:prstGeom prst="downArrow">
            <a:avLst>
              <a:gd name="adj1" fmla="val 50000"/>
              <a:gd name="adj2" fmla="val 48979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8455" name="椭圆 658454"/>
          <p:cNvSpPr/>
          <p:nvPr/>
        </p:nvSpPr>
        <p:spPr>
          <a:xfrm>
            <a:off x="6003925" y="54102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2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658456" name="对象 658455"/>
          <p:cNvGraphicFramePr/>
          <p:nvPr/>
        </p:nvGraphicFramePr>
        <p:xfrm>
          <a:off x="4648200" y="6172200"/>
          <a:ext cx="24384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5" name="" r:id="rId17" imgW="1191895" imgH="177800" progId="Equation.3">
                  <p:embed/>
                </p:oleObj>
              </mc:Choice>
              <mc:Fallback>
                <p:oleObj name="" r:id="rId17" imgW="1191895" imgH="177800" progId="Equation.3">
                  <p:embed/>
                  <p:pic>
                    <p:nvPicPr>
                      <p:cNvPr id="0" name="图片 469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48200" y="6172200"/>
                        <a:ext cx="2438400" cy="4381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8457" name="文本框 658456"/>
          <p:cNvSpPr txBox="1"/>
          <p:nvPr/>
        </p:nvSpPr>
        <p:spPr>
          <a:xfrm>
            <a:off x="1492250" y="1817688"/>
            <a:ext cx="730250" cy="17557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vert="eaVert" lIns="0" rIns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从输入到输出逐级写出</a:t>
            </a:r>
            <a:endParaRPr lang="zh-CN" altLang="en-US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58458" name="对象 658457"/>
          <p:cNvGraphicFramePr/>
          <p:nvPr/>
        </p:nvGraphicFramePr>
        <p:xfrm>
          <a:off x="5181600" y="4495800"/>
          <a:ext cx="3494088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8" name="" r:id="rId19" imgW="1548765" imgH="292100" progId="Equation.3">
                  <p:embed/>
                </p:oleObj>
              </mc:Choice>
              <mc:Fallback>
                <p:oleObj name="" r:id="rId19" imgW="1548765" imgH="292100" progId="Equation.3">
                  <p:embed/>
                  <p:pic>
                    <p:nvPicPr>
                      <p:cNvPr id="0" name="图片 469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81600" y="4495800"/>
                        <a:ext cx="3494088" cy="65563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5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5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5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5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65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5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65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65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65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5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5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5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658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5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65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65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5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65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5" grpId="0" bldLvl="0" animBg="1"/>
      <p:bldP spid="658436" grpId="0" bldLvl="0" animBg="1"/>
      <p:bldP spid="658437" grpId="0" bldLvl="0" animBg="1"/>
      <p:bldP spid="658440" grpId="0" bldLvl="0" animBg="1"/>
      <p:bldP spid="658441" grpId="0" bldLvl="0" animBg="1"/>
      <p:bldP spid="658443" grpId="0" bldLvl="0" animBg="1"/>
      <p:bldP spid="658444" grpId="0" bldLvl="0" animBg="1"/>
      <p:bldP spid="658445" grpId="0" bldLvl="0" animBg="1"/>
      <p:bldP spid="658455" grpId="0" bldLvl="0" animBg="1"/>
      <p:bldP spid="65845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59458" name="对象 659457"/>
          <p:cNvGraphicFramePr/>
          <p:nvPr/>
        </p:nvGraphicFramePr>
        <p:xfrm>
          <a:off x="2286000" y="1524000"/>
          <a:ext cx="3440113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7" name="" r:id="rId1" imgW="1038225" imgH="2000250" progId="Word.Document.8">
                  <p:embed/>
                </p:oleObj>
              </mc:Choice>
              <mc:Fallback>
                <p:oleObj name="" r:id="rId1" imgW="1038225" imgH="2000250" progId="Word.Document.8">
                  <p:embed/>
                  <p:pic>
                    <p:nvPicPr>
                      <p:cNvPr id="0" name="图片 4696"/>
                      <p:cNvPicPr/>
                      <p:nvPr/>
                    </p:nvPicPr>
                    <p:blipFill>
                      <a:blip r:embed="rId2"/>
                      <a:srcRect t="-1393" b="8067"/>
                      <a:stretch>
                        <a:fillRect/>
                      </a:stretch>
                    </p:blipFill>
                    <p:spPr>
                      <a:xfrm>
                        <a:off x="2286000" y="1524000"/>
                        <a:ext cx="3440113" cy="5105400"/>
                      </a:xfrm>
                      <a:prstGeom prst="rect">
                        <a:avLst/>
                      </a:prstGeom>
                      <a:solidFill>
                        <a:srgbClr val="D9FFEC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9459" name="文本框 659458"/>
          <p:cNvSpPr txBox="1"/>
          <p:nvPr/>
        </p:nvSpPr>
        <p:spPr>
          <a:xfrm>
            <a:off x="434975" y="965200"/>
            <a:ext cx="19050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最简与或表达式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59460" name="下箭头 659459"/>
          <p:cNvSpPr/>
          <p:nvPr/>
        </p:nvSpPr>
        <p:spPr>
          <a:xfrm>
            <a:off x="1196975" y="2108200"/>
            <a:ext cx="228600" cy="1447800"/>
          </a:xfrm>
          <a:prstGeom prst="downArrow">
            <a:avLst>
              <a:gd name="adj1" fmla="val 50000"/>
              <a:gd name="adj2" fmla="val 158333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9461" name="椭圆 659460"/>
          <p:cNvSpPr/>
          <p:nvPr/>
        </p:nvSpPr>
        <p:spPr>
          <a:xfrm>
            <a:off x="1562100" y="256540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3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59462" name="文本框 659461"/>
          <p:cNvSpPr txBox="1"/>
          <p:nvPr/>
        </p:nvSpPr>
        <p:spPr>
          <a:xfrm>
            <a:off x="587375" y="3632200"/>
            <a:ext cx="15240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graphicFrame>
        <p:nvGraphicFramePr>
          <p:cNvPr id="659463" name="对象 659462"/>
          <p:cNvGraphicFramePr/>
          <p:nvPr/>
        </p:nvGraphicFramePr>
        <p:xfrm>
          <a:off x="2895600" y="298450"/>
          <a:ext cx="25876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9" name="" r:id="rId3" imgW="1191895" imgH="177800" progId="Equation.3">
                  <p:embed/>
                </p:oleObj>
              </mc:Choice>
              <mc:Fallback>
                <p:oleObj name="" r:id="rId3" imgW="1191895" imgH="177800" progId="Equation.3">
                  <p:embed/>
                  <p:pic>
                    <p:nvPicPr>
                      <p:cNvPr id="0" name="图片 46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5600" y="298450"/>
                        <a:ext cx="2587625" cy="4635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9464" name="下箭头 659463"/>
          <p:cNvSpPr/>
          <p:nvPr/>
        </p:nvSpPr>
        <p:spPr>
          <a:xfrm>
            <a:off x="3886200" y="8382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9465" name="椭圆 659464"/>
          <p:cNvSpPr/>
          <p:nvPr/>
        </p:nvSpPr>
        <p:spPr>
          <a:xfrm>
            <a:off x="4251325" y="8445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3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59466" name="下箭头 659465"/>
          <p:cNvSpPr/>
          <p:nvPr/>
        </p:nvSpPr>
        <p:spPr>
          <a:xfrm>
            <a:off x="1196975" y="4248150"/>
            <a:ext cx="228600" cy="908050"/>
          </a:xfrm>
          <a:prstGeom prst="downArrow">
            <a:avLst>
              <a:gd name="adj1" fmla="val 50000"/>
              <a:gd name="adj2" fmla="val 99305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9467" name="椭圆 659466"/>
          <p:cNvSpPr/>
          <p:nvPr/>
        </p:nvSpPr>
        <p:spPr>
          <a:xfrm>
            <a:off x="1562100" y="44005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4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59468" name="文本框 659467"/>
          <p:cNvSpPr txBox="1"/>
          <p:nvPr/>
        </p:nvSpPr>
        <p:spPr>
          <a:xfrm>
            <a:off x="434975" y="5232400"/>
            <a:ext cx="19050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电路的逻辑功能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59469" name="文本框 659468"/>
          <p:cNvSpPr txBox="1"/>
          <p:nvPr/>
        </p:nvSpPr>
        <p:spPr>
          <a:xfrm>
            <a:off x="6553200" y="1047433"/>
            <a:ext cx="2266950" cy="41084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当输入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C</a:t>
            </a:r>
            <a:r>
              <a:rPr lang="zh-CN" altLang="en-US" dirty="0">
                <a:latin typeface="Times New Roman" panose="02020603050405020304" pitchFamily="18" charset="0"/>
              </a:rPr>
              <a:t>中有</a:t>
            </a:r>
            <a:r>
              <a:rPr lang="en-US" altLang="zh-CN">
                <a:latin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</a:rPr>
              <a:t>个或</a:t>
            </a:r>
            <a:r>
              <a:rPr lang="en-US" altLang="zh-CN">
                <a:latin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</a:rPr>
              <a:t>个为</a:t>
            </a:r>
            <a:r>
              <a:rPr lang="en-US" altLang="zh-CN">
                <a:latin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</a:rPr>
              <a:t>时，输出</a:t>
            </a:r>
            <a:r>
              <a:rPr lang="en-US" altLang="zh-CN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宋体" panose="02010600030101010101" pitchFamily="2" charset="-122"/>
              </a:rPr>
              <a:t>为</a:t>
            </a:r>
            <a:r>
              <a:rPr lang="en-US" altLang="zh-CN">
                <a:latin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</a:rPr>
              <a:t>，否则输出</a:t>
            </a:r>
            <a:r>
              <a:rPr lang="en-US" altLang="zh-CN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宋体" panose="02010600030101010101" pitchFamily="2" charset="-122"/>
              </a:rPr>
              <a:t>为</a:t>
            </a:r>
            <a:r>
              <a:rPr lang="en-US" altLang="zh-CN">
                <a:latin typeface="宋体" panose="02010600030101010101" pitchFamily="2" charset="-122"/>
              </a:rPr>
              <a:t>0</a:t>
            </a:r>
            <a:r>
              <a:rPr lang="zh-CN" altLang="en-US" dirty="0">
                <a:latin typeface="宋体" panose="02010600030101010101" pitchFamily="2" charset="-122"/>
              </a:rPr>
              <a:t>。所以这个电路实际上是一种</a:t>
            </a:r>
            <a:r>
              <a:rPr lang="en-US" altLang="zh-CN">
                <a:latin typeface="宋体" panose="02010600030101010101" pitchFamily="2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人表决用的组合电路：只要有</a:t>
            </a:r>
            <a:r>
              <a:rPr lang="en-US" altLang="zh-CN"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</a:rPr>
              <a:t>票或</a:t>
            </a:r>
            <a:r>
              <a:rPr lang="en-US" altLang="zh-CN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票同意，表决就通过。</a:t>
            </a:r>
            <a:endParaRPr lang="zh-CN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9470" name="下箭头 659469"/>
          <p:cNvSpPr/>
          <p:nvPr/>
        </p:nvSpPr>
        <p:spPr>
          <a:xfrm rot="-5400000">
            <a:off x="5991225" y="3775075"/>
            <a:ext cx="228600" cy="908050"/>
          </a:xfrm>
          <a:prstGeom prst="downArrow">
            <a:avLst>
              <a:gd name="adj1" fmla="val 50000"/>
              <a:gd name="adj2" fmla="val 99305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9471" name="椭圆 659470"/>
          <p:cNvSpPr/>
          <p:nvPr/>
        </p:nvSpPr>
        <p:spPr>
          <a:xfrm>
            <a:off x="5795963" y="34353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4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5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5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5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5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5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" fill="hold"/>
                                        <p:tgtEl>
                                          <p:spTgt spid="6594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" fill="hold"/>
                                        <p:tgtEl>
                                          <p:spTgt spid="6594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" fill="hold"/>
                                        <p:tgtEl>
                                          <p:spTgt spid="65946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" fill="hold"/>
                                        <p:tgtEl>
                                          <p:spTgt spid="65946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459" grpId="0" bldLvl="0" animBg="1"/>
      <p:bldP spid="659461" grpId="0" bldLvl="0" animBg="1"/>
      <p:bldP spid="659462" grpId="0" bldLvl="0" animBg="1"/>
      <p:bldP spid="659465" grpId="0" bldLvl="0" animBg="1"/>
      <p:bldP spid="659467" grpId="0" bldLvl="0" animBg="1"/>
      <p:bldP spid="659468" grpId="0" bldLvl="0" animBg="1"/>
      <p:bldP spid="659469" grpId="0" build="p"/>
      <p:bldP spid="65947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60482" name="对象 660481"/>
          <p:cNvGraphicFramePr/>
          <p:nvPr/>
        </p:nvGraphicFramePr>
        <p:xfrm>
          <a:off x="2474913" y="866775"/>
          <a:ext cx="6057900" cy="213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1" name="" r:id="rId1" imgW="3381375" imgH="1028700" progId="Word.Picture.8">
                  <p:embed/>
                </p:oleObj>
              </mc:Choice>
              <mc:Fallback>
                <p:oleObj name="" r:id="rId1" imgW="3381375" imgH="1028700" progId="Word.Picture.8">
                  <p:embed/>
                  <p:pic>
                    <p:nvPicPr>
                      <p:cNvPr id="0" name="图片 4700"/>
                      <p:cNvPicPr/>
                      <p:nvPr/>
                    </p:nvPicPr>
                    <p:blipFill>
                      <a:blip r:embed="rId2"/>
                      <a:srcRect b="-3226"/>
                      <a:stretch>
                        <a:fillRect/>
                      </a:stretch>
                    </p:blipFill>
                    <p:spPr>
                      <a:xfrm>
                        <a:off x="2474913" y="866775"/>
                        <a:ext cx="6057900" cy="2130425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483" name="文本框 660482"/>
          <p:cNvSpPr txBox="1"/>
          <p:nvPr/>
        </p:nvSpPr>
        <p:spPr>
          <a:xfrm>
            <a:off x="457200" y="1916113"/>
            <a:ext cx="1524000" cy="588962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逻辑图</a:t>
            </a:r>
            <a:endParaRPr lang="zh-CN" altLang="en-US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graphicFrame>
        <p:nvGraphicFramePr>
          <p:cNvPr id="660484" name="对象 660483"/>
          <p:cNvGraphicFramePr/>
          <p:nvPr/>
        </p:nvGraphicFramePr>
        <p:xfrm>
          <a:off x="2411413" y="3235325"/>
          <a:ext cx="6326187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2" name="" r:id="rId3" imgW="3721100" imgH="914400" progId="Equation.3">
                  <p:embed/>
                </p:oleObj>
              </mc:Choice>
              <mc:Fallback>
                <p:oleObj name="" r:id="rId3" imgW="3721100" imgH="914400" progId="Equation.3">
                  <p:embed/>
                  <p:pic>
                    <p:nvPicPr>
                      <p:cNvPr id="0" name="图片 47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413" y="3235325"/>
                        <a:ext cx="6326187" cy="19939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485" name="文本框 660484"/>
          <p:cNvSpPr txBox="1"/>
          <p:nvPr/>
        </p:nvSpPr>
        <p:spPr>
          <a:xfrm>
            <a:off x="457200" y="3573463"/>
            <a:ext cx="16764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逻辑表达式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0486" name="文本框 660485"/>
          <p:cNvSpPr txBox="1"/>
          <p:nvPr/>
        </p:nvSpPr>
        <p:spPr>
          <a:xfrm>
            <a:off x="323850" y="782638"/>
            <a:ext cx="1295400" cy="7016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例：</a:t>
            </a:r>
            <a:endParaRPr lang="zh-CN" altLang="en-US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60487" name="对象 660486"/>
          <p:cNvGraphicFramePr/>
          <p:nvPr/>
        </p:nvGraphicFramePr>
        <p:xfrm>
          <a:off x="2987675" y="5676900"/>
          <a:ext cx="48006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0" name="" r:id="rId5" imgW="2436495" imgH="203200" progId="Equation.3">
                  <p:embed/>
                </p:oleObj>
              </mc:Choice>
              <mc:Fallback>
                <p:oleObj name="" r:id="rId5" imgW="2436495" imgH="203200" progId="Equation.3">
                  <p:embed/>
                  <p:pic>
                    <p:nvPicPr>
                      <p:cNvPr id="0" name="图片 46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7675" y="5676900"/>
                        <a:ext cx="4800600" cy="56038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488" name="文本框 660487"/>
          <p:cNvSpPr txBox="1"/>
          <p:nvPr/>
        </p:nvSpPr>
        <p:spPr>
          <a:xfrm>
            <a:off x="506413" y="5376863"/>
            <a:ext cx="190500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最简与或表达式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04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60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66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6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66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660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483" grpId="0" bldLvl="0" animBg="1"/>
      <p:bldP spid="660485" grpId="0" bldLvl="0" animBg="1"/>
      <p:bldP spid="660486" grpId="0" advAuto="1000" build="p"/>
      <p:bldP spid="66048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1506" name="文本框 661505"/>
          <p:cNvSpPr txBox="1"/>
          <p:nvPr/>
        </p:nvSpPr>
        <p:spPr>
          <a:xfrm>
            <a:off x="1535113" y="752475"/>
            <a:ext cx="15240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graphicFrame>
        <p:nvGraphicFramePr>
          <p:cNvPr id="661507" name="对象 661506"/>
          <p:cNvGraphicFramePr/>
          <p:nvPr/>
        </p:nvGraphicFramePr>
        <p:xfrm>
          <a:off x="381000" y="1492250"/>
          <a:ext cx="3586163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3" name="" r:id="rId1" imgW="1057275" imgH="2000250" progId="Word.Document.8">
                  <p:embed/>
                </p:oleObj>
              </mc:Choice>
              <mc:Fallback>
                <p:oleObj name="" r:id="rId1" imgW="1057275" imgH="2000250" progId="Word.Document.8">
                  <p:embed/>
                  <p:pic>
                    <p:nvPicPr>
                      <p:cNvPr id="0" name="图片 4702"/>
                      <p:cNvPicPr/>
                      <p:nvPr/>
                    </p:nvPicPr>
                    <p:blipFill>
                      <a:blip r:embed="rId2"/>
                      <a:srcRect t="-1538" b="7692"/>
                      <a:stretch>
                        <a:fillRect/>
                      </a:stretch>
                    </p:blipFill>
                    <p:spPr>
                      <a:xfrm>
                        <a:off x="381000" y="1492250"/>
                        <a:ext cx="3586163" cy="5105400"/>
                      </a:xfrm>
                      <a:prstGeom prst="rect">
                        <a:avLst/>
                      </a:prstGeom>
                      <a:solidFill>
                        <a:srgbClr val="D9FFEC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08" name="对象 661507"/>
          <p:cNvGraphicFramePr/>
          <p:nvPr/>
        </p:nvGraphicFramePr>
        <p:xfrm>
          <a:off x="4800600" y="4876800"/>
          <a:ext cx="3429000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4" name="" r:id="rId3" imgW="1228725" imgH="581025" progId="Word.Picture.8">
                  <p:embed/>
                </p:oleObj>
              </mc:Choice>
              <mc:Fallback>
                <p:oleObj name="" r:id="rId3" imgW="1228725" imgH="581025" progId="Word.Picture.8">
                  <p:embed/>
                  <p:pic>
                    <p:nvPicPr>
                      <p:cNvPr id="0" name="图片 47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0600" y="4876800"/>
                        <a:ext cx="3429000" cy="1622425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1509" name="文本框 661508"/>
          <p:cNvSpPr txBox="1"/>
          <p:nvPr/>
        </p:nvSpPr>
        <p:spPr>
          <a:xfrm>
            <a:off x="5105400" y="3505200"/>
            <a:ext cx="26670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用与非门实现</a:t>
            </a:r>
            <a:endParaRPr lang="zh-CN" altLang="en-US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61510" name="文本框 661509"/>
          <p:cNvSpPr txBox="1"/>
          <p:nvPr/>
        </p:nvSpPr>
        <p:spPr>
          <a:xfrm>
            <a:off x="4114800" y="1143000"/>
            <a:ext cx="464820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　　电路的输出</a:t>
            </a:r>
            <a:r>
              <a:rPr lang="en-US" altLang="zh-CN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只与输入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有关，而与输入</a:t>
            </a:r>
            <a:r>
              <a:rPr lang="en-US" altLang="zh-CN">
                <a:latin typeface="Times New Roman" panose="02020603050405020304" pitchFamily="18" charset="0"/>
              </a:rPr>
              <a:t>C</a:t>
            </a:r>
            <a:r>
              <a:rPr lang="zh-CN" altLang="en-US" dirty="0">
                <a:latin typeface="Times New Roman" panose="02020603050405020304" pitchFamily="18" charset="0"/>
              </a:rPr>
              <a:t>无关。</a:t>
            </a:r>
            <a:r>
              <a:rPr lang="en-US" altLang="zh-CN">
                <a:latin typeface="Times New Roman" panose="02020603050405020304" pitchFamily="18" charset="0"/>
              </a:rPr>
              <a:t>Y</a:t>
            </a:r>
            <a:r>
              <a:rPr lang="zh-CN" altLang="en-US">
                <a:latin typeface="Times New Roman" panose="02020603050405020304" pitchFamily="18" charset="0"/>
              </a:rPr>
              <a:t>和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的逻辑关系为：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中只要一个为</a:t>
            </a:r>
            <a:r>
              <a:rPr lang="en-US" altLang="zh-CN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Y=1</a:t>
            </a:r>
            <a:r>
              <a:rPr lang="zh-CN" altLang="en-US">
                <a:latin typeface="Times New Roman" panose="02020603050405020304" pitchFamily="18" charset="0"/>
              </a:rPr>
              <a:t>；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全为</a:t>
            </a:r>
            <a:r>
              <a:rPr lang="en-US" altLang="zh-CN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时，</a:t>
            </a:r>
            <a:r>
              <a:rPr lang="en-US" altLang="zh-CN">
                <a:latin typeface="Times New Roman" panose="02020603050405020304" pitchFamily="18" charset="0"/>
              </a:rPr>
              <a:t>Y=0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r>
              <a:rPr lang="zh-CN" altLang="en-US" dirty="0">
                <a:latin typeface="Times New Roman" panose="02020603050405020304" pitchFamily="18" charset="0"/>
              </a:rPr>
              <a:t>所以</a:t>
            </a:r>
            <a:r>
              <a:rPr lang="en-US" altLang="zh-CN">
                <a:latin typeface="Times New Roman" panose="02020603050405020304" pitchFamily="18" charset="0"/>
              </a:rPr>
              <a:t>Y</a:t>
            </a:r>
            <a:r>
              <a:rPr lang="zh-CN" altLang="en-US">
                <a:latin typeface="Times New Roman" panose="02020603050405020304" pitchFamily="18" charset="0"/>
              </a:rPr>
              <a:t>和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的逻辑关系为与非运算的关系。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61511" name="文本框 661510"/>
          <p:cNvSpPr txBox="1"/>
          <p:nvPr/>
        </p:nvSpPr>
        <p:spPr>
          <a:xfrm>
            <a:off x="4800600" y="304800"/>
            <a:ext cx="32766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电路的逻辑功能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661512" name="对象 661511"/>
          <p:cNvGraphicFramePr/>
          <p:nvPr/>
        </p:nvGraphicFramePr>
        <p:xfrm>
          <a:off x="5334000" y="4191000"/>
          <a:ext cx="2336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1" name="" r:id="rId5" imgW="1028065" imgH="203200" progId="Equation.3">
                  <p:embed/>
                </p:oleObj>
              </mc:Choice>
              <mc:Fallback>
                <p:oleObj name="" r:id="rId5" imgW="1028065" imgH="203200" progId="Equation.3">
                  <p:embed/>
                  <p:pic>
                    <p:nvPicPr>
                      <p:cNvPr id="0" name="图片 48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4000" y="4191000"/>
                        <a:ext cx="2336800" cy="5842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6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0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1510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615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6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1506" grpId="0" bldLvl="0" animBg="1"/>
      <p:bldP spid="661509" grpId="0" bldLvl="0" animBg="1"/>
      <p:bldP spid="661510" grpId="0" build="p"/>
      <p:bldP spid="6615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2530" name="文本框 662529"/>
          <p:cNvSpPr txBox="1"/>
          <p:nvPr/>
        </p:nvSpPr>
        <p:spPr>
          <a:xfrm>
            <a:off x="457200" y="5181600"/>
            <a:ext cx="1447800" cy="588963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真值表</a:t>
            </a:r>
            <a:endParaRPr lang="zh-CN" altLang="en-US" sz="60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2531" name="文本框 662530"/>
          <p:cNvSpPr txBox="1"/>
          <p:nvPr/>
        </p:nvSpPr>
        <p:spPr>
          <a:xfrm>
            <a:off x="381000" y="1066800"/>
            <a:ext cx="1581150" cy="107632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电路功能描述</a:t>
            </a:r>
            <a:endParaRPr lang="zh-CN" altLang="en-US" sz="54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2532" name="下箭头 662531"/>
          <p:cNvSpPr/>
          <p:nvPr/>
        </p:nvSpPr>
        <p:spPr>
          <a:xfrm>
            <a:off x="914400" y="2209800"/>
            <a:ext cx="304800" cy="2971800"/>
          </a:xfrm>
          <a:prstGeom prst="downArrow">
            <a:avLst>
              <a:gd name="adj1" fmla="val 50000"/>
              <a:gd name="adj2" fmla="val 243750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2533" name="矩形 662532"/>
          <p:cNvSpPr/>
          <p:nvPr/>
        </p:nvSpPr>
        <p:spPr>
          <a:xfrm>
            <a:off x="2667000" y="231775"/>
            <a:ext cx="5334000" cy="60769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11.1.2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组合逻辑电路的设计</a:t>
            </a:r>
            <a:endParaRPr lang="zh-CN" altLang="en-US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62534" name="文本框 662533"/>
          <p:cNvSpPr txBox="1"/>
          <p:nvPr/>
        </p:nvSpPr>
        <p:spPr>
          <a:xfrm>
            <a:off x="2209800" y="911225"/>
            <a:ext cx="65532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</a:rPr>
              <a:t>设计一个楼上、楼下开关的控制逻辑电路来控制楼梯上的路灯，使之在上楼前，用楼下开关打开电灯，上楼后，用楼上开关关灭电灯；或者在下楼前，用楼上开关打开电灯，下楼后，用楼下开关关灭电灯。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662535" name="文本框 662534"/>
          <p:cNvSpPr txBox="1"/>
          <p:nvPr/>
        </p:nvSpPr>
        <p:spPr>
          <a:xfrm>
            <a:off x="2195513" y="3286125"/>
            <a:ext cx="6400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设楼上开关为</a:t>
            </a:r>
            <a:r>
              <a:rPr lang="en-US" altLang="zh-CN" b="1">
                <a:latin typeface="Times New Roman" panose="02020603050405020304" pitchFamily="18" charset="0"/>
              </a:rPr>
              <a:t>A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zh-CN" altLang="en-US" b="1" dirty="0">
                <a:latin typeface="Times New Roman" panose="02020603050405020304" pitchFamily="18" charset="0"/>
              </a:rPr>
              <a:t>楼下开关为</a:t>
            </a:r>
            <a:r>
              <a:rPr lang="en-US" altLang="zh-CN" b="1">
                <a:latin typeface="Times New Roman" panose="02020603050405020304" pitchFamily="18" charset="0"/>
              </a:rPr>
              <a:t>B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zh-CN" altLang="en-US" b="1" dirty="0">
                <a:latin typeface="Times New Roman" panose="02020603050405020304" pitchFamily="18" charset="0"/>
              </a:rPr>
              <a:t>灯泡为</a:t>
            </a:r>
            <a:r>
              <a:rPr lang="en-US" altLang="zh-CN" b="1">
                <a:latin typeface="Times New Roman" panose="02020603050405020304" pitchFamily="18" charset="0"/>
              </a:rPr>
              <a:t>Y</a:t>
            </a:r>
            <a:r>
              <a:rPr lang="zh-CN" altLang="en-US" b="1">
                <a:latin typeface="Times New Roman" panose="02020603050405020304" pitchFamily="18" charset="0"/>
              </a:rPr>
              <a:t>。</a:t>
            </a:r>
            <a:r>
              <a:rPr lang="zh-CN" altLang="en-US" b="1" dirty="0">
                <a:latin typeface="Times New Roman" panose="02020603050405020304" pitchFamily="18" charset="0"/>
              </a:rPr>
              <a:t>并设</a:t>
            </a:r>
            <a:r>
              <a:rPr lang="en-US" altLang="zh-CN" b="1">
                <a:latin typeface="Times New Roman" panose="02020603050405020304" pitchFamily="18" charset="0"/>
              </a:rPr>
              <a:t>A</a:t>
            </a:r>
            <a:r>
              <a:rPr lang="zh-CN" altLang="en-US" b="1">
                <a:latin typeface="Times New Roman" panose="02020603050405020304" pitchFamily="18" charset="0"/>
              </a:rPr>
              <a:t>、</a:t>
            </a:r>
            <a:r>
              <a:rPr lang="en-US" altLang="zh-CN" b="1">
                <a:latin typeface="Times New Roman" panose="02020603050405020304" pitchFamily="18" charset="0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</a:rPr>
              <a:t>闭合时为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，断开时为</a:t>
            </a:r>
            <a:r>
              <a:rPr lang="en-US" altLang="zh-CN" b="1"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</a:rPr>
              <a:t>；灯亮时</a:t>
            </a:r>
            <a:r>
              <a:rPr lang="en-US" altLang="zh-CN" b="1" i="1">
                <a:latin typeface="Times New Roman" panose="02020603050405020304" pitchFamily="18" charset="0"/>
              </a:rPr>
              <a:t>Y</a:t>
            </a:r>
            <a:r>
              <a:rPr lang="zh-CN" altLang="en-US" b="1" dirty="0">
                <a:latin typeface="Times New Roman" panose="02020603050405020304" pitchFamily="18" charset="0"/>
              </a:rPr>
              <a:t>为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，灯灭时</a:t>
            </a:r>
            <a:r>
              <a:rPr lang="en-US" altLang="zh-CN" b="1">
                <a:latin typeface="Times New Roman" panose="02020603050405020304" pitchFamily="18" charset="0"/>
              </a:rPr>
              <a:t>Y</a:t>
            </a:r>
            <a:r>
              <a:rPr lang="zh-CN" altLang="en-US" b="1" dirty="0">
                <a:latin typeface="Times New Roman" panose="02020603050405020304" pitchFamily="18" charset="0"/>
              </a:rPr>
              <a:t>为</a:t>
            </a:r>
            <a:r>
              <a:rPr lang="en-US" altLang="zh-CN" b="1"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</a:rPr>
              <a:t>。根据逻辑要求列出真值表。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graphicFrame>
        <p:nvGraphicFramePr>
          <p:cNvPr id="662536" name="对象 662535"/>
          <p:cNvGraphicFramePr/>
          <p:nvPr/>
        </p:nvGraphicFramePr>
        <p:xfrm>
          <a:off x="3492500" y="4576763"/>
          <a:ext cx="3608388" cy="202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2" name="" r:id="rId1" imgW="1485900" imgH="1085850" progId="Word.Picture.8">
                  <p:embed/>
                </p:oleObj>
              </mc:Choice>
              <mc:Fallback>
                <p:oleObj name="" r:id="rId1" imgW="1485900" imgH="1085850" progId="Word.Picture.8">
                  <p:embed/>
                  <p:pic>
                    <p:nvPicPr>
                      <p:cNvPr id="0" name="图片 48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92500" y="4576763"/>
                        <a:ext cx="3608388" cy="2020887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2537" name="下箭头 662536"/>
          <p:cNvSpPr/>
          <p:nvPr/>
        </p:nvSpPr>
        <p:spPr>
          <a:xfrm>
            <a:off x="4572000" y="2816225"/>
            <a:ext cx="228600" cy="533400"/>
          </a:xfrm>
          <a:prstGeom prst="downArrow">
            <a:avLst>
              <a:gd name="adj1" fmla="val 50000"/>
              <a:gd name="adj2" fmla="val 58333"/>
            </a:avLst>
          </a:prstGeom>
          <a:solidFill>
            <a:srgbClr val="CC33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2538" name="椭圆 662537"/>
          <p:cNvSpPr/>
          <p:nvPr/>
        </p:nvSpPr>
        <p:spPr>
          <a:xfrm>
            <a:off x="1279525" y="3206750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1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62539" name="文本框 662538"/>
          <p:cNvSpPr txBox="1"/>
          <p:nvPr/>
        </p:nvSpPr>
        <p:spPr>
          <a:xfrm>
            <a:off x="533400" y="2971800"/>
            <a:ext cx="365125" cy="11430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vert="eaVert" lIns="0" rIns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66"/>
                </a:solidFill>
                <a:latin typeface="Times New Roman" panose="02020603050405020304" pitchFamily="18" charset="0"/>
              </a:rPr>
              <a:t>穷举法</a:t>
            </a:r>
            <a:endParaRPr lang="zh-CN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2540" name="椭圆 662539"/>
          <p:cNvSpPr/>
          <p:nvPr/>
        </p:nvSpPr>
        <p:spPr>
          <a:xfrm>
            <a:off x="4937125" y="2816225"/>
            <a:ext cx="549275" cy="52705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1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" name="页脚占位符 4"/>
          <p:cNvSpPr txBox="1"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电工电子技术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4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2534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6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6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6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6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5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2535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2535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6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2530" grpId="0" bldLvl="0" animBg="1"/>
      <p:bldP spid="662531" grpId="0" bldLvl="0" animBg="1"/>
      <p:bldP spid="662533" grpId="0" bldLvl="0" animBg="1"/>
      <p:bldP spid="662534" grpId="0" build="p"/>
      <p:bldP spid="662535" grpId="0" build="p"/>
      <p:bldP spid="662538" grpId="0" bldLvl="0" animBg="1"/>
      <p:bldP spid="662539" grpId="0" bldLvl="0" animBg="1"/>
      <p:bldP spid="66254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  <p:tag name="KSO_WM_UNIT_PLACING_PICTURE_USER_VIEWPORT" val="{&quot;height&quot;:2256,&quot;width&quot;:5248}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PP_MARK_KEY" val="90163575-3e22-4ada-a94c-8368a9ae85e3"/>
  <p:tag name="COMMONDATA" val="eyJoZGlkIjoiZjQ0NTU5NzZmNmQxZTI0ODdiM2QxYTYyNGY2NzJkYjY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2095</Words>
  <Application>WPS 演示</Application>
  <PresentationFormat>全屏显示(4:3)</PresentationFormat>
  <Paragraphs>350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49</vt:i4>
      </vt:variant>
      <vt:variant>
        <vt:lpstr>幻灯片标题</vt:lpstr>
      </vt:variant>
      <vt:variant>
        <vt:i4>33</vt:i4>
      </vt:variant>
    </vt:vector>
  </HeadingPairs>
  <TitlesOfParts>
    <vt:vector size="102" baseType="lpstr">
      <vt:lpstr>Arial</vt:lpstr>
      <vt:lpstr>宋体</vt:lpstr>
      <vt:lpstr>Wingdings</vt:lpstr>
      <vt:lpstr>Verdana</vt:lpstr>
      <vt:lpstr>Times New Roman</vt:lpstr>
      <vt:lpstr>楷体</vt:lpstr>
      <vt:lpstr>华文楷体</vt:lpstr>
      <vt:lpstr>微软雅黑</vt:lpstr>
      <vt:lpstr>幼圆</vt:lpstr>
      <vt:lpstr>楷体_GB2312</vt:lpstr>
      <vt:lpstr>新宋体</vt:lpstr>
      <vt:lpstr>黑体</vt:lpstr>
      <vt:lpstr>Monotype Sorts</vt:lpstr>
      <vt:lpstr>隶书</vt:lpstr>
      <vt:lpstr>Arial Unicode MS</vt:lpstr>
      <vt:lpstr>华文行楷</vt:lpstr>
      <vt:lpstr>仿宋_GB2312</vt:lpstr>
      <vt:lpstr>仿宋</vt:lpstr>
      <vt:lpstr>Wingdings</vt:lpstr>
      <vt:lpstr>sample</vt:lpstr>
      <vt:lpstr>Word.Picture.8</vt:lpstr>
      <vt:lpstr>Equation.3</vt:lpstr>
      <vt:lpstr>Equation.3</vt:lpstr>
      <vt:lpstr>Equation.3</vt:lpstr>
      <vt:lpstr>Word.Document.8</vt:lpstr>
      <vt:lpstr>Equation.3</vt:lpstr>
      <vt:lpstr>Word.Picture.8</vt:lpstr>
      <vt:lpstr>Equation.3</vt:lpstr>
      <vt:lpstr>Equation.3</vt:lpstr>
      <vt:lpstr>Word.Document.8</vt:lpstr>
      <vt:lpstr>Word.Picture.8</vt:lpstr>
      <vt:lpstr>Equation.3</vt:lpstr>
      <vt:lpstr>Equation.3</vt:lpstr>
      <vt:lpstr>Word.Picture.8</vt:lpstr>
      <vt:lpstr>Equation.3</vt:lpstr>
      <vt:lpstr>Word.Picture.8</vt:lpstr>
      <vt:lpstr>Word.Picture.8</vt:lpstr>
      <vt:lpstr>Equation.3</vt:lpstr>
      <vt:lpstr>Equation.3</vt:lpstr>
      <vt:lpstr>Word.Picture.8</vt:lpstr>
      <vt:lpstr>Equation.3</vt:lpstr>
      <vt:lpstr>Word.Picture.8</vt:lpstr>
      <vt:lpstr>Word.Picture.8</vt:lpstr>
      <vt:lpstr>Word.Picture.8</vt:lpstr>
      <vt:lpstr>Equation.3</vt:lpstr>
      <vt:lpstr>Word.Picture.8</vt:lpstr>
      <vt:lpstr>MS_ClipArt_Gallery.2</vt:lpstr>
      <vt:lpstr>Word.Document.8</vt:lpstr>
      <vt:lpstr>Equation.3</vt:lpstr>
      <vt:lpstr>Word.Picture.8</vt:lpstr>
      <vt:lpstr>Word.Picture.8</vt:lpstr>
      <vt:lpstr>Word.Document.8</vt:lpstr>
      <vt:lpstr>Equation.3</vt:lpstr>
      <vt:lpstr>Equation.3</vt:lpstr>
      <vt:lpstr>Word.Picture.8</vt:lpstr>
      <vt:lpstr>Word.Document.8</vt:lpstr>
      <vt:lpstr>Equation.3</vt:lpstr>
      <vt:lpstr>Word.Picture.8</vt:lpstr>
      <vt:lpstr>Word.Document.8</vt:lpstr>
      <vt:lpstr>Word.Picture.8</vt:lpstr>
      <vt:lpstr>Word.Picture.8</vt:lpstr>
      <vt:lpstr>Word.Picture.8</vt:lpstr>
      <vt:lpstr>Word.Picture.8</vt:lpstr>
      <vt:lpstr>Word.Document.8</vt:lpstr>
      <vt:lpstr>Equation.3</vt:lpstr>
      <vt:lpstr>Equation.3</vt:lpstr>
      <vt:lpstr>Equation.3</vt:lpstr>
      <vt:lpstr>Equation.3</vt:lpstr>
      <vt:lpstr>Equation.3</vt:lpstr>
      <vt:lpstr>第10章 数字电路基础第11章组合逻辑电路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阮友光</cp:lastModifiedBy>
  <cp:revision>252</cp:revision>
  <dcterms:created xsi:type="dcterms:W3CDTF">2004-08-26T06:30:00Z</dcterms:created>
  <dcterms:modified xsi:type="dcterms:W3CDTF">2023-07-16T00:12:36Z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81473EDC483042B9AAB5E985D84B6D60_13</vt:lpwstr>
  </property>
  <property fmtid="{D5CDD505-2E9C-101B-9397-08002B2CF9AE}" pid="3" name="KSOProductBuildVer">
    <vt:lpwstr>2052-11.1.0.14309</vt:lpwstr>
  </property>
</Properties>
</file>