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wmf" ContentType="image/x-wmf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37"/>
  </p:handoutMasterIdLst>
  <p:sldIdLst>
    <p:sldId id="256" r:id="rId3"/>
    <p:sldId id="1079" r:id="rId4"/>
    <p:sldId id="1080" r:id="rId5"/>
    <p:sldId id="1081" r:id="rId6"/>
    <p:sldId id="1082" r:id="rId8"/>
    <p:sldId id="1083" r:id="rId9"/>
    <p:sldId id="1084" r:id="rId10"/>
    <p:sldId id="1085" r:id="rId11"/>
    <p:sldId id="1086" r:id="rId12"/>
    <p:sldId id="1087" r:id="rId13"/>
    <p:sldId id="1088" r:id="rId14"/>
    <p:sldId id="1089" r:id="rId15"/>
    <p:sldId id="1090" r:id="rId16"/>
    <p:sldId id="1091" r:id="rId17"/>
    <p:sldId id="1092" r:id="rId18"/>
    <p:sldId id="1093" r:id="rId19"/>
    <p:sldId id="1094" r:id="rId20"/>
    <p:sldId id="1095" r:id="rId21"/>
    <p:sldId id="1096" r:id="rId22"/>
    <p:sldId id="1097" r:id="rId23"/>
    <p:sldId id="1098" r:id="rId24"/>
    <p:sldId id="1099" r:id="rId25"/>
    <p:sldId id="1100" r:id="rId26"/>
    <p:sldId id="1101" r:id="rId27"/>
    <p:sldId id="1102" r:id="rId28"/>
    <p:sldId id="1103" r:id="rId29"/>
    <p:sldId id="1104" r:id="rId30"/>
    <p:sldId id="1105" r:id="rId31"/>
    <p:sldId id="1106" r:id="rId32"/>
    <p:sldId id="1107" r:id="rId33"/>
    <p:sldId id="1108" r:id="rId34"/>
    <p:sldId id="1109" r:id="rId35"/>
    <p:sldId id="906" r:id="rId36"/>
  </p:sldIdLst>
  <p:sldSz cx="9144000" cy="6858000" type="screen4x3"/>
  <p:notesSz cx="7102475" cy="8991600"/>
  <p:custDataLst>
    <p:tags r:id="rId41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1" userDrawn="1">
          <p15:clr>
            <a:srgbClr val="A4A3A4"/>
          </p15:clr>
        </p15:guide>
        <p15:guide id="2" pos="29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000000"/>
    <a:srgbClr val="D60093"/>
    <a:srgbClr val="66FFFF"/>
    <a:srgbClr val="5A9B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0"/>
    <p:restoredTop sz="95540"/>
  </p:normalViewPr>
  <p:slideViewPr>
    <p:cSldViewPr snapToGrid="0" showGuides="1">
      <p:cViewPr>
        <p:scale>
          <a:sx n="66" d="100"/>
          <a:sy n="66" d="100"/>
        </p:scale>
        <p:origin x="-2094" y="-498"/>
      </p:cViewPr>
      <p:guideLst>
        <p:guide orient="horz" pos="2181"/>
        <p:guide pos="290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708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37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5" Type="http://schemas.openxmlformats.org/officeDocument/2006/relationships/image" Target="../media/image7.wmf"/><Relationship Id="rId4" Type="http://schemas.openxmlformats.org/officeDocument/2006/relationships/image" Target="../media/image6.wmf"/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5" Type="http://schemas.openxmlformats.org/officeDocument/2006/relationships/image" Target="../media/image29.wmf"/><Relationship Id="rId4" Type="http://schemas.openxmlformats.org/officeDocument/2006/relationships/image" Target="../media/image28.wmf"/><Relationship Id="rId3" Type="http://schemas.openxmlformats.org/officeDocument/2006/relationships/image" Target="../media/image26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11.vml.rels><?xml version="1.0" encoding="UTF-8" standalone="yes"?>
<Relationships xmlns="http://schemas.openxmlformats.org/package/2006/relationships"><Relationship Id="rId4" Type="http://schemas.openxmlformats.org/officeDocument/2006/relationships/image" Target="../media/image10.wmf"/><Relationship Id="rId3" Type="http://schemas.openxmlformats.org/officeDocument/2006/relationships/image" Target="../media/image26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3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3.wmf"/><Relationship Id="rId1" Type="http://schemas.openxmlformats.org/officeDocument/2006/relationships/image" Target="../media/image26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5.wmf"/><Relationship Id="rId1" Type="http://schemas.openxmlformats.org/officeDocument/2006/relationships/image" Target="../media/image26.wmf"/></Relationships>
</file>

<file path=ppt/drawings/_rels/vmlDrawing2.vml.rels><?xml version="1.0" encoding="UTF-8" standalone="yes"?>
<Relationships xmlns="http://schemas.openxmlformats.org/package/2006/relationships"><Relationship Id="rId9" Type="http://schemas.openxmlformats.org/officeDocument/2006/relationships/image" Target="../media/image13.wmf"/><Relationship Id="rId8" Type="http://schemas.openxmlformats.org/officeDocument/2006/relationships/image" Target="../media/image12.wmf"/><Relationship Id="rId7" Type="http://schemas.openxmlformats.org/officeDocument/2006/relationships/image" Target="../media/image11.wmf"/><Relationship Id="rId6" Type="http://schemas.openxmlformats.org/officeDocument/2006/relationships/image" Target="../media/image5.wmf"/><Relationship Id="rId5" Type="http://schemas.openxmlformats.org/officeDocument/2006/relationships/image" Target="../media/image4.wmf"/><Relationship Id="rId4" Type="http://schemas.openxmlformats.org/officeDocument/2006/relationships/image" Target="../media/image3.wmf"/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2" Type="http://schemas.openxmlformats.org/officeDocument/2006/relationships/image" Target="../media/image16.wmf"/><Relationship Id="rId11" Type="http://schemas.openxmlformats.org/officeDocument/2006/relationships/image" Target="../media/image15.wmf"/><Relationship Id="rId10" Type="http://schemas.openxmlformats.org/officeDocument/2006/relationships/image" Target="../media/image14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9" Type="http://schemas.openxmlformats.org/officeDocument/2006/relationships/image" Target="../media/image22.wmf"/><Relationship Id="rId8" Type="http://schemas.openxmlformats.org/officeDocument/2006/relationships/image" Target="../media/image21.wmf"/><Relationship Id="rId7" Type="http://schemas.openxmlformats.org/officeDocument/2006/relationships/image" Target="../media/image20.wmf"/><Relationship Id="rId6" Type="http://schemas.openxmlformats.org/officeDocument/2006/relationships/image" Target="../media/image19.wmf"/><Relationship Id="rId5" Type="http://schemas.openxmlformats.org/officeDocument/2006/relationships/image" Target="../media/image5.wmf"/><Relationship Id="rId4" Type="http://schemas.openxmlformats.org/officeDocument/2006/relationships/image" Target="../media/image3.wmf"/><Relationship Id="rId3" Type="http://schemas.openxmlformats.org/officeDocument/2006/relationships/image" Target="../media/image4.wmf"/><Relationship Id="rId2" Type="http://schemas.openxmlformats.org/officeDocument/2006/relationships/image" Target="../media/image18.wmf"/><Relationship Id="rId12" Type="http://schemas.openxmlformats.org/officeDocument/2006/relationships/image" Target="../media/image10.wmf"/><Relationship Id="rId11" Type="http://schemas.openxmlformats.org/officeDocument/2006/relationships/image" Target="../media/image24.wmf"/><Relationship Id="rId10" Type="http://schemas.openxmlformats.org/officeDocument/2006/relationships/image" Target="../media/image23.wmf"/><Relationship Id="rId1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5" Type="http://schemas.openxmlformats.org/officeDocument/2006/relationships/image" Target="../media/image10.wmf"/><Relationship Id="rId4" Type="http://schemas.openxmlformats.org/officeDocument/2006/relationships/image" Target="../media/image25.wmf"/><Relationship Id="rId3" Type="http://schemas.openxmlformats.org/officeDocument/2006/relationships/image" Target="../media/image23.wmf"/><Relationship Id="rId2" Type="http://schemas.openxmlformats.org/officeDocument/2006/relationships/image" Target="../media/image3.wmf"/><Relationship Id="rId1" Type="http://schemas.openxmlformats.org/officeDocument/2006/relationships/image" Target="../media/image4.wmf"/></Relationships>
</file>

<file path=ppt/drawings/_rels/vmlDrawing5.vml.rels><?xml version="1.0" encoding="UTF-8" standalone="yes"?>
<Relationships xmlns="http://schemas.openxmlformats.org/package/2006/relationships"><Relationship Id="rId4" Type="http://schemas.openxmlformats.org/officeDocument/2006/relationships/image" Target="../media/image26.wmf"/><Relationship Id="rId3" Type="http://schemas.openxmlformats.org/officeDocument/2006/relationships/image" Target="../media/image3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8.vml.rels><?xml version="1.0" encoding="UTF-8" standalone="yes"?>
<Relationships xmlns="http://schemas.openxmlformats.org/package/2006/relationships"><Relationship Id="rId4" Type="http://schemas.openxmlformats.org/officeDocument/2006/relationships/image" Target="../media/image5.wmf"/><Relationship Id="rId3" Type="http://schemas.openxmlformats.org/officeDocument/2006/relationships/image" Target="../media/image26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9.vml.rels><?xml version="1.0" encoding="UTF-8" standalone="yes"?>
<Relationships xmlns="http://schemas.openxmlformats.org/package/2006/relationships"><Relationship Id="rId4" Type="http://schemas.openxmlformats.org/officeDocument/2006/relationships/image" Target="../media/image27.wmf"/><Relationship Id="rId3" Type="http://schemas.openxmlformats.org/officeDocument/2006/relationships/image" Target="../media/image26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52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54075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52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854075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b="0" dirty="0">
                <a:ea typeface="宋体" panose="02010600030101010101" pitchFamily="2" charset="-122"/>
              </a:rPr>
            </a:fld>
            <a:endParaRPr lang="zh-CN" altLang="en-US" sz="1200" b="0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324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5540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303338" y="674688"/>
            <a:ext cx="4495800" cy="337185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324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270375"/>
            <a:ext cx="5683250" cy="404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324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54075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324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854075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b="0" dirty="0">
                <a:ea typeface="宋体" panose="02010600030101010101" pitchFamily="2" charset="-122"/>
              </a:rPr>
            </a:fld>
            <a:endParaRPr lang="zh-CN" altLang="en-US" sz="1200" b="0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0178" name="Rectangle 1031"/>
          <p:cNvSpPr txBox="1">
            <a:spLocks noGrp="1"/>
          </p:cNvSpPr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690179" name="Rectangle 2"/>
          <p:cNvSpPr>
            <a:spLocks noTextEdit="1"/>
          </p:cNvSpPr>
          <p:nvPr>
            <p:ph type="sldImg"/>
          </p:nvPr>
        </p:nvSpPr>
        <p:spPr/>
      </p:sp>
      <p:sp>
        <p:nvSpPr>
          <p:cNvPr id="690180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 anchorCtr="0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2226" name="Rectangle 1031"/>
          <p:cNvSpPr txBox="1">
            <a:spLocks noGrp="1"/>
          </p:cNvSpPr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692227" name="Rectangle 2"/>
          <p:cNvSpPr>
            <a:spLocks noTextEdit="1"/>
          </p:cNvSpPr>
          <p:nvPr>
            <p:ph type="sldImg"/>
          </p:nvPr>
        </p:nvSpPr>
        <p:spPr/>
      </p:sp>
      <p:sp>
        <p:nvSpPr>
          <p:cNvPr id="692228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 anchorCtr="0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7346" name="Rectangle 1031"/>
          <p:cNvSpPr txBox="1">
            <a:spLocks noGrp="1"/>
          </p:cNvSpPr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697347" name="Rectangle 2"/>
          <p:cNvSpPr>
            <a:spLocks noTextEdit="1"/>
          </p:cNvSpPr>
          <p:nvPr>
            <p:ph type="sldImg"/>
          </p:nvPr>
        </p:nvSpPr>
        <p:spPr/>
      </p:sp>
      <p:sp>
        <p:nvSpPr>
          <p:cNvPr id="697348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 anchorCtr="0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9394" name="Rectangle 1031"/>
          <p:cNvSpPr txBox="1">
            <a:spLocks noGrp="1"/>
          </p:cNvSpPr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699395" name="Rectangle 2"/>
          <p:cNvSpPr>
            <a:spLocks noTextEdit="1"/>
          </p:cNvSpPr>
          <p:nvPr>
            <p:ph type="sldImg"/>
          </p:nvPr>
        </p:nvSpPr>
        <p:spPr/>
      </p:sp>
      <p:sp>
        <p:nvSpPr>
          <p:cNvPr id="699396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 anchorCtr="0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7"/>
          <p:cNvSpPr>
            <a:spLocks noChangeArrowheads="1"/>
          </p:cNvSpPr>
          <p:nvPr/>
        </p:nvSpPr>
        <p:spPr bwMode="gray">
          <a:xfrm>
            <a:off x="0" y="2971800"/>
            <a:ext cx="9144000" cy="9144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tint val="12549"/>
                  <a:invGamma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" name="Rectangle 18"/>
          <p:cNvSpPr>
            <a:spLocks noChangeArrowheads="1"/>
          </p:cNvSpPr>
          <p:nvPr/>
        </p:nvSpPr>
        <p:spPr bwMode="gray">
          <a:xfrm>
            <a:off x="0" y="2895600"/>
            <a:ext cx="8229600" cy="914400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1905000" y="5410200"/>
            <a:ext cx="5181600" cy="533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1600"/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  <a:endParaRPr lang="en-US" altLang="zh-CN" noProof="0" smtClean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048000"/>
            <a:ext cx="7924800" cy="685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zh-CN" noProof="0" smtClean="0"/>
              <a:t>Click to edit Master title style</a:t>
            </a:r>
            <a:endParaRPr lang="en-US" altLang="zh-CN" noProof="0" smtClean="0"/>
          </a:p>
        </p:txBody>
      </p:sp>
      <p:sp>
        <p:nvSpPr>
          <p:cNvPr id="1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0" y="6477000"/>
            <a:ext cx="2133600" cy="24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8600" y="6477000"/>
            <a:ext cx="2895600" cy="24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ctr"/>
            <a:fld id="{9A0DB2DC-4C9A-4742-B13C-FB6460FD3503}" type="slidenum">
              <a:rPr lang="zh-CN" altLang="en-US" sz="1200" b="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zh-CN" altLang="en-US" sz="1200" b="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547688"/>
            <a:ext cx="2057400" cy="58832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7688"/>
            <a:ext cx="6019800" cy="58832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838200" y="547688"/>
            <a:ext cx="7391400" cy="563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33826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33826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6081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6081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547688"/>
            <a:ext cx="7391400" cy="563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338263"/>
            <a:ext cx="4038600" cy="50927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33826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6081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547688"/>
            <a:ext cx="7391400" cy="563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8263"/>
            <a:ext cx="4038600" cy="50927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33826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6081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547688"/>
            <a:ext cx="7391400" cy="563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338263"/>
            <a:ext cx="4038600" cy="50927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8263"/>
            <a:ext cx="4038600" cy="50927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150938" y="214313"/>
            <a:ext cx="7804150" cy="591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8263"/>
            <a:ext cx="4038600" cy="5092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8263"/>
            <a:ext cx="4038600" cy="5092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Rectangle 15"/>
          <p:cNvSpPr>
            <a:spLocks noChangeArrowheads="1"/>
          </p:cNvSpPr>
          <p:nvPr/>
        </p:nvSpPr>
        <p:spPr bwMode="gray">
          <a:xfrm>
            <a:off x="0" y="533400"/>
            <a:ext cx="9144000" cy="6858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tint val="12549"/>
                  <a:invGamma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gray">
          <a:xfrm>
            <a:off x="0" y="457200"/>
            <a:ext cx="8229600" cy="685800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8" name="Rectangle 3"/>
          <p:cNvSpPr>
            <a:spLocks noGrp="1"/>
          </p:cNvSpPr>
          <p:nvPr>
            <p:ph type="body" idx="1"/>
          </p:nvPr>
        </p:nvSpPr>
        <p:spPr>
          <a:xfrm>
            <a:off x="457200" y="1338263"/>
            <a:ext cx="8229600" cy="50927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781800" y="269875"/>
            <a:ext cx="2133600" cy="24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 b="0">
                <a:latin typeface="+mn-lt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530975"/>
            <a:ext cx="28956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 b="0">
                <a:latin typeface="+mn-lt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05200" y="6553200"/>
            <a:ext cx="2133600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00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sp>
        <p:nvSpPr>
          <p:cNvPr id="1032" name="Rectangle 2"/>
          <p:cNvSpPr>
            <a:spLocks noGrp="1"/>
          </p:cNvSpPr>
          <p:nvPr>
            <p:ph type="title"/>
          </p:nvPr>
        </p:nvSpPr>
        <p:spPr>
          <a:xfrm>
            <a:off x="838200" y="547688"/>
            <a:ext cx="7391400" cy="5635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>
          <a:solidFill>
            <a:schemeClr val="tx1"/>
          </a:solidFill>
          <a:latin typeface="Arial" panose="020B0604020202020204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panose="020B0604020202020204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anose="020B0604020202020204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7.v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11.x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57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56.bin"/><Relationship Id="rId2" Type="http://schemas.openxmlformats.org/officeDocument/2006/relationships/image" Target="../media/image3.wmf"/><Relationship Id="rId1" Type="http://schemas.openxmlformats.org/officeDocument/2006/relationships/oleObject" Target="../embeddings/oleObject55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3.bin"/><Relationship Id="rId8" Type="http://schemas.openxmlformats.org/officeDocument/2006/relationships/oleObject" Target="../embeddings/oleObject62.bin"/><Relationship Id="rId7" Type="http://schemas.openxmlformats.org/officeDocument/2006/relationships/oleObject" Target="../embeddings/oleObject61.bin"/><Relationship Id="rId6" Type="http://schemas.openxmlformats.org/officeDocument/2006/relationships/image" Target="../media/image26.wmf"/><Relationship Id="rId5" Type="http://schemas.openxmlformats.org/officeDocument/2006/relationships/oleObject" Target="../embeddings/oleObject60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59.bin"/><Relationship Id="rId2" Type="http://schemas.openxmlformats.org/officeDocument/2006/relationships/image" Target="../media/image3.wmf"/><Relationship Id="rId15" Type="http://schemas.openxmlformats.org/officeDocument/2006/relationships/vmlDrawing" Target="../drawings/vmlDrawing8.v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12.xml"/><Relationship Id="rId12" Type="http://schemas.openxmlformats.org/officeDocument/2006/relationships/image" Target="../media/image5.wmf"/><Relationship Id="rId11" Type="http://schemas.openxmlformats.org/officeDocument/2006/relationships/oleObject" Target="../embeddings/oleObject65.bin"/><Relationship Id="rId10" Type="http://schemas.openxmlformats.org/officeDocument/2006/relationships/oleObject" Target="../embeddings/oleObject64.bin"/><Relationship Id="rId1" Type="http://schemas.openxmlformats.org/officeDocument/2006/relationships/oleObject" Target="../embeddings/oleObject58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wmf"/><Relationship Id="rId8" Type="http://schemas.openxmlformats.org/officeDocument/2006/relationships/oleObject" Target="../embeddings/oleObject70.bin"/><Relationship Id="rId7" Type="http://schemas.openxmlformats.org/officeDocument/2006/relationships/oleObject" Target="../embeddings/oleObject69.bin"/><Relationship Id="rId6" Type="http://schemas.openxmlformats.org/officeDocument/2006/relationships/image" Target="../media/image26.wmf"/><Relationship Id="rId5" Type="http://schemas.openxmlformats.org/officeDocument/2006/relationships/oleObject" Target="../embeddings/oleObject68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67.bin"/><Relationship Id="rId2" Type="http://schemas.openxmlformats.org/officeDocument/2006/relationships/image" Target="../media/image3.wmf"/><Relationship Id="rId12" Type="http://schemas.openxmlformats.org/officeDocument/2006/relationships/vmlDrawing" Target="../drawings/vmlDrawing9.v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13.xml"/><Relationship Id="rId1" Type="http://schemas.openxmlformats.org/officeDocument/2006/relationships/oleObject" Target="../embeddings/oleObject66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5.bin"/><Relationship Id="rId8" Type="http://schemas.openxmlformats.org/officeDocument/2006/relationships/image" Target="../media/image28.wmf"/><Relationship Id="rId7" Type="http://schemas.openxmlformats.org/officeDocument/2006/relationships/oleObject" Target="../embeddings/oleObject74.bin"/><Relationship Id="rId6" Type="http://schemas.openxmlformats.org/officeDocument/2006/relationships/image" Target="../media/image26.wmf"/><Relationship Id="rId5" Type="http://schemas.openxmlformats.org/officeDocument/2006/relationships/oleObject" Target="../embeddings/oleObject73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72.bin"/><Relationship Id="rId2" Type="http://schemas.openxmlformats.org/officeDocument/2006/relationships/image" Target="../media/image3.wmf"/><Relationship Id="rId13" Type="http://schemas.openxmlformats.org/officeDocument/2006/relationships/vmlDrawing" Target="../drawings/vmlDrawing10.v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16.xml"/><Relationship Id="rId10" Type="http://schemas.openxmlformats.org/officeDocument/2006/relationships/image" Target="../media/image29.wmf"/><Relationship Id="rId1" Type="http://schemas.openxmlformats.org/officeDocument/2006/relationships/oleObject" Target="../embeddings/oleObject71.bin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image" Target="../media/image10.wmf"/><Relationship Id="rId7" Type="http://schemas.openxmlformats.org/officeDocument/2006/relationships/oleObject" Target="../embeddings/oleObject79.bin"/><Relationship Id="rId6" Type="http://schemas.openxmlformats.org/officeDocument/2006/relationships/image" Target="../media/image26.wmf"/><Relationship Id="rId5" Type="http://schemas.openxmlformats.org/officeDocument/2006/relationships/oleObject" Target="../embeddings/oleObject78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77.bin"/><Relationship Id="rId2" Type="http://schemas.openxmlformats.org/officeDocument/2006/relationships/image" Target="../media/image3.wmf"/><Relationship Id="rId11" Type="http://schemas.openxmlformats.org/officeDocument/2006/relationships/vmlDrawing" Target="../drawings/vmlDrawing11.vml"/><Relationship Id="rId10" Type="http://schemas.openxmlformats.org/officeDocument/2006/relationships/slideLayout" Target="../slideLayouts/slideLayout7.xml"/><Relationship Id="rId1" Type="http://schemas.openxmlformats.org/officeDocument/2006/relationships/oleObject" Target="../embeddings/oleObject76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8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9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3.xml"/><Relationship Id="rId4" Type="http://schemas.openxmlformats.org/officeDocument/2006/relationships/image" Target="../media/image2.png"/><Relationship Id="rId3" Type="http://schemas.openxmlformats.org/officeDocument/2006/relationships/hyperlink" Target="../Documents/07&#30005;&#24037;&#30005;&#23376;/&#28436;&#31034;&#25991;&#31295;/ch16/ch163.ppt" TargetMode="External"/><Relationship Id="rId2" Type="http://schemas.openxmlformats.org/officeDocument/2006/relationships/hyperlink" Target="../Documents/07&#30005;&#24037;&#30005;&#23376;/&#28436;&#31034;&#25991;&#31295;/ch16/ch162.ppt" TargetMode="External"/><Relationship Id="rId1" Type="http://schemas.openxmlformats.org/officeDocument/2006/relationships/hyperlink" Target="../Documents/07&#30005;&#24037;&#30005;&#23376;/&#28436;&#31034;&#25991;&#31295;/ch16/ch161.ppt" TargetMode="Externa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20.xml"/><Relationship Id="rId3" Type="http://schemas.openxmlformats.org/officeDocument/2006/relationships/image" Target="../media/image34.GIF"/><Relationship Id="rId2" Type="http://schemas.openxmlformats.org/officeDocument/2006/relationships/image" Target="../media/image33.GIF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tags" Target="../tags/tag22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6.bin"/><Relationship Id="rId8" Type="http://schemas.openxmlformats.org/officeDocument/2006/relationships/oleObject" Target="../embeddings/oleObject85.bin"/><Relationship Id="rId7" Type="http://schemas.openxmlformats.org/officeDocument/2006/relationships/oleObject" Target="../embeddings/oleObject84.bin"/><Relationship Id="rId6" Type="http://schemas.openxmlformats.org/officeDocument/2006/relationships/oleObject" Target="../embeddings/oleObject83.bin"/><Relationship Id="rId5" Type="http://schemas.openxmlformats.org/officeDocument/2006/relationships/oleObject" Target="../embeddings/oleObject82.bin"/><Relationship Id="rId4" Type="http://schemas.openxmlformats.org/officeDocument/2006/relationships/image" Target="../media/image25.wmf"/><Relationship Id="rId3" Type="http://schemas.openxmlformats.org/officeDocument/2006/relationships/oleObject" Target="../embeddings/oleObject81.bin"/><Relationship Id="rId2" Type="http://schemas.openxmlformats.org/officeDocument/2006/relationships/image" Target="../media/image3.wmf"/><Relationship Id="rId13" Type="http://schemas.openxmlformats.org/officeDocument/2006/relationships/vmlDrawing" Target="../drawings/vmlDrawing12.v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23.xml"/><Relationship Id="rId10" Type="http://schemas.openxmlformats.org/officeDocument/2006/relationships/oleObject" Target="../embeddings/oleObject87.bin"/><Relationship Id="rId1" Type="http://schemas.openxmlformats.org/officeDocument/2006/relationships/oleObject" Target="../embeddings/oleObject80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93.bin"/><Relationship Id="rId8" Type="http://schemas.openxmlformats.org/officeDocument/2006/relationships/oleObject" Target="../embeddings/oleObject92.bin"/><Relationship Id="rId7" Type="http://schemas.openxmlformats.org/officeDocument/2006/relationships/oleObject" Target="../embeddings/oleObject91.bin"/><Relationship Id="rId6" Type="http://schemas.openxmlformats.org/officeDocument/2006/relationships/image" Target="../media/image25.wmf"/><Relationship Id="rId5" Type="http://schemas.openxmlformats.org/officeDocument/2006/relationships/oleObject" Target="../embeddings/oleObject90.bin"/><Relationship Id="rId4" Type="http://schemas.openxmlformats.org/officeDocument/2006/relationships/image" Target="../media/image3.wmf"/><Relationship Id="rId3" Type="http://schemas.openxmlformats.org/officeDocument/2006/relationships/oleObject" Target="../embeddings/oleObject89.bin"/><Relationship Id="rId2" Type="http://schemas.openxmlformats.org/officeDocument/2006/relationships/image" Target="../media/image26.wmf"/><Relationship Id="rId19" Type="http://schemas.openxmlformats.org/officeDocument/2006/relationships/vmlDrawing" Target="../drawings/vmlDrawing13.vml"/><Relationship Id="rId18" Type="http://schemas.openxmlformats.org/officeDocument/2006/relationships/slideLayout" Target="../slideLayouts/slideLayout7.xml"/><Relationship Id="rId17" Type="http://schemas.openxmlformats.org/officeDocument/2006/relationships/tags" Target="../tags/tag25.xml"/><Relationship Id="rId16" Type="http://schemas.openxmlformats.org/officeDocument/2006/relationships/oleObject" Target="../embeddings/oleObject100.bin"/><Relationship Id="rId15" Type="http://schemas.openxmlformats.org/officeDocument/2006/relationships/oleObject" Target="../embeddings/oleObject99.bin"/><Relationship Id="rId14" Type="http://schemas.openxmlformats.org/officeDocument/2006/relationships/oleObject" Target="../embeddings/oleObject98.bin"/><Relationship Id="rId13" Type="http://schemas.openxmlformats.org/officeDocument/2006/relationships/oleObject" Target="../embeddings/oleObject97.bin"/><Relationship Id="rId12" Type="http://schemas.openxmlformats.org/officeDocument/2006/relationships/oleObject" Target="../embeddings/oleObject96.bin"/><Relationship Id="rId11" Type="http://schemas.openxmlformats.org/officeDocument/2006/relationships/oleObject" Target="../embeddings/oleObject95.bin"/><Relationship Id="rId10" Type="http://schemas.openxmlformats.org/officeDocument/2006/relationships/oleObject" Target="../embeddings/oleObject94.bin"/><Relationship Id="rId1" Type="http://schemas.openxmlformats.org/officeDocument/2006/relationships/oleObject" Target="../embeddings/oleObject88.bin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27.xml"/><Relationship Id="rId3" Type="http://schemas.openxmlformats.org/officeDocument/2006/relationships/image" Target="../media/image37.GIF"/><Relationship Id="rId2" Type="http://schemas.openxmlformats.org/officeDocument/2006/relationships/image" Target="../media/image36.jpeg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7.bin"/><Relationship Id="rId8" Type="http://schemas.openxmlformats.org/officeDocument/2006/relationships/oleObject" Target="../embeddings/oleObject106.bin"/><Relationship Id="rId7" Type="http://schemas.openxmlformats.org/officeDocument/2006/relationships/oleObject" Target="../embeddings/oleObject105.bin"/><Relationship Id="rId6" Type="http://schemas.openxmlformats.org/officeDocument/2006/relationships/oleObject" Target="../embeddings/oleObject104.bin"/><Relationship Id="rId5" Type="http://schemas.openxmlformats.org/officeDocument/2006/relationships/oleObject" Target="../embeddings/oleObject103.bin"/><Relationship Id="rId4" Type="http://schemas.openxmlformats.org/officeDocument/2006/relationships/image" Target="../media/image25.wmf"/><Relationship Id="rId3" Type="http://schemas.openxmlformats.org/officeDocument/2006/relationships/oleObject" Target="../embeddings/oleObject102.bin"/><Relationship Id="rId2" Type="http://schemas.openxmlformats.org/officeDocument/2006/relationships/image" Target="../media/image26.wmf"/><Relationship Id="rId15" Type="http://schemas.openxmlformats.org/officeDocument/2006/relationships/vmlDrawing" Target="../drawings/vmlDrawing14.v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29.xml"/><Relationship Id="rId12" Type="http://schemas.openxmlformats.org/officeDocument/2006/relationships/image" Target="../media/image3.wmf"/><Relationship Id="rId11" Type="http://schemas.openxmlformats.org/officeDocument/2006/relationships/oleObject" Target="../embeddings/oleObject109.bin"/><Relationship Id="rId10" Type="http://schemas.openxmlformats.org/officeDocument/2006/relationships/oleObject" Target="../embeddings/oleObject108.bin"/><Relationship Id="rId1" Type="http://schemas.openxmlformats.org/officeDocument/2006/relationships/oleObject" Target="../embeddings/oleObject10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4.xml"/><Relationship Id="rId6" Type="http://schemas.openxmlformats.org/officeDocument/2006/relationships/image" Target="../media/image2.png"/><Relationship Id="rId5" Type="http://schemas.openxmlformats.org/officeDocument/2006/relationships/hyperlink" Target="../Documents/07&#30005;&#24037;&#30005;&#23376;/&#28436;&#31034;&#25991;&#31295;/ch16/ch166.ppt" TargetMode="External"/><Relationship Id="rId4" Type="http://schemas.openxmlformats.org/officeDocument/2006/relationships/hyperlink" Target="../Documents/07&#30005;&#24037;&#30005;&#23376;/&#28436;&#31034;&#25991;&#31295;/ch16/ch165.ppt" TargetMode="External"/><Relationship Id="rId3" Type="http://schemas.openxmlformats.org/officeDocument/2006/relationships/hyperlink" Target="../Documents/07&#30005;&#24037;&#30005;&#23376;/&#28436;&#31034;&#25991;&#31295;/ch16/ch164.ppt" TargetMode="External"/><Relationship Id="rId2" Type="http://schemas.openxmlformats.org/officeDocument/2006/relationships/hyperlink" Target="../Documents/07&#30005;&#24037;&#30005;&#23376;/&#28436;&#31034;&#25991;&#31295;/ch16/ch163.ppt" TargetMode="External"/><Relationship Id="rId1" Type="http://schemas.openxmlformats.org/officeDocument/2006/relationships/hyperlink" Target="../Documents/07&#30005;&#24037;&#30005;&#23376;/&#28436;&#31034;&#25991;&#31295;/ch16/ch162.ppt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tags" Target="../tags/tag3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1.xml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32.xml"/><Relationship Id="rId4" Type="http://schemas.openxmlformats.org/officeDocument/2006/relationships/image" Target="../media/image41.GIF"/><Relationship Id="rId3" Type="http://schemas.openxmlformats.org/officeDocument/2006/relationships/image" Target="../media/image40.GIF"/><Relationship Id="rId2" Type="http://schemas.openxmlformats.org/officeDocument/2006/relationships/image" Target="../media/image39.wmf"/><Relationship Id="rId1" Type="http://schemas.openxmlformats.org/officeDocument/2006/relationships/image" Target="../media/image38.GIF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6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5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3.wmf"/><Relationship Id="rId18" Type="http://schemas.openxmlformats.org/officeDocument/2006/relationships/notesSlide" Target="../notesSlides/notesSlide1.xml"/><Relationship Id="rId17" Type="http://schemas.openxmlformats.org/officeDocument/2006/relationships/vmlDrawing" Target="../drawings/vmlDrawing1.vml"/><Relationship Id="rId16" Type="http://schemas.openxmlformats.org/officeDocument/2006/relationships/slideLayout" Target="../slideLayouts/slideLayout7.xml"/><Relationship Id="rId15" Type="http://schemas.openxmlformats.org/officeDocument/2006/relationships/tags" Target="../tags/tag5.xml"/><Relationship Id="rId14" Type="http://schemas.openxmlformats.org/officeDocument/2006/relationships/oleObject" Target="../embeddings/oleObject9.bin"/><Relationship Id="rId13" Type="http://schemas.openxmlformats.org/officeDocument/2006/relationships/oleObject" Target="../embeddings/oleObject8.bin"/><Relationship Id="rId12" Type="http://schemas.openxmlformats.org/officeDocument/2006/relationships/oleObject" Target="../embeddings/oleObject7.bin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7.wmf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4.bin"/><Relationship Id="rId8" Type="http://schemas.openxmlformats.org/officeDocument/2006/relationships/image" Target="../media/image3.wmf"/><Relationship Id="rId7" Type="http://schemas.openxmlformats.org/officeDocument/2006/relationships/oleObject" Target="../embeddings/oleObject13.bin"/><Relationship Id="rId6" Type="http://schemas.openxmlformats.org/officeDocument/2006/relationships/image" Target="../media/image10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9.wmf"/><Relationship Id="rId31" Type="http://schemas.openxmlformats.org/officeDocument/2006/relationships/notesSlide" Target="../notesSlides/notesSlide2.xml"/><Relationship Id="rId30" Type="http://schemas.openxmlformats.org/officeDocument/2006/relationships/vmlDrawing" Target="../drawings/vmlDrawing2.vml"/><Relationship Id="rId3" Type="http://schemas.openxmlformats.org/officeDocument/2006/relationships/oleObject" Target="../embeddings/oleObject11.bin"/><Relationship Id="rId29" Type="http://schemas.openxmlformats.org/officeDocument/2006/relationships/slideLayout" Target="../slideLayouts/slideLayout7.xml"/><Relationship Id="rId28" Type="http://schemas.openxmlformats.org/officeDocument/2006/relationships/tags" Target="../tags/tag6.xml"/><Relationship Id="rId27" Type="http://schemas.openxmlformats.org/officeDocument/2006/relationships/image" Target="../media/image16.wmf"/><Relationship Id="rId26" Type="http://schemas.openxmlformats.org/officeDocument/2006/relationships/oleObject" Target="../embeddings/oleObject24.bin"/><Relationship Id="rId25" Type="http://schemas.openxmlformats.org/officeDocument/2006/relationships/image" Target="../media/image15.wmf"/><Relationship Id="rId24" Type="http://schemas.openxmlformats.org/officeDocument/2006/relationships/oleObject" Target="../embeddings/oleObject23.bin"/><Relationship Id="rId23" Type="http://schemas.openxmlformats.org/officeDocument/2006/relationships/oleObject" Target="../embeddings/oleObject22.bin"/><Relationship Id="rId22" Type="http://schemas.openxmlformats.org/officeDocument/2006/relationships/image" Target="../media/image14.wmf"/><Relationship Id="rId21" Type="http://schemas.openxmlformats.org/officeDocument/2006/relationships/oleObject" Target="../embeddings/oleObject21.bin"/><Relationship Id="rId20" Type="http://schemas.openxmlformats.org/officeDocument/2006/relationships/oleObject" Target="../embeddings/oleObject20.bin"/><Relationship Id="rId2" Type="http://schemas.openxmlformats.org/officeDocument/2006/relationships/image" Target="../media/image8.wmf"/><Relationship Id="rId19" Type="http://schemas.openxmlformats.org/officeDocument/2006/relationships/image" Target="../media/image13.wmf"/><Relationship Id="rId18" Type="http://schemas.openxmlformats.org/officeDocument/2006/relationships/oleObject" Target="../embeddings/oleObject19.bin"/><Relationship Id="rId17" Type="http://schemas.openxmlformats.org/officeDocument/2006/relationships/image" Target="../media/image12.wmf"/><Relationship Id="rId16" Type="http://schemas.openxmlformats.org/officeDocument/2006/relationships/oleObject" Target="../embeddings/oleObject18.bin"/><Relationship Id="rId15" Type="http://schemas.openxmlformats.org/officeDocument/2006/relationships/image" Target="../media/image11.wmf"/><Relationship Id="rId14" Type="http://schemas.openxmlformats.org/officeDocument/2006/relationships/oleObject" Target="../embeddings/oleObject17.bin"/><Relationship Id="rId13" Type="http://schemas.openxmlformats.org/officeDocument/2006/relationships/image" Target="../media/image5.wmf"/><Relationship Id="rId12" Type="http://schemas.openxmlformats.org/officeDocument/2006/relationships/oleObject" Target="../embeddings/oleObject16.bin"/><Relationship Id="rId11" Type="http://schemas.openxmlformats.org/officeDocument/2006/relationships/oleObject" Target="../embeddings/oleObject15.bin"/><Relationship Id="rId10" Type="http://schemas.openxmlformats.org/officeDocument/2006/relationships/image" Target="../media/image4.wmf"/><Relationship Id="rId1" Type="http://schemas.openxmlformats.org/officeDocument/2006/relationships/oleObject" Target="../embeddings/oleObject10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9.bin"/><Relationship Id="rId8" Type="http://schemas.openxmlformats.org/officeDocument/2006/relationships/image" Target="../media/image3.wmf"/><Relationship Id="rId7" Type="http://schemas.openxmlformats.org/officeDocument/2006/relationships/oleObject" Target="../embeddings/oleObject28.bin"/><Relationship Id="rId6" Type="http://schemas.openxmlformats.org/officeDocument/2006/relationships/image" Target="../media/image4.w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18.wmf"/><Relationship Id="rId3" Type="http://schemas.openxmlformats.org/officeDocument/2006/relationships/oleObject" Target="../embeddings/oleObject26.bin"/><Relationship Id="rId27" Type="http://schemas.openxmlformats.org/officeDocument/2006/relationships/vmlDrawing" Target="../drawings/vmlDrawing3.vml"/><Relationship Id="rId26" Type="http://schemas.openxmlformats.org/officeDocument/2006/relationships/slideLayout" Target="../slideLayouts/slideLayout7.xml"/><Relationship Id="rId25" Type="http://schemas.openxmlformats.org/officeDocument/2006/relationships/tags" Target="../tags/tag7.xml"/><Relationship Id="rId24" Type="http://schemas.openxmlformats.org/officeDocument/2006/relationships/image" Target="../media/image10.wmf"/><Relationship Id="rId23" Type="http://schemas.openxmlformats.org/officeDocument/2006/relationships/oleObject" Target="../embeddings/oleObject36.bin"/><Relationship Id="rId22" Type="http://schemas.openxmlformats.org/officeDocument/2006/relationships/image" Target="../media/image24.wmf"/><Relationship Id="rId21" Type="http://schemas.openxmlformats.org/officeDocument/2006/relationships/oleObject" Target="../embeddings/oleObject35.bin"/><Relationship Id="rId20" Type="http://schemas.openxmlformats.org/officeDocument/2006/relationships/image" Target="../media/image23.wmf"/><Relationship Id="rId2" Type="http://schemas.openxmlformats.org/officeDocument/2006/relationships/image" Target="../media/image17.wmf"/><Relationship Id="rId19" Type="http://schemas.openxmlformats.org/officeDocument/2006/relationships/oleObject" Target="../embeddings/oleObject34.bin"/><Relationship Id="rId18" Type="http://schemas.openxmlformats.org/officeDocument/2006/relationships/image" Target="../media/image22.wmf"/><Relationship Id="rId17" Type="http://schemas.openxmlformats.org/officeDocument/2006/relationships/oleObject" Target="../embeddings/oleObject33.bin"/><Relationship Id="rId16" Type="http://schemas.openxmlformats.org/officeDocument/2006/relationships/image" Target="../media/image21.wmf"/><Relationship Id="rId15" Type="http://schemas.openxmlformats.org/officeDocument/2006/relationships/oleObject" Target="../embeddings/oleObject32.bin"/><Relationship Id="rId14" Type="http://schemas.openxmlformats.org/officeDocument/2006/relationships/image" Target="../media/image20.wmf"/><Relationship Id="rId13" Type="http://schemas.openxmlformats.org/officeDocument/2006/relationships/oleObject" Target="../embeddings/oleObject31.bin"/><Relationship Id="rId12" Type="http://schemas.openxmlformats.org/officeDocument/2006/relationships/image" Target="../media/image19.wmf"/><Relationship Id="rId11" Type="http://schemas.openxmlformats.org/officeDocument/2006/relationships/oleObject" Target="../embeddings/oleObject30.bin"/><Relationship Id="rId10" Type="http://schemas.openxmlformats.org/officeDocument/2006/relationships/image" Target="../media/image5.wmf"/><Relationship Id="rId1" Type="http://schemas.openxmlformats.org/officeDocument/2006/relationships/oleObject" Target="../embeddings/oleObject25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1.bin"/><Relationship Id="rId8" Type="http://schemas.openxmlformats.org/officeDocument/2006/relationships/image" Target="../media/image25.wmf"/><Relationship Id="rId7" Type="http://schemas.openxmlformats.org/officeDocument/2006/relationships/oleObject" Target="../embeddings/oleObject40.bin"/><Relationship Id="rId6" Type="http://schemas.openxmlformats.org/officeDocument/2006/relationships/image" Target="../media/image23.wmf"/><Relationship Id="rId5" Type="http://schemas.openxmlformats.org/officeDocument/2006/relationships/oleObject" Target="../embeddings/oleObject39.bin"/><Relationship Id="rId4" Type="http://schemas.openxmlformats.org/officeDocument/2006/relationships/image" Target="../media/image3.wmf"/><Relationship Id="rId3" Type="http://schemas.openxmlformats.org/officeDocument/2006/relationships/oleObject" Target="../embeddings/oleObject38.bin"/><Relationship Id="rId2" Type="http://schemas.openxmlformats.org/officeDocument/2006/relationships/image" Target="../media/image4.wmf"/><Relationship Id="rId14" Type="http://schemas.openxmlformats.org/officeDocument/2006/relationships/vmlDrawing" Target="../drawings/vmlDrawing4.vml"/><Relationship Id="rId13" Type="http://schemas.openxmlformats.org/officeDocument/2006/relationships/slideLayout" Target="../slideLayouts/slideLayout7.xml"/><Relationship Id="rId12" Type="http://schemas.openxmlformats.org/officeDocument/2006/relationships/oleObject" Target="../embeddings/oleObject43.bin"/><Relationship Id="rId11" Type="http://schemas.openxmlformats.org/officeDocument/2006/relationships/oleObject" Target="../embeddings/oleObject42.bin"/><Relationship Id="rId10" Type="http://schemas.openxmlformats.org/officeDocument/2006/relationships/image" Target="../media/image10.wmf"/><Relationship Id="rId1" Type="http://schemas.openxmlformats.org/officeDocument/2006/relationships/oleObject" Target="../embeddings/oleObject37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9.bin"/><Relationship Id="rId8" Type="http://schemas.openxmlformats.org/officeDocument/2006/relationships/oleObject" Target="../embeddings/oleObject48.bin"/><Relationship Id="rId7" Type="http://schemas.openxmlformats.org/officeDocument/2006/relationships/oleObject" Target="../embeddings/oleObject47.bin"/><Relationship Id="rId6" Type="http://schemas.openxmlformats.org/officeDocument/2006/relationships/image" Target="../media/image3.wmf"/><Relationship Id="rId5" Type="http://schemas.openxmlformats.org/officeDocument/2006/relationships/oleObject" Target="../embeddings/oleObject46.bin"/><Relationship Id="rId4" Type="http://schemas.openxmlformats.org/officeDocument/2006/relationships/image" Target="../media/image5.wmf"/><Relationship Id="rId3" Type="http://schemas.openxmlformats.org/officeDocument/2006/relationships/oleObject" Target="../embeddings/oleObject45.bin"/><Relationship Id="rId2" Type="http://schemas.openxmlformats.org/officeDocument/2006/relationships/image" Target="../media/image4.wmf"/><Relationship Id="rId13" Type="http://schemas.openxmlformats.org/officeDocument/2006/relationships/vmlDrawing" Target="../drawings/vmlDrawing5.v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8.xml"/><Relationship Id="rId10" Type="http://schemas.openxmlformats.org/officeDocument/2006/relationships/image" Target="../media/image26.wmf"/><Relationship Id="rId1" Type="http://schemas.openxmlformats.org/officeDocument/2006/relationships/oleObject" Target="../embeddings/oleObject44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oleObject" Target="../embeddings/oleObject54.bin"/><Relationship Id="rId7" Type="http://schemas.openxmlformats.org/officeDocument/2006/relationships/oleObject" Target="../embeddings/oleObject53.bin"/><Relationship Id="rId6" Type="http://schemas.openxmlformats.org/officeDocument/2006/relationships/image" Target="../media/image3.wmf"/><Relationship Id="rId5" Type="http://schemas.openxmlformats.org/officeDocument/2006/relationships/oleObject" Target="../embeddings/oleObject52.bin"/><Relationship Id="rId4" Type="http://schemas.openxmlformats.org/officeDocument/2006/relationships/image" Target="../media/image5.wmf"/><Relationship Id="rId3" Type="http://schemas.openxmlformats.org/officeDocument/2006/relationships/oleObject" Target="../embeddings/oleObject51.bin"/><Relationship Id="rId2" Type="http://schemas.openxmlformats.org/officeDocument/2006/relationships/image" Target="../media/image4.wmf"/><Relationship Id="rId12" Type="http://schemas.openxmlformats.org/officeDocument/2006/relationships/notesSlide" Target="../notesSlides/notesSlide3.xml"/><Relationship Id="rId11" Type="http://schemas.openxmlformats.org/officeDocument/2006/relationships/vmlDrawing" Target="../drawings/vmlDrawing6.vml"/><Relationship Id="rId10" Type="http://schemas.openxmlformats.org/officeDocument/2006/relationships/slideLayout" Target="../slideLayouts/slideLayout7.xml"/><Relationship Id="rId1" Type="http://schemas.openxmlformats.org/officeDocument/2006/relationships/oleObject" Target="../embeddings/oleObject5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 anchorCtr="0"/>
          <a:lstStyle/>
          <a:p>
            <a:pPr eaLnBrk="1" hangingPunct="1">
              <a:buClrTx/>
              <a:buSzTx/>
              <a:buFontTx/>
            </a:pPr>
            <a:r>
              <a:rPr lang="zh-CN" altLang="en-US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en-US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章</a:t>
            </a:r>
            <a:r>
              <a:rPr lang="en-US" altLang="zh-CN" sz="3600" dirty="0" smtClean="0">
                <a:latin typeface="+mj-lt"/>
                <a:ea typeface="宋体" panose="02010600030101010101" pitchFamily="2" charset="-122"/>
                <a:cs typeface="+mj-cs"/>
              </a:rPr>
              <a:t> </a:t>
            </a:r>
            <a:r>
              <a:rPr lang="zh-CN" altLang="en-US" sz="3600" dirty="0" smtClean="0">
                <a:latin typeface="+mj-lt"/>
                <a:ea typeface="宋体" panose="02010600030101010101" pitchFamily="2" charset="-122"/>
                <a:cs typeface="+mj-cs"/>
              </a:rPr>
              <a:t>时序逻辑电路及其应用</a:t>
            </a:r>
            <a:endParaRPr lang="zh-CN" altLang="en-US" sz="3600" dirty="0"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156677" name="文本框 156676"/>
          <p:cNvSpPr txBox="1"/>
          <p:nvPr>
            <p:custDataLst>
              <p:tags r:id="rId1"/>
            </p:custDataLst>
          </p:nvPr>
        </p:nvSpPr>
        <p:spPr>
          <a:xfrm>
            <a:off x="2195830" y="3957955"/>
            <a:ext cx="5603240" cy="101727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>
              <a:lnSpc>
                <a:spcPct val="230000"/>
              </a:lnSpc>
            </a:pPr>
            <a:r>
              <a:rPr 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研究对象</a:t>
            </a:r>
            <a:r>
              <a:rPr lang="zh-CN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：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j-cs"/>
                <a:sym typeface="+mn-ea"/>
              </a:rPr>
              <a:t>时序逻辑电路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j-cs"/>
              <a:sym typeface="+mn-ea"/>
            </a:endParaRPr>
          </a:p>
        </p:txBody>
      </p:sp>
      <p:sp>
        <p:nvSpPr>
          <p:cNvPr id="5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xfrm>
            <a:off x="3358515" y="641794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0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                                    </a:t>
            </a:r>
            <a:endParaRPr kumimoji="0" lang="zh-CN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6626" y="5576761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电子科技大学出版社</a:t>
            </a:r>
            <a:endParaRPr lang="zh-CN" altLang="en-US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页脚占位符 4"/>
          <p:cNvSpPr txBox="1">
            <a:spLocks noGrp="1"/>
          </p:cNvSpPr>
          <p:nvPr>
            <p:ph type="ftr" sz="quarter" idx="4294967295"/>
          </p:nvPr>
        </p:nvSpPr>
        <p:spPr bwMode="auto">
          <a:xfrm>
            <a:off x="5791200" y="6530975"/>
            <a:ext cx="2895600" cy="2762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98370" name="Rectangle 2">
            <a:hlinkClick r:id="" action="ppaction://hlinkshowjump?jump=endshow"/>
          </p:cNvPr>
          <p:cNvSpPr/>
          <p:nvPr/>
        </p:nvSpPr>
        <p:spPr>
          <a:xfrm>
            <a:off x="8077200" y="6477000"/>
            <a:ext cx="304800" cy="304800"/>
          </a:xfrm>
          <a:prstGeom prst="rect">
            <a:avLst/>
          </a:prstGeom>
          <a:noFill/>
          <a:ln w="25400">
            <a:noFill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98371" name="Rectangle 3">
            <a:hlinkClick r:id="" action="ppaction://hlinkshowjump?jump=nextslide"/>
          </p:cNvPr>
          <p:cNvSpPr/>
          <p:nvPr/>
        </p:nvSpPr>
        <p:spPr>
          <a:xfrm>
            <a:off x="7620000" y="6477000"/>
            <a:ext cx="381000" cy="304800"/>
          </a:xfrm>
          <a:prstGeom prst="rect">
            <a:avLst/>
          </a:prstGeom>
          <a:noFill/>
          <a:ln w="25400">
            <a:noFill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98372" name="Rectangle 4">
            <a:hlinkClick r:id="" action="ppaction://hlinkshowjump?jump=previousslide"/>
          </p:cNvPr>
          <p:cNvSpPr/>
          <p:nvPr/>
        </p:nvSpPr>
        <p:spPr>
          <a:xfrm>
            <a:off x="7239000" y="6477000"/>
            <a:ext cx="304800" cy="304800"/>
          </a:xfrm>
          <a:prstGeom prst="rect">
            <a:avLst/>
          </a:prstGeom>
          <a:noFill/>
          <a:ln w="25400">
            <a:noFill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2" name="Group 5"/>
          <p:cNvGrpSpPr/>
          <p:nvPr/>
        </p:nvGrpSpPr>
        <p:grpSpPr>
          <a:xfrm>
            <a:off x="2514600" y="1638300"/>
            <a:ext cx="4311650" cy="3508375"/>
            <a:chOff x="1152" y="670"/>
            <a:chExt cx="2716" cy="2210"/>
          </a:xfrm>
        </p:grpSpPr>
        <p:sp>
          <p:nvSpPr>
            <p:cNvPr id="698374" name="Rectangle 6"/>
            <p:cNvSpPr/>
            <p:nvPr/>
          </p:nvSpPr>
          <p:spPr>
            <a:xfrm>
              <a:off x="2544" y="1008"/>
              <a:ext cx="480" cy="144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algn="ctr" eaLnBrk="0" hangingPunct="0">
                <a:lnSpc>
                  <a:spcPct val="65000"/>
                </a:lnSpc>
              </a:pPr>
              <a:r>
                <a:rPr lang="en-US" altLang="zh-CN" b="1" dirty="0">
                  <a:latin typeface="Times New Roman" panose="02020603050405020304" pitchFamily="18" charset="0"/>
                </a:rPr>
                <a:t>0</a:t>
              </a:r>
              <a:endParaRPr lang="en-US" altLang="zh-CN" b="1" dirty="0">
                <a:latin typeface="Times New Roman" panose="02020603050405020304" pitchFamily="18" charset="0"/>
              </a:endParaRPr>
            </a:p>
            <a:p>
              <a:pPr algn="ctr" eaLnBrk="0" hangingPunct="0">
                <a:lnSpc>
                  <a:spcPct val="65000"/>
                </a:lnSpc>
              </a:pPr>
              <a:r>
                <a:rPr lang="en-US" altLang="zh-CN" b="1" dirty="0">
                  <a:latin typeface="Times New Roman" panose="02020603050405020304" pitchFamily="18" charset="0"/>
                </a:rPr>
                <a:t>1</a:t>
              </a:r>
              <a:endParaRPr lang="en-US" altLang="zh-CN" b="1" dirty="0">
                <a:latin typeface="Times New Roman" panose="02020603050405020304" pitchFamily="18" charset="0"/>
              </a:endParaRPr>
            </a:p>
            <a:p>
              <a:pPr algn="ctr" eaLnBrk="0" hangingPunct="0">
                <a:lnSpc>
                  <a:spcPct val="65000"/>
                </a:lnSpc>
              </a:pPr>
              <a:r>
                <a:rPr lang="en-US" altLang="zh-CN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0</a:t>
              </a:r>
              <a:endParaRPr lang="en-US" altLang="zh-CN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  <a:p>
              <a:pPr algn="ctr" eaLnBrk="0" hangingPunct="0">
                <a:lnSpc>
                  <a:spcPct val="65000"/>
                </a:lnSpc>
              </a:pPr>
              <a:r>
                <a:rPr lang="en-US" altLang="zh-CN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0</a:t>
              </a:r>
              <a:endParaRPr lang="en-US" altLang="zh-CN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  <a:p>
              <a:pPr algn="ctr" eaLnBrk="0" hangingPunct="0">
                <a:lnSpc>
                  <a:spcPct val="65000"/>
                </a:lnSpc>
              </a:pPr>
              <a:r>
                <a:rPr lang="en-US" altLang="zh-CN" b="1" dirty="0">
                  <a:solidFill>
                    <a:srgbClr val="0033CC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b="1" dirty="0">
                <a:solidFill>
                  <a:srgbClr val="0033CC"/>
                </a:solidFill>
                <a:latin typeface="Times New Roman" panose="02020603050405020304" pitchFamily="18" charset="0"/>
              </a:endParaRPr>
            </a:p>
            <a:p>
              <a:pPr algn="ctr" eaLnBrk="0" hangingPunct="0">
                <a:lnSpc>
                  <a:spcPct val="65000"/>
                </a:lnSpc>
              </a:pPr>
              <a:r>
                <a:rPr lang="en-US" altLang="zh-CN" b="1" dirty="0">
                  <a:solidFill>
                    <a:srgbClr val="0033CC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b="1" dirty="0">
                <a:solidFill>
                  <a:srgbClr val="0033CC"/>
                </a:solidFill>
                <a:latin typeface="Times New Roman" panose="02020603050405020304" pitchFamily="18" charset="0"/>
              </a:endParaRPr>
            </a:p>
            <a:p>
              <a:pPr algn="ctr" eaLnBrk="0" hangingPunct="0">
                <a:lnSpc>
                  <a:spcPct val="80000"/>
                </a:lnSpc>
              </a:pPr>
              <a:endParaRPr lang="en-US" altLang="zh-CN" b="1" dirty="0">
                <a:solidFill>
                  <a:srgbClr val="336600"/>
                </a:solidFill>
                <a:latin typeface="Times New Roman" panose="02020603050405020304" pitchFamily="18" charset="0"/>
              </a:endParaRPr>
            </a:p>
            <a:p>
              <a:pPr algn="ctr" eaLnBrk="0" hangingPunct="0">
                <a:lnSpc>
                  <a:spcPct val="80000"/>
                </a:lnSpc>
              </a:pPr>
              <a:endParaRPr lang="en-US" altLang="zh-CN" b="1" dirty="0">
                <a:solidFill>
                  <a:srgbClr val="3366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98375" name="Rectangle 7"/>
            <p:cNvSpPr/>
            <p:nvPr/>
          </p:nvSpPr>
          <p:spPr>
            <a:xfrm>
              <a:off x="3024" y="672"/>
              <a:ext cx="768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algn="ctr" eaLnBrk="0" hangingPunct="0"/>
              <a:r>
                <a:rPr lang="zh-CN" altLang="en-US" b="1" dirty="0">
                  <a:latin typeface="Times New Roman" panose="02020603050405020304" pitchFamily="18" charset="0"/>
                  <a:ea typeface="楷体_GB2312" pitchFamily="49" charset="-122"/>
                </a:rPr>
                <a:t>说 明</a:t>
              </a:r>
              <a:endParaRPr lang="zh-CN" altLang="en-US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698376" name="Rectangle 8"/>
            <p:cNvSpPr/>
            <p:nvPr/>
          </p:nvSpPr>
          <p:spPr>
            <a:xfrm>
              <a:off x="2496" y="672"/>
              <a:ext cx="576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eaLnBrk="0" hangingPunct="0"/>
              <a:r>
                <a:rPr lang="en-US" altLang="zh-CN" b="1" i="1" dirty="0">
                  <a:latin typeface="Times New Roman" panose="02020603050405020304" pitchFamily="18" charset="0"/>
                </a:rPr>
                <a:t>Q</a:t>
              </a:r>
              <a:r>
                <a:rPr lang="en-US" altLang="zh-CN" b="1" i="1" baseline="40000" dirty="0">
                  <a:latin typeface="Times New Roman" panose="02020603050405020304" pitchFamily="18" charset="0"/>
                </a:rPr>
                <a:t> n+</a:t>
              </a:r>
              <a:r>
                <a:rPr lang="en-US" altLang="zh-CN" b="1" baseline="40000" dirty="0">
                  <a:latin typeface="Times New Roman" panose="02020603050405020304" pitchFamily="18" charset="0"/>
                </a:rPr>
                <a:t>1</a:t>
              </a:r>
              <a:endParaRPr lang="en-US" altLang="zh-CN" b="1" baseline="40000" dirty="0">
                <a:latin typeface="Times New Roman" panose="02020603050405020304" pitchFamily="18" charset="0"/>
              </a:endParaRPr>
            </a:p>
          </p:txBody>
        </p:sp>
        <p:sp>
          <p:nvSpPr>
            <p:cNvPr id="698377" name="Rectangle 9"/>
            <p:cNvSpPr/>
            <p:nvPr/>
          </p:nvSpPr>
          <p:spPr>
            <a:xfrm>
              <a:off x="1152" y="672"/>
              <a:ext cx="1584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eaLnBrk="0" hangingPunct="0"/>
              <a:r>
                <a:rPr lang="en-US" altLang="zh-CN" b="1" i="1" dirty="0">
                  <a:latin typeface="Times New Roman" panose="02020603050405020304" pitchFamily="18" charset="0"/>
                </a:rPr>
                <a:t>  R    S</a:t>
              </a:r>
              <a:endParaRPr lang="en-US" altLang="zh-CN" b="1" i="1" baseline="40000" dirty="0">
                <a:latin typeface="Times New Roman" panose="02020603050405020304" pitchFamily="18" charset="0"/>
              </a:endParaRPr>
            </a:p>
          </p:txBody>
        </p:sp>
        <p:sp>
          <p:nvSpPr>
            <p:cNvPr id="698378" name="Line 10"/>
            <p:cNvSpPr/>
            <p:nvPr/>
          </p:nvSpPr>
          <p:spPr>
            <a:xfrm>
              <a:off x="1152" y="672"/>
              <a:ext cx="2688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8379" name="Line 11"/>
            <p:cNvSpPr/>
            <p:nvPr/>
          </p:nvSpPr>
          <p:spPr>
            <a:xfrm>
              <a:off x="1152" y="998"/>
              <a:ext cx="2688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8380" name="Line 12"/>
            <p:cNvSpPr/>
            <p:nvPr/>
          </p:nvSpPr>
          <p:spPr>
            <a:xfrm>
              <a:off x="1152" y="2880"/>
              <a:ext cx="2688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8381" name="Line 13"/>
            <p:cNvSpPr/>
            <p:nvPr/>
          </p:nvSpPr>
          <p:spPr>
            <a:xfrm>
              <a:off x="1152" y="670"/>
              <a:ext cx="0" cy="221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8382" name="Line 14"/>
            <p:cNvSpPr/>
            <p:nvPr/>
          </p:nvSpPr>
          <p:spPr>
            <a:xfrm>
              <a:off x="2496" y="672"/>
              <a:ext cx="0" cy="2208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8383" name="Line 15"/>
            <p:cNvSpPr/>
            <p:nvPr/>
          </p:nvSpPr>
          <p:spPr>
            <a:xfrm>
              <a:off x="3024" y="670"/>
              <a:ext cx="0" cy="221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8384" name="Line 16"/>
            <p:cNvSpPr/>
            <p:nvPr/>
          </p:nvSpPr>
          <p:spPr>
            <a:xfrm>
              <a:off x="3840" y="670"/>
              <a:ext cx="0" cy="221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8385" name="Line 17"/>
            <p:cNvSpPr/>
            <p:nvPr/>
          </p:nvSpPr>
          <p:spPr>
            <a:xfrm>
              <a:off x="1152" y="1440"/>
              <a:ext cx="2716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8386" name="Line 18"/>
            <p:cNvSpPr/>
            <p:nvPr/>
          </p:nvSpPr>
          <p:spPr>
            <a:xfrm>
              <a:off x="2016" y="672"/>
              <a:ext cx="0" cy="22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8387" name="Line 19"/>
            <p:cNvSpPr/>
            <p:nvPr/>
          </p:nvSpPr>
          <p:spPr>
            <a:xfrm>
              <a:off x="1152" y="1920"/>
              <a:ext cx="2716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8388" name="Line 20"/>
            <p:cNvSpPr/>
            <p:nvPr/>
          </p:nvSpPr>
          <p:spPr>
            <a:xfrm>
              <a:off x="1152" y="2400"/>
              <a:ext cx="2716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8389" name="Rectangle 21"/>
            <p:cNvSpPr/>
            <p:nvPr/>
          </p:nvSpPr>
          <p:spPr>
            <a:xfrm>
              <a:off x="3120" y="1152"/>
              <a:ext cx="599" cy="2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>
                <a:lnSpc>
                  <a:spcPct val="90000"/>
                </a:lnSpc>
              </a:pPr>
              <a:r>
                <a:rPr lang="zh-CN" altLang="en-US" b="1" dirty="0">
                  <a:latin typeface="楷体_GB2312" pitchFamily="49" charset="-122"/>
                  <a:ea typeface="楷体_GB2312" pitchFamily="49" charset="-122"/>
                </a:rPr>
                <a:t>保 持</a:t>
              </a:r>
              <a:endParaRPr lang="zh-CN" altLang="en-US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698390" name="Rectangle 22"/>
            <p:cNvSpPr/>
            <p:nvPr/>
          </p:nvSpPr>
          <p:spPr>
            <a:xfrm>
              <a:off x="3120" y="2064"/>
              <a:ext cx="503" cy="2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>
                <a:lnSpc>
                  <a:spcPct val="90000"/>
                </a:lnSpc>
              </a:pPr>
              <a:r>
                <a:rPr lang="zh-CN" altLang="en-US" b="1" dirty="0">
                  <a:solidFill>
                    <a:srgbClr val="FF0066"/>
                  </a:solidFill>
                  <a:latin typeface="楷体_GB2312" pitchFamily="49" charset="-122"/>
                  <a:ea typeface="楷体_GB2312" pitchFamily="49" charset="-122"/>
                </a:rPr>
                <a:t>置 </a:t>
              </a:r>
              <a:r>
                <a:rPr lang="en-US" altLang="zh-CN" b="1" dirty="0">
                  <a:solidFill>
                    <a:srgbClr val="FF0066"/>
                  </a:solidFill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698391" name="Rectangle 23"/>
            <p:cNvSpPr/>
            <p:nvPr/>
          </p:nvSpPr>
          <p:spPr>
            <a:xfrm>
              <a:off x="3120" y="1536"/>
              <a:ext cx="50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33CC"/>
                  </a:solidFill>
                  <a:latin typeface="楷体_GB2312" pitchFamily="49" charset="-122"/>
                  <a:ea typeface="楷体_GB2312" pitchFamily="49" charset="-122"/>
                </a:rPr>
                <a:t>置 </a:t>
              </a:r>
              <a:r>
                <a:rPr lang="en-US" altLang="zh-CN" b="1" dirty="0">
                  <a:solidFill>
                    <a:srgbClr val="0033CC"/>
                  </a:solidFill>
                  <a:latin typeface="楷体_GB2312" pitchFamily="49" charset="-122"/>
                  <a:ea typeface="楷体_GB2312" pitchFamily="49" charset="-122"/>
                </a:rPr>
                <a:t>0</a:t>
              </a:r>
              <a:endParaRPr lang="en-US" altLang="zh-CN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698392" name="Rectangle 24"/>
            <p:cNvSpPr/>
            <p:nvPr/>
          </p:nvSpPr>
          <p:spPr>
            <a:xfrm>
              <a:off x="3097" y="2496"/>
              <a:ext cx="59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b="1" dirty="0">
                  <a:latin typeface="楷体_GB2312" pitchFamily="49" charset="-122"/>
                  <a:ea typeface="楷体_GB2312" pitchFamily="49" charset="-122"/>
                </a:rPr>
                <a:t>不 定</a:t>
              </a:r>
              <a:endParaRPr lang="zh-CN" altLang="en-US" b="1" dirty="0">
                <a:solidFill>
                  <a:srgbClr val="3366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698393" name="Rectangle 25"/>
            <p:cNvSpPr/>
            <p:nvPr/>
          </p:nvSpPr>
          <p:spPr>
            <a:xfrm>
              <a:off x="2016" y="1008"/>
              <a:ext cx="480" cy="187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algn="ctr" eaLnBrk="0" hangingPunct="0">
                <a:lnSpc>
                  <a:spcPct val="65000"/>
                </a:lnSpc>
              </a:pPr>
              <a:r>
                <a:rPr lang="en-US" altLang="zh-CN" b="1" dirty="0">
                  <a:latin typeface="Times New Roman" panose="02020603050405020304" pitchFamily="18" charset="0"/>
                </a:rPr>
                <a:t>0</a:t>
              </a:r>
              <a:endParaRPr lang="en-US" altLang="zh-CN" b="1" dirty="0">
                <a:latin typeface="Times New Roman" panose="02020603050405020304" pitchFamily="18" charset="0"/>
              </a:endParaRPr>
            </a:p>
            <a:p>
              <a:pPr algn="ctr" eaLnBrk="0" hangingPunct="0">
                <a:lnSpc>
                  <a:spcPct val="65000"/>
                </a:lnSpc>
              </a:pPr>
              <a:r>
                <a:rPr lang="en-US" altLang="zh-CN" b="1" dirty="0">
                  <a:latin typeface="Times New Roman" panose="02020603050405020304" pitchFamily="18" charset="0"/>
                </a:rPr>
                <a:t>1</a:t>
              </a:r>
              <a:endParaRPr lang="en-US" altLang="zh-CN" b="1" dirty="0">
                <a:latin typeface="Times New Roman" panose="02020603050405020304" pitchFamily="18" charset="0"/>
              </a:endParaRPr>
            </a:p>
            <a:p>
              <a:pPr algn="ctr" eaLnBrk="0" hangingPunct="0">
                <a:lnSpc>
                  <a:spcPct val="65000"/>
                </a:lnSpc>
              </a:pPr>
              <a:r>
                <a:rPr lang="en-US" altLang="zh-CN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0</a:t>
              </a:r>
              <a:endParaRPr lang="en-US" altLang="zh-CN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  <a:p>
              <a:pPr algn="ctr" eaLnBrk="0" hangingPunct="0">
                <a:lnSpc>
                  <a:spcPct val="65000"/>
                </a:lnSpc>
              </a:pPr>
              <a:r>
                <a:rPr lang="en-US" altLang="zh-CN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  <a:p>
              <a:pPr algn="ctr" eaLnBrk="0" hangingPunct="0">
                <a:lnSpc>
                  <a:spcPct val="65000"/>
                </a:lnSpc>
              </a:pPr>
              <a:r>
                <a:rPr lang="en-US" altLang="zh-CN" b="1" dirty="0">
                  <a:solidFill>
                    <a:srgbClr val="0033CC"/>
                  </a:solidFill>
                  <a:latin typeface="Times New Roman" panose="02020603050405020304" pitchFamily="18" charset="0"/>
                </a:rPr>
                <a:t>0</a:t>
              </a:r>
              <a:endParaRPr lang="en-US" altLang="zh-CN" b="1" dirty="0">
                <a:solidFill>
                  <a:srgbClr val="0033CC"/>
                </a:solidFill>
                <a:latin typeface="Times New Roman" panose="02020603050405020304" pitchFamily="18" charset="0"/>
              </a:endParaRPr>
            </a:p>
            <a:p>
              <a:pPr algn="ctr" eaLnBrk="0" hangingPunct="0">
                <a:lnSpc>
                  <a:spcPct val="65000"/>
                </a:lnSpc>
              </a:pPr>
              <a:r>
                <a:rPr lang="en-US" altLang="zh-CN" b="1" dirty="0">
                  <a:solidFill>
                    <a:srgbClr val="0033CC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b="1" dirty="0">
                <a:solidFill>
                  <a:srgbClr val="0033CC"/>
                </a:solidFill>
                <a:latin typeface="Times New Roman" panose="02020603050405020304" pitchFamily="18" charset="0"/>
              </a:endParaRPr>
            </a:p>
            <a:p>
              <a:pPr algn="ctr" eaLnBrk="0" hangingPunct="0">
                <a:lnSpc>
                  <a:spcPct val="80000"/>
                </a:lnSpc>
              </a:pPr>
              <a:r>
                <a:rPr lang="en-US" altLang="zh-CN" b="1" dirty="0">
                  <a:latin typeface="Times New Roman" panose="02020603050405020304" pitchFamily="18" charset="0"/>
                </a:rPr>
                <a:t>0</a:t>
              </a:r>
              <a:endParaRPr lang="en-US" altLang="zh-CN" b="1" dirty="0">
                <a:latin typeface="Times New Roman" panose="02020603050405020304" pitchFamily="18" charset="0"/>
              </a:endParaRPr>
            </a:p>
            <a:p>
              <a:pPr algn="ctr" eaLnBrk="0" hangingPunct="0">
                <a:lnSpc>
                  <a:spcPct val="80000"/>
                </a:lnSpc>
              </a:pPr>
              <a:r>
                <a:rPr lang="en-US" altLang="zh-CN" b="1" dirty="0">
                  <a:latin typeface="Times New Roman" panose="02020603050405020304" pitchFamily="18" charset="0"/>
                </a:rPr>
                <a:t>1</a:t>
              </a:r>
              <a:endParaRPr lang="en-US" altLang="zh-CN" b="1" dirty="0">
                <a:solidFill>
                  <a:srgbClr val="3366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98394" name="Rectangle 26"/>
            <p:cNvSpPr/>
            <p:nvPr/>
          </p:nvSpPr>
          <p:spPr>
            <a:xfrm>
              <a:off x="1152" y="1008"/>
              <a:ext cx="480" cy="187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algn="ctr" eaLnBrk="0" hangingPunct="0">
                <a:lnSpc>
                  <a:spcPct val="65000"/>
                </a:lnSpc>
              </a:pPr>
              <a:r>
                <a:rPr lang="en-US" altLang="zh-CN" b="1" dirty="0">
                  <a:latin typeface="Times New Roman" panose="02020603050405020304" pitchFamily="18" charset="0"/>
                </a:rPr>
                <a:t>0</a:t>
              </a:r>
              <a:endParaRPr lang="en-US" altLang="zh-CN" b="1" dirty="0">
                <a:latin typeface="Times New Roman" panose="02020603050405020304" pitchFamily="18" charset="0"/>
              </a:endParaRPr>
            </a:p>
            <a:p>
              <a:pPr algn="ctr" eaLnBrk="0" hangingPunct="0">
                <a:lnSpc>
                  <a:spcPct val="65000"/>
                </a:lnSpc>
              </a:pPr>
              <a:r>
                <a:rPr lang="en-US" altLang="zh-CN" b="1" dirty="0">
                  <a:latin typeface="Times New Roman" panose="02020603050405020304" pitchFamily="18" charset="0"/>
                </a:rPr>
                <a:t>0</a:t>
              </a:r>
              <a:endParaRPr lang="en-US" altLang="zh-CN" b="1" dirty="0">
                <a:latin typeface="Times New Roman" panose="02020603050405020304" pitchFamily="18" charset="0"/>
              </a:endParaRPr>
            </a:p>
            <a:p>
              <a:pPr algn="ctr" eaLnBrk="0" hangingPunct="0">
                <a:lnSpc>
                  <a:spcPct val="65000"/>
                </a:lnSpc>
              </a:pPr>
              <a:r>
                <a:rPr lang="en-US" altLang="zh-CN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0</a:t>
              </a:r>
              <a:endParaRPr lang="en-US" altLang="zh-CN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  <a:p>
              <a:pPr algn="ctr" eaLnBrk="0" hangingPunct="0">
                <a:lnSpc>
                  <a:spcPct val="65000"/>
                </a:lnSpc>
              </a:pPr>
              <a:r>
                <a:rPr lang="en-US" altLang="zh-CN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0</a:t>
              </a:r>
              <a:endParaRPr lang="en-US" altLang="zh-CN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  <a:p>
              <a:pPr algn="ctr" eaLnBrk="0" hangingPunct="0">
                <a:lnSpc>
                  <a:spcPct val="65000"/>
                </a:lnSpc>
              </a:pPr>
              <a:r>
                <a:rPr lang="en-US" altLang="zh-CN" b="1" dirty="0">
                  <a:solidFill>
                    <a:srgbClr val="0033CC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b="1" dirty="0">
                <a:solidFill>
                  <a:srgbClr val="0033CC"/>
                </a:solidFill>
                <a:latin typeface="Times New Roman" panose="02020603050405020304" pitchFamily="18" charset="0"/>
              </a:endParaRPr>
            </a:p>
            <a:p>
              <a:pPr algn="ctr" eaLnBrk="0" hangingPunct="0">
                <a:lnSpc>
                  <a:spcPct val="65000"/>
                </a:lnSpc>
              </a:pPr>
              <a:r>
                <a:rPr lang="en-US" altLang="zh-CN" b="1" dirty="0">
                  <a:solidFill>
                    <a:srgbClr val="0033CC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b="1" dirty="0">
                <a:solidFill>
                  <a:srgbClr val="0033CC"/>
                </a:solidFill>
                <a:latin typeface="Times New Roman" panose="02020603050405020304" pitchFamily="18" charset="0"/>
              </a:endParaRPr>
            </a:p>
            <a:p>
              <a:pPr algn="ctr" eaLnBrk="0" hangingPunct="0">
                <a:lnSpc>
                  <a:spcPct val="80000"/>
                </a:lnSpc>
              </a:pPr>
              <a:r>
                <a:rPr lang="en-US" altLang="zh-CN" b="1" dirty="0">
                  <a:latin typeface="Times New Roman" panose="02020603050405020304" pitchFamily="18" charset="0"/>
                </a:rPr>
                <a:t>1</a:t>
              </a:r>
              <a:endParaRPr lang="en-US" altLang="zh-CN" b="1" dirty="0">
                <a:latin typeface="Times New Roman" panose="02020603050405020304" pitchFamily="18" charset="0"/>
              </a:endParaRPr>
            </a:p>
            <a:p>
              <a:pPr algn="ctr" eaLnBrk="0" hangingPunct="0">
                <a:lnSpc>
                  <a:spcPct val="80000"/>
                </a:lnSpc>
              </a:pPr>
              <a:r>
                <a:rPr lang="en-US" altLang="zh-CN" b="1" dirty="0">
                  <a:latin typeface="Times New Roman" panose="02020603050405020304" pitchFamily="18" charset="0"/>
                </a:rPr>
                <a:t>1</a:t>
              </a:r>
              <a:endParaRPr lang="en-US" altLang="zh-CN" b="1" dirty="0">
                <a:solidFill>
                  <a:srgbClr val="3366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98395" name="Rectangle 27"/>
            <p:cNvSpPr/>
            <p:nvPr/>
          </p:nvSpPr>
          <p:spPr>
            <a:xfrm>
              <a:off x="1536" y="1008"/>
              <a:ext cx="480" cy="187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algn="ctr" eaLnBrk="0" hangingPunct="0">
                <a:lnSpc>
                  <a:spcPct val="65000"/>
                </a:lnSpc>
              </a:pPr>
              <a:r>
                <a:rPr lang="en-US" altLang="zh-CN" b="1" dirty="0">
                  <a:latin typeface="Times New Roman" panose="02020603050405020304" pitchFamily="18" charset="0"/>
                </a:rPr>
                <a:t>0</a:t>
              </a:r>
              <a:endParaRPr lang="en-US" altLang="zh-CN" b="1" dirty="0">
                <a:latin typeface="Times New Roman" panose="02020603050405020304" pitchFamily="18" charset="0"/>
              </a:endParaRPr>
            </a:p>
            <a:p>
              <a:pPr algn="ctr" eaLnBrk="0" hangingPunct="0">
                <a:lnSpc>
                  <a:spcPct val="65000"/>
                </a:lnSpc>
              </a:pPr>
              <a:r>
                <a:rPr lang="en-US" altLang="zh-CN" b="1" dirty="0">
                  <a:latin typeface="Times New Roman" panose="02020603050405020304" pitchFamily="18" charset="0"/>
                </a:rPr>
                <a:t>0</a:t>
              </a:r>
              <a:endParaRPr lang="en-US" altLang="zh-CN" b="1" dirty="0">
                <a:latin typeface="Times New Roman" panose="02020603050405020304" pitchFamily="18" charset="0"/>
              </a:endParaRPr>
            </a:p>
            <a:p>
              <a:pPr algn="ctr" eaLnBrk="0" hangingPunct="0">
                <a:lnSpc>
                  <a:spcPct val="65000"/>
                </a:lnSpc>
              </a:pPr>
              <a:r>
                <a:rPr lang="en-US" altLang="zh-CN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  <a:p>
              <a:pPr algn="ctr" eaLnBrk="0" hangingPunct="0">
                <a:lnSpc>
                  <a:spcPct val="65000"/>
                </a:lnSpc>
              </a:pPr>
              <a:r>
                <a:rPr lang="en-US" altLang="zh-CN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  <a:p>
              <a:pPr algn="ctr" eaLnBrk="0" hangingPunct="0">
                <a:lnSpc>
                  <a:spcPct val="65000"/>
                </a:lnSpc>
              </a:pPr>
              <a:r>
                <a:rPr lang="en-US" altLang="zh-CN" b="1" dirty="0">
                  <a:solidFill>
                    <a:srgbClr val="0033CC"/>
                  </a:solidFill>
                  <a:latin typeface="Times New Roman" panose="02020603050405020304" pitchFamily="18" charset="0"/>
                </a:rPr>
                <a:t>0</a:t>
              </a:r>
              <a:endParaRPr lang="en-US" altLang="zh-CN" b="1" dirty="0">
                <a:solidFill>
                  <a:srgbClr val="0033CC"/>
                </a:solidFill>
                <a:latin typeface="Times New Roman" panose="02020603050405020304" pitchFamily="18" charset="0"/>
              </a:endParaRPr>
            </a:p>
            <a:p>
              <a:pPr algn="ctr" eaLnBrk="0" hangingPunct="0">
                <a:lnSpc>
                  <a:spcPct val="65000"/>
                </a:lnSpc>
              </a:pPr>
              <a:r>
                <a:rPr lang="en-US" altLang="zh-CN" b="1" dirty="0">
                  <a:solidFill>
                    <a:srgbClr val="0033CC"/>
                  </a:solidFill>
                  <a:latin typeface="Times New Roman" panose="02020603050405020304" pitchFamily="18" charset="0"/>
                </a:rPr>
                <a:t>0</a:t>
              </a:r>
              <a:endParaRPr lang="en-US" altLang="zh-CN" b="1" dirty="0">
                <a:solidFill>
                  <a:srgbClr val="0033CC"/>
                </a:solidFill>
                <a:latin typeface="Times New Roman" panose="02020603050405020304" pitchFamily="18" charset="0"/>
              </a:endParaRPr>
            </a:p>
            <a:p>
              <a:pPr algn="ctr" eaLnBrk="0" hangingPunct="0">
                <a:lnSpc>
                  <a:spcPct val="80000"/>
                </a:lnSpc>
              </a:pPr>
              <a:r>
                <a:rPr lang="en-US" altLang="zh-CN" b="1" dirty="0">
                  <a:latin typeface="Times New Roman" panose="02020603050405020304" pitchFamily="18" charset="0"/>
                </a:rPr>
                <a:t>1</a:t>
              </a:r>
              <a:endParaRPr lang="en-US" altLang="zh-CN" b="1" dirty="0">
                <a:latin typeface="Times New Roman" panose="02020603050405020304" pitchFamily="18" charset="0"/>
              </a:endParaRPr>
            </a:p>
            <a:p>
              <a:pPr algn="ctr" eaLnBrk="0" hangingPunct="0">
                <a:lnSpc>
                  <a:spcPct val="80000"/>
                </a:lnSpc>
              </a:pPr>
              <a:r>
                <a:rPr lang="en-US" altLang="zh-CN" b="1" dirty="0">
                  <a:latin typeface="Times New Roman" panose="02020603050405020304" pitchFamily="18" charset="0"/>
                </a:rPr>
                <a:t>1</a:t>
              </a:r>
              <a:endParaRPr lang="en-US" altLang="zh-CN" b="1" dirty="0">
                <a:solidFill>
                  <a:srgbClr val="3366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698396" name="Group 28"/>
            <p:cNvGrpSpPr/>
            <p:nvPr/>
          </p:nvGrpSpPr>
          <p:grpSpPr>
            <a:xfrm>
              <a:off x="2736" y="2688"/>
              <a:ext cx="144" cy="144"/>
              <a:chOff x="1056" y="3456"/>
              <a:chExt cx="144" cy="144"/>
            </a:xfrm>
          </p:grpSpPr>
          <p:sp>
            <p:nvSpPr>
              <p:cNvPr id="698397" name="Line 29"/>
              <p:cNvSpPr/>
              <p:nvPr/>
            </p:nvSpPr>
            <p:spPr>
              <a:xfrm>
                <a:off x="1056" y="3456"/>
                <a:ext cx="144" cy="144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98398" name="Line 30"/>
              <p:cNvSpPr/>
              <p:nvPr/>
            </p:nvSpPr>
            <p:spPr>
              <a:xfrm flipV="1">
                <a:off x="1056" y="3456"/>
                <a:ext cx="144" cy="144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698399" name="Group 31"/>
            <p:cNvGrpSpPr/>
            <p:nvPr/>
          </p:nvGrpSpPr>
          <p:grpSpPr>
            <a:xfrm>
              <a:off x="2736" y="2448"/>
              <a:ext cx="144" cy="144"/>
              <a:chOff x="1056" y="3456"/>
              <a:chExt cx="144" cy="144"/>
            </a:xfrm>
          </p:grpSpPr>
          <p:sp>
            <p:nvSpPr>
              <p:cNvPr id="698400" name="Line 32"/>
              <p:cNvSpPr/>
              <p:nvPr/>
            </p:nvSpPr>
            <p:spPr>
              <a:xfrm>
                <a:off x="1056" y="3456"/>
                <a:ext cx="144" cy="144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98401" name="Line 33"/>
              <p:cNvSpPr/>
              <p:nvPr/>
            </p:nvSpPr>
            <p:spPr>
              <a:xfrm flipV="1">
                <a:off x="1056" y="3456"/>
                <a:ext cx="144" cy="144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698402" name="Rectangle 34"/>
            <p:cNvSpPr/>
            <p:nvPr/>
          </p:nvSpPr>
          <p:spPr>
            <a:xfrm>
              <a:off x="2112" y="672"/>
              <a:ext cx="432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eaLnBrk="0" hangingPunct="0"/>
              <a:r>
                <a:rPr lang="en-US" altLang="zh-CN" b="1" i="1" dirty="0">
                  <a:latin typeface="Times New Roman" panose="02020603050405020304" pitchFamily="18" charset="0"/>
                </a:rPr>
                <a:t>Q</a:t>
              </a:r>
              <a:r>
                <a:rPr lang="en-US" altLang="zh-CN" b="1" i="1" baseline="40000" dirty="0">
                  <a:latin typeface="Times New Roman" panose="02020603050405020304" pitchFamily="18" charset="0"/>
                </a:rPr>
                <a:t> n</a:t>
              </a:r>
              <a:endParaRPr lang="en-US" altLang="zh-CN" b="1" baseline="40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46147" name="Text Box 35"/>
          <p:cNvSpPr txBox="1"/>
          <p:nvPr/>
        </p:nvSpPr>
        <p:spPr>
          <a:xfrm>
            <a:off x="76200" y="533400"/>
            <a:ext cx="8991600" cy="946150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触发器次态与输入信号和电路原状态（现态）之间的关系如下表：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46148" name="Text Box 36"/>
          <p:cNvSpPr txBox="1"/>
          <p:nvPr/>
        </p:nvSpPr>
        <p:spPr>
          <a:xfrm>
            <a:off x="727075" y="5572125"/>
            <a:ext cx="8297863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利用可控 </a:t>
            </a:r>
            <a:r>
              <a:rPr lang="en-US" altLang="zh-CN" sz="2800" b="1" i="1" dirty="0">
                <a:latin typeface="Times New Roman" panose="02020603050405020304" pitchFamily="18" charset="0"/>
                <a:ea typeface="楷体_GB2312" pitchFamily="49" charset="-122"/>
              </a:rPr>
              <a:t>RS 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触发器可构成计数器，其连接图如下：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" name="页脚占位符 4"/>
          <p:cNvSpPr txBox="1">
            <a:spLocks noGrp="1"/>
          </p:cNvSpPr>
          <p:nvPr>
            <p:custDataLst>
              <p:tags r:id="rId1"/>
            </p:custDataLst>
          </p:nvPr>
        </p:nvSpPr>
        <p:spPr bwMode="auto">
          <a:xfrm>
            <a:off x="5791200" y="6530975"/>
            <a:ext cx="28956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r" defTabSz="914400" rtl="0" eaLnBrk="1" latinLnBrk="0" hangingPunct="1">
              <a:defRPr sz="1000" b="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47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6147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48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6148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6147" grpId="0" build="p"/>
      <p:bldP spid="34614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Group 2"/>
          <p:cNvGrpSpPr/>
          <p:nvPr/>
        </p:nvGrpSpPr>
        <p:grpSpPr>
          <a:xfrm>
            <a:off x="2003425" y="781050"/>
            <a:ext cx="3573463" cy="2590800"/>
            <a:chOff x="1394" y="924"/>
            <a:chExt cx="2251" cy="1632"/>
          </a:xfrm>
        </p:grpSpPr>
        <p:graphicFrame>
          <p:nvGraphicFramePr>
            <p:cNvPr id="700419" name="Object 3"/>
            <p:cNvGraphicFramePr/>
            <p:nvPr/>
          </p:nvGraphicFramePr>
          <p:xfrm>
            <a:off x="1980" y="2177"/>
            <a:ext cx="276" cy="2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85" name="" r:id="rId1" imgW="228600" imgH="215900" progId="Equation.3">
                    <p:embed/>
                  </p:oleObj>
                </mc:Choice>
                <mc:Fallback>
                  <p:oleObj name="" r:id="rId1" imgW="228600" imgH="215900" progId="Equation.3">
                    <p:embed/>
                    <p:pic>
                      <p:nvPicPr>
                        <p:cNvPr id="0" name="图片 488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980" y="2177"/>
                          <a:ext cx="276" cy="26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00420" name="Rectangle 4"/>
            <p:cNvSpPr/>
            <p:nvPr/>
          </p:nvSpPr>
          <p:spPr>
            <a:xfrm>
              <a:off x="2265" y="1122"/>
              <a:ext cx="723" cy="1206"/>
            </a:xfrm>
            <a:prstGeom prst="rect">
              <a:avLst/>
            </a:prstGeom>
            <a:solidFill>
              <a:srgbClr val="CCFFFF"/>
            </a:solidFill>
            <a:ln w="28575" cap="sq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0421" name="Text Box 5"/>
            <p:cNvSpPr txBox="1"/>
            <p:nvPr/>
          </p:nvSpPr>
          <p:spPr>
            <a:xfrm>
              <a:off x="2244" y="1188"/>
              <a:ext cx="205" cy="25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sz="2000" b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S</a:t>
              </a:r>
              <a:endParaRPr lang="en-US" altLang="zh-CN" sz="2000" b="1" baseline="-25000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00422" name="Text Box 6"/>
            <p:cNvSpPr txBox="1"/>
            <p:nvPr/>
          </p:nvSpPr>
          <p:spPr>
            <a:xfrm>
              <a:off x="2252" y="2054"/>
              <a:ext cx="232" cy="25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sz="2000" b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R</a:t>
              </a:r>
              <a:endParaRPr lang="en-US" altLang="zh-CN" sz="2000" b="1" baseline="-25000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00423" name="Text Box 7"/>
            <p:cNvSpPr txBox="1"/>
            <p:nvPr/>
          </p:nvSpPr>
          <p:spPr>
            <a:xfrm>
              <a:off x="2978" y="1065"/>
              <a:ext cx="255" cy="28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endParaRPr lang="en-US" altLang="zh-CN" sz="2800" i="1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00424" name="Oval 8"/>
            <p:cNvSpPr/>
            <p:nvPr/>
          </p:nvSpPr>
          <p:spPr>
            <a:xfrm flipH="1">
              <a:off x="2193" y="1254"/>
              <a:ext cx="63" cy="63"/>
            </a:xfrm>
            <a:prstGeom prst="ellipse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0425" name="Oval 9"/>
            <p:cNvSpPr/>
            <p:nvPr/>
          </p:nvSpPr>
          <p:spPr>
            <a:xfrm flipH="1">
              <a:off x="2991" y="2052"/>
              <a:ext cx="63" cy="63"/>
            </a:xfrm>
            <a:prstGeom prst="ellipse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0426" name="Oval 10"/>
            <p:cNvSpPr/>
            <p:nvPr/>
          </p:nvSpPr>
          <p:spPr>
            <a:xfrm flipH="1">
              <a:off x="2193" y="2141"/>
              <a:ext cx="63" cy="63"/>
            </a:xfrm>
            <a:prstGeom prst="ellipse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0427" name="Line 11"/>
            <p:cNvSpPr/>
            <p:nvPr/>
          </p:nvSpPr>
          <p:spPr>
            <a:xfrm>
              <a:off x="3069" y="2091"/>
              <a:ext cx="576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0428" name="Line 12"/>
            <p:cNvSpPr/>
            <p:nvPr/>
          </p:nvSpPr>
          <p:spPr>
            <a:xfrm flipH="1">
              <a:off x="1644" y="1284"/>
              <a:ext cx="552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0429" name="Line 13"/>
            <p:cNvSpPr/>
            <p:nvPr/>
          </p:nvSpPr>
          <p:spPr>
            <a:xfrm flipH="1">
              <a:off x="1656" y="2168"/>
              <a:ext cx="540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aphicFrame>
          <p:nvGraphicFramePr>
            <p:cNvPr id="700430" name="Object 14"/>
            <p:cNvGraphicFramePr/>
            <p:nvPr/>
          </p:nvGraphicFramePr>
          <p:xfrm>
            <a:off x="1984" y="1008"/>
            <a:ext cx="289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87" name="" r:id="rId3" imgW="228600" imgH="215900" progId="Equation.3">
                    <p:embed/>
                  </p:oleObj>
                </mc:Choice>
                <mc:Fallback>
                  <p:oleObj name="" r:id="rId3" imgW="228600" imgH="215900" progId="Equation.3">
                    <p:embed/>
                    <p:pic>
                      <p:nvPicPr>
                        <p:cNvPr id="0" name="图片 4886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984" y="1008"/>
                          <a:ext cx="289" cy="27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00431" name="Line 15"/>
            <p:cNvSpPr/>
            <p:nvPr/>
          </p:nvSpPr>
          <p:spPr>
            <a:xfrm flipH="1">
              <a:off x="1917" y="1524"/>
              <a:ext cx="360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0432" name="Text Box 16"/>
            <p:cNvSpPr txBox="1"/>
            <p:nvPr/>
          </p:nvSpPr>
          <p:spPr>
            <a:xfrm>
              <a:off x="2247" y="1430"/>
              <a:ext cx="285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1S</a:t>
              </a:r>
              <a:endParaRPr lang="en-US" altLang="zh-CN" sz="2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700433" name="Line 17"/>
            <p:cNvSpPr/>
            <p:nvPr/>
          </p:nvSpPr>
          <p:spPr>
            <a:xfrm flipH="1">
              <a:off x="1920" y="1967"/>
              <a:ext cx="348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0434" name="Text Box 18"/>
            <p:cNvSpPr txBox="1"/>
            <p:nvPr/>
          </p:nvSpPr>
          <p:spPr>
            <a:xfrm>
              <a:off x="2232" y="1860"/>
              <a:ext cx="312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1R</a:t>
              </a:r>
              <a:endParaRPr lang="en-US" altLang="zh-CN" sz="2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700435" name="Text Box 19"/>
            <p:cNvSpPr txBox="1"/>
            <p:nvPr/>
          </p:nvSpPr>
          <p:spPr>
            <a:xfrm>
              <a:off x="2232" y="1646"/>
              <a:ext cx="312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C1</a:t>
              </a:r>
              <a:endParaRPr lang="en-US" altLang="zh-CN" sz="2000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700436" name="Object 20"/>
            <p:cNvGraphicFramePr/>
            <p:nvPr/>
          </p:nvGraphicFramePr>
          <p:xfrm>
            <a:off x="3036" y="1779"/>
            <a:ext cx="226" cy="33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86" name="" r:id="rId5" imgW="165100" imgH="241300" progId="Equation.3">
                    <p:embed/>
                  </p:oleObj>
                </mc:Choice>
                <mc:Fallback>
                  <p:oleObj name="" r:id="rId5" imgW="165100" imgH="241300" progId="Equation.3">
                    <p:embed/>
                    <p:pic>
                      <p:nvPicPr>
                        <p:cNvPr id="0" name="图片 4885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036" y="1779"/>
                          <a:ext cx="226" cy="33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00437" name="Line 21"/>
            <p:cNvSpPr/>
            <p:nvPr/>
          </p:nvSpPr>
          <p:spPr>
            <a:xfrm flipH="1">
              <a:off x="1992" y="1740"/>
              <a:ext cx="276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0438" name="Line 22"/>
            <p:cNvSpPr/>
            <p:nvPr/>
          </p:nvSpPr>
          <p:spPr>
            <a:xfrm>
              <a:off x="3000" y="1344"/>
              <a:ext cx="636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0439" name="Text Box 23"/>
            <p:cNvSpPr txBox="1"/>
            <p:nvPr/>
          </p:nvSpPr>
          <p:spPr>
            <a:xfrm>
              <a:off x="1394" y="1130"/>
              <a:ext cx="21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b="1" dirty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00440" name="Text Box 24"/>
            <p:cNvSpPr txBox="1"/>
            <p:nvPr/>
          </p:nvSpPr>
          <p:spPr>
            <a:xfrm>
              <a:off x="1406" y="2018"/>
              <a:ext cx="21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b="1" dirty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00441" name="Line 25"/>
            <p:cNvSpPr/>
            <p:nvPr/>
          </p:nvSpPr>
          <p:spPr>
            <a:xfrm flipV="1">
              <a:off x="1920" y="924"/>
              <a:ext cx="0" cy="588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0442" name="Line 26"/>
            <p:cNvSpPr/>
            <p:nvPr/>
          </p:nvSpPr>
          <p:spPr>
            <a:xfrm>
              <a:off x="1920" y="1968"/>
              <a:ext cx="0" cy="56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0443" name="Line 27"/>
            <p:cNvSpPr/>
            <p:nvPr/>
          </p:nvSpPr>
          <p:spPr>
            <a:xfrm>
              <a:off x="1920" y="2544"/>
              <a:ext cx="1404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0444" name="Line 28"/>
            <p:cNvSpPr/>
            <p:nvPr/>
          </p:nvSpPr>
          <p:spPr>
            <a:xfrm flipV="1">
              <a:off x="3324" y="1344"/>
              <a:ext cx="0" cy="121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0445" name="Line 29"/>
            <p:cNvSpPr/>
            <p:nvPr/>
          </p:nvSpPr>
          <p:spPr>
            <a:xfrm flipV="1">
              <a:off x="3456" y="936"/>
              <a:ext cx="0" cy="11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0446" name="Line 30"/>
            <p:cNvSpPr/>
            <p:nvPr/>
          </p:nvSpPr>
          <p:spPr>
            <a:xfrm>
              <a:off x="1908" y="936"/>
              <a:ext cx="1548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" name="Group 31"/>
          <p:cNvGrpSpPr/>
          <p:nvPr/>
        </p:nvGrpSpPr>
        <p:grpSpPr>
          <a:xfrm>
            <a:off x="901700" y="1833563"/>
            <a:ext cx="2032000" cy="363537"/>
            <a:chOff x="1828" y="3603"/>
            <a:chExt cx="1460" cy="253"/>
          </a:xfrm>
        </p:grpSpPr>
        <p:grpSp>
          <p:nvGrpSpPr>
            <p:cNvPr id="700448" name="Group 32"/>
            <p:cNvGrpSpPr/>
            <p:nvPr/>
          </p:nvGrpSpPr>
          <p:grpSpPr>
            <a:xfrm>
              <a:off x="2150" y="3610"/>
              <a:ext cx="322" cy="246"/>
              <a:chOff x="720" y="3072"/>
              <a:chExt cx="384" cy="240"/>
            </a:xfrm>
          </p:grpSpPr>
          <p:sp>
            <p:nvSpPr>
              <p:cNvPr id="700449" name="Line 33"/>
              <p:cNvSpPr/>
              <p:nvPr/>
            </p:nvSpPr>
            <p:spPr>
              <a:xfrm>
                <a:off x="720" y="3312"/>
                <a:ext cx="192" cy="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00450" name="Line 34"/>
              <p:cNvSpPr/>
              <p:nvPr/>
            </p:nvSpPr>
            <p:spPr>
              <a:xfrm>
                <a:off x="912" y="3072"/>
                <a:ext cx="0" cy="24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00451" name="Line 35"/>
              <p:cNvSpPr/>
              <p:nvPr/>
            </p:nvSpPr>
            <p:spPr>
              <a:xfrm>
                <a:off x="912" y="3072"/>
                <a:ext cx="192" cy="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00452" name="Line 36"/>
              <p:cNvSpPr/>
              <p:nvPr/>
            </p:nvSpPr>
            <p:spPr>
              <a:xfrm>
                <a:off x="1104" y="3072"/>
                <a:ext cx="0" cy="24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700453" name="Group 37"/>
            <p:cNvGrpSpPr/>
            <p:nvPr/>
          </p:nvGrpSpPr>
          <p:grpSpPr>
            <a:xfrm>
              <a:off x="2795" y="3610"/>
              <a:ext cx="323" cy="246"/>
              <a:chOff x="720" y="3072"/>
              <a:chExt cx="384" cy="240"/>
            </a:xfrm>
          </p:grpSpPr>
          <p:sp>
            <p:nvSpPr>
              <p:cNvPr id="700454" name="Line 38"/>
              <p:cNvSpPr/>
              <p:nvPr/>
            </p:nvSpPr>
            <p:spPr>
              <a:xfrm>
                <a:off x="720" y="3312"/>
                <a:ext cx="192" cy="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00455" name="Line 39"/>
              <p:cNvSpPr/>
              <p:nvPr/>
            </p:nvSpPr>
            <p:spPr>
              <a:xfrm>
                <a:off x="912" y="3072"/>
                <a:ext cx="0" cy="24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00456" name="Line 40"/>
              <p:cNvSpPr/>
              <p:nvPr/>
            </p:nvSpPr>
            <p:spPr>
              <a:xfrm>
                <a:off x="912" y="3072"/>
                <a:ext cx="192" cy="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00457" name="Line 41"/>
              <p:cNvSpPr/>
              <p:nvPr/>
            </p:nvSpPr>
            <p:spPr>
              <a:xfrm>
                <a:off x="1104" y="3072"/>
                <a:ext cx="0" cy="24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700458" name="Group 42"/>
            <p:cNvGrpSpPr/>
            <p:nvPr/>
          </p:nvGrpSpPr>
          <p:grpSpPr>
            <a:xfrm>
              <a:off x="1828" y="3610"/>
              <a:ext cx="322" cy="246"/>
              <a:chOff x="720" y="3072"/>
              <a:chExt cx="384" cy="240"/>
            </a:xfrm>
          </p:grpSpPr>
          <p:sp>
            <p:nvSpPr>
              <p:cNvPr id="700459" name="Line 43"/>
              <p:cNvSpPr/>
              <p:nvPr/>
            </p:nvSpPr>
            <p:spPr>
              <a:xfrm>
                <a:off x="720" y="3312"/>
                <a:ext cx="192" cy="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00460" name="Line 44"/>
              <p:cNvSpPr/>
              <p:nvPr/>
            </p:nvSpPr>
            <p:spPr>
              <a:xfrm>
                <a:off x="912" y="3072"/>
                <a:ext cx="0" cy="24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00461" name="Line 45"/>
              <p:cNvSpPr/>
              <p:nvPr/>
            </p:nvSpPr>
            <p:spPr>
              <a:xfrm>
                <a:off x="912" y="3072"/>
                <a:ext cx="192" cy="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00462" name="Line 46"/>
              <p:cNvSpPr/>
              <p:nvPr/>
            </p:nvSpPr>
            <p:spPr>
              <a:xfrm>
                <a:off x="1104" y="3072"/>
                <a:ext cx="0" cy="24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700463" name="Group 47"/>
            <p:cNvGrpSpPr/>
            <p:nvPr/>
          </p:nvGrpSpPr>
          <p:grpSpPr>
            <a:xfrm>
              <a:off x="2476" y="3603"/>
              <a:ext cx="322" cy="246"/>
              <a:chOff x="720" y="3072"/>
              <a:chExt cx="384" cy="240"/>
            </a:xfrm>
          </p:grpSpPr>
          <p:sp>
            <p:nvSpPr>
              <p:cNvPr id="700464" name="Line 48"/>
              <p:cNvSpPr/>
              <p:nvPr/>
            </p:nvSpPr>
            <p:spPr>
              <a:xfrm>
                <a:off x="720" y="3312"/>
                <a:ext cx="192" cy="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00465" name="Line 49"/>
              <p:cNvSpPr/>
              <p:nvPr/>
            </p:nvSpPr>
            <p:spPr>
              <a:xfrm>
                <a:off x="912" y="3072"/>
                <a:ext cx="0" cy="24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00466" name="Line 50"/>
              <p:cNvSpPr/>
              <p:nvPr/>
            </p:nvSpPr>
            <p:spPr>
              <a:xfrm>
                <a:off x="912" y="3072"/>
                <a:ext cx="192" cy="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00467" name="Line 51"/>
              <p:cNvSpPr/>
              <p:nvPr/>
            </p:nvSpPr>
            <p:spPr>
              <a:xfrm>
                <a:off x="1104" y="3072"/>
                <a:ext cx="0" cy="24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700468" name="Line 52"/>
            <p:cNvSpPr/>
            <p:nvPr/>
          </p:nvSpPr>
          <p:spPr>
            <a:xfrm>
              <a:off x="3120" y="3852"/>
              <a:ext cx="168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8" name="Group 53"/>
          <p:cNvGrpSpPr/>
          <p:nvPr/>
        </p:nvGrpSpPr>
        <p:grpSpPr>
          <a:xfrm>
            <a:off x="5753100" y="1162050"/>
            <a:ext cx="2095500" cy="457200"/>
            <a:chOff x="3456" y="2760"/>
            <a:chExt cx="1596" cy="288"/>
          </a:xfrm>
        </p:grpSpPr>
        <p:sp>
          <p:nvSpPr>
            <p:cNvPr id="700470" name="Line 54"/>
            <p:cNvSpPr/>
            <p:nvPr/>
          </p:nvSpPr>
          <p:spPr>
            <a:xfrm>
              <a:off x="3456" y="3036"/>
              <a:ext cx="348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0471" name="Line 55"/>
            <p:cNvSpPr/>
            <p:nvPr/>
          </p:nvSpPr>
          <p:spPr>
            <a:xfrm>
              <a:off x="3792" y="2796"/>
              <a:ext cx="0" cy="24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0472" name="Line 56"/>
            <p:cNvSpPr/>
            <p:nvPr/>
          </p:nvSpPr>
          <p:spPr>
            <a:xfrm>
              <a:off x="3792" y="2784"/>
              <a:ext cx="312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0473" name="Line 57"/>
            <p:cNvSpPr/>
            <p:nvPr/>
          </p:nvSpPr>
          <p:spPr>
            <a:xfrm>
              <a:off x="4104" y="2784"/>
              <a:ext cx="0" cy="24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0474" name="Line 58"/>
            <p:cNvSpPr/>
            <p:nvPr/>
          </p:nvSpPr>
          <p:spPr>
            <a:xfrm>
              <a:off x="4104" y="3024"/>
              <a:ext cx="336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0475" name="Line 59"/>
            <p:cNvSpPr/>
            <p:nvPr/>
          </p:nvSpPr>
          <p:spPr>
            <a:xfrm>
              <a:off x="4440" y="2760"/>
              <a:ext cx="0" cy="276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0476" name="Line 60"/>
            <p:cNvSpPr/>
            <p:nvPr/>
          </p:nvSpPr>
          <p:spPr>
            <a:xfrm>
              <a:off x="4440" y="2760"/>
              <a:ext cx="324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0477" name="Line 61"/>
            <p:cNvSpPr/>
            <p:nvPr/>
          </p:nvSpPr>
          <p:spPr>
            <a:xfrm>
              <a:off x="4752" y="2772"/>
              <a:ext cx="0" cy="276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0478" name="Line 62"/>
            <p:cNvSpPr/>
            <p:nvPr/>
          </p:nvSpPr>
          <p:spPr>
            <a:xfrm>
              <a:off x="4752" y="3036"/>
              <a:ext cx="300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9" name="Group 63"/>
          <p:cNvGrpSpPr/>
          <p:nvPr/>
        </p:nvGrpSpPr>
        <p:grpSpPr>
          <a:xfrm>
            <a:off x="5791200" y="2762250"/>
            <a:ext cx="2076450" cy="419100"/>
            <a:chOff x="3456" y="3144"/>
            <a:chExt cx="1608" cy="276"/>
          </a:xfrm>
        </p:grpSpPr>
        <p:sp>
          <p:nvSpPr>
            <p:cNvPr id="700480" name="Line 64"/>
            <p:cNvSpPr/>
            <p:nvPr/>
          </p:nvSpPr>
          <p:spPr>
            <a:xfrm>
              <a:off x="3456" y="3144"/>
              <a:ext cx="348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0481" name="Line 65"/>
            <p:cNvSpPr/>
            <p:nvPr/>
          </p:nvSpPr>
          <p:spPr>
            <a:xfrm>
              <a:off x="3792" y="3144"/>
              <a:ext cx="0" cy="24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0482" name="Line 66"/>
            <p:cNvSpPr/>
            <p:nvPr/>
          </p:nvSpPr>
          <p:spPr>
            <a:xfrm>
              <a:off x="3792" y="3384"/>
              <a:ext cx="312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0483" name="Line 67"/>
            <p:cNvSpPr/>
            <p:nvPr/>
          </p:nvSpPr>
          <p:spPr>
            <a:xfrm>
              <a:off x="4104" y="3144"/>
              <a:ext cx="0" cy="24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0484" name="Line 68"/>
            <p:cNvSpPr/>
            <p:nvPr/>
          </p:nvSpPr>
          <p:spPr>
            <a:xfrm>
              <a:off x="4104" y="3144"/>
              <a:ext cx="336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0485" name="Line 69"/>
            <p:cNvSpPr/>
            <p:nvPr/>
          </p:nvSpPr>
          <p:spPr>
            <a:xfrm>
              <a:off x="4440" y="3144"/>
              <a:ext cx="0" cy="276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0486" name="Line 70"/>
            <p:cNvSpPr/>
            <p:nvPr/>
          </p:nvSpPr>
          <p:spPr>
            <a:xfrm>
              <a:off x="4452" y="3408"/>
              <a:ext cx="324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0487" name="Line 71"/>
            <p:cNvSpPr/>
            <p:nvPr/>
          </p:nvSpPr>
          <p:spPr>
            <a:xfrm>
              <a:off x="4764" y="3168"/>
              <a:ext cx="0" cy="24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0488" name="Line 72"/>
            <p:cNvSpPr/>
            <p:nvPr/>
          </p:nvSpPr>
          <p:spPr>
            <a:xfrm>
              <a:off x="4764" y="3156"/>
              <a:ext cx="300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48233" name="Text Box 73"/>
          <p:cNvSpPr txBox="1"/>
          <p:nvPr/>
        </p:nvSpPr>
        <p:spPr>
          <a:xfrm>
            <a:off x="955675" y="3816350"/>
            <a:ext cx="4827588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存在问题：产生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“空翻”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现象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48234" name="Text Box 74"/>
          <p:cNvSpPr txBox="1"/>
          <p:nvPr/>
        </p:nvSpPr>
        <p:spPr>
          <a:xfrm>
            <a:off x="917575" y="4425950"/>
            <a:ext cx="804227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为避免“空翻”，计数器一般采用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主从型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触发器和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48235" name="Rectangle 75"/>
          <p:cNvSpPr/>
          <p:nvPr/>
        </p:nvSpPr>
        <p:spPr>
          <a:xfrm>
            <a:off x="171450" y="4938713"/>
            <a:ext cx="4113213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维持阻塞型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触发器构成。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" name="页脚占位符 4"/>
          <p:cNvSpPr txBox="1">
            <a:spLocks noGrp="1"/>
          </p:cNvSpPr>
          <p:nvPr>
            <p:custDataLst>
              <p:tags r:id="rId7"/>
            </p:custDataLst>
          </p:nvPr>
        </p:nvSpPr>
        <p:spPr bwMode="auto">
          <a:xfrm>
            <a:off x="5791200" y="6530975"/>
            <a:ext cx="28956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r" defTabSz="914400" rtl="0" eaLnBrk="1" latinLnBrk="0" hangingPunct="1">
              <a:defRPr sz="1000" b="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823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4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8234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4823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33" grpId="0" build="p"/>
      <p:bldP spid="348234" grpId="0" build="p"/>
      <p:bldP spid="34823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9186" name="Text Box 2"/>
          <p:cNvSpPr txBox="1">
            <a:spLocks noChangeArrowheads="1"/>
          </p:cNvSpPr>
          <p:nvPr/>
        </p:nvSpPr>
        <p:spPr bwMode="auto">
          <a:xfrm>
            <a:off x="1790700" y="390843"/>
            <a:ext cx="5029200" cy="64516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anchor="ctr">
            <a:spAutoFit/>
          </a:bodyPr>
          <a:lstStyle/>
          <a:p>
            <a:pPr marR="0" algn="ctr" defTabSz="914400" eaLnBrk="0" hangingPunct="0">
              <a:buClrTx/>
              <a:buSzTx/>
              <a:buFontTx/>
              <a:buNone/>
              <a:defRPr/>
            </a:pPr>
            <a:r>
              <a:rPr kumimoji="1" lang="en-US" altLang="zh-CN" sz="36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12.1.3  </a:t>
            </a:r>
            <a:r>
              <a:rPr kumimoji="1" lang="en-US" altLang="zh-CN" sz="3600" b="1" i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JK </a:t>
            </a:r>
            <a:r>
              <a:rPr kumimoji="1" lang="zh-CN" altLang="en-US" sz="36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触发器</a:t>
            </a:r>
            <a:endParaRPr kumimoji="1" lang="zh-CN" altLang="en-US" sz="3600" b="1" kern="1200" cap="none" spc="0" normalizeH="0" baseline="0" noProof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639763" y="1676400"/>
            <a:ext cx="4899025" cy="2990850"/>
            <a:chOff x="2479" y="2412"/>
            <a:chExt cx="3086" cy="1884"/>
          </a:xfrm>
        </p:grpSpPr>
        <p:graphicFrame>
          <p:nvGraphicFramePr>
            <p:cNvPr id="701444" name="Object 4"/>
            <p:cNvGraphicFramePr/>
            <p:nvPr/>
          </p:nvGraphicFramePr>
          <p:xfrm>
            <a:off x="2748" y="3384"/>
            <a:ext cx="288" cy="2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90" name="" r:id="rId1" imgW="228600" imgH="215900" progId="Equation.3">
                    <p:embed/>
                  </p:oleObj>
                </mc:Choice>
                <mc:Fallback>
                  <p:oleObj name="" r:id="rId1" imgW="228600" imgH="215900" progId="Equation.3">
                    <p:embed/>
                    <p:pic>
                      <p:nvPicPr>
                        <p:cNvPr id="0" name="图片 4889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748" y="3384"/>
                          <a:ext cx="288" cy="27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01445" name="Rectangle 5"/>
            <p:cNvSpPr/>
            <p:nvPr/>
          </p:nvSpPr>
          <p:spPr>
            <a:xfrm>
              <a:off x="3288" y="2700"/>
              <a:ext cx="507" cy="1014"/>
            </a:xfrm>
            <a:prstGeom prst="rect">
              <a:avLst/>
            </a:prstGeom>
            <a:solidFill>
              <a:srgbClr val="CCFFFF"/>
            </a:solidFill>
            <a:ln w="28575" cap="sq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1446" name="Text Box 6"/>
            <p:cNvSpPr txBox="1"/>
            <p:nvPr/>
          </p:nvSpPr>
          <p:spPr>
            <a:xfrm>
              <a:off x="3288" y="2683"/>
              <a:ext cx="205" cy="25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sz="2000" b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S</a:t>
              </a:r>
              <a:endParaRPr lang="en-US" altLang="zh-CN" sz="2000" b="1" baseline="-25000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01447" name="Text Box 7"/>
            <p:cNvSpPr txBox="1"/>
            <p:nvPr/>
          </p:nvSpPr>
          <p:spPr>
            <a:xfrm>
              <a:off x="3276" y="3492"/>
              <a:ext cx="232" cy="25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sz="2000" b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R</a:t>
              </a:r>
              <a:endParaRPr lang="en-US" altLang="zh-CN" sz="2000" b="1" baseline="-25000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01448" name="Text Box 8"/>
            <p:cNvSpPr txBox="1"/>
            <p:nvPr/>
          </p:nvSpPr>
          <p:spPr>
            <a:xfrm>
              <a:off x="3786" y="2777"/>
              <a:ext cx="255" cy="28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endParaRPr lang="en-US" altLang="zh-CN" sz="2800" i="1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01449" name="Oval 9"/>
            <p:cNvSpPr/>
            <p:nvPr/>
          </p:nvSpPr>
          <p:spPr>
            <a:xfrm flipH="1">
              <a:off x="3221" y="2802"/>
              <a:ext cx="63" cy="63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1450" name="Oval 10"/>
            <p:cNvSpPr/>
            <p:nvPr/>
          </p:nvSpPr>
          <p:spPr>
            <a:xfrm flipH="1">
              <a:off x="3799" y="3364"/>
              <a:ext cx="63" cy="63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1451" name="Oval 11"/>
            <p:cNvSpPr/>
            <p:nvPr/>
          </p:nvSpPr>
          <p:spPr>
            <a:xfrm flipH="1">
              <a:off x="3221" y="3610"/>
              <a:ext cx="63" cy="63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1452" name="Line 12"/>
            <p:cNvSpPr/>
            <p:nvPr/>
          </p:nvSpPr>
          <p:spPr>
            <a:xfrm>
              <a:off x="3805" y="3038"/>
              <a:ext cx="396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1453" name="Line 13"/>
            <p:cNvSpPr/>
            <p:nvPr/>
          </p:nvSpPr>
          <p:spPr>
            <a:xfrm>
              <a:off x="3869" y="3403"/>
              <a:ext cx="336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1454" name="Line 14"/>
            <p:cNvSpPr/>
            <p:nvPr/>
          </p:nvSpPr>
          <p:spPr>
            <a:xfrm flipH="1">
              <a:off x="2792" y="2844"/>
              <a:ext cx="432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1455" name="Line 15"/>
            <p:cNvSpPr/>
            <p:nvPr/>
          </p:nvSpPr>
          <p:spPr>
            <a:xfrm flipH="1">
              <a:off x="2780" y="3649"/>
              <a:ext cx="444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aphicFrame>
          <p:nvGraphicFramePr>
            <p:cNvPr id="701456" name="Object 16"/>
            <p:cNvGraphicFramePr/>
            <p:nvPr/>
          </p:nvGraphicFramePr>
          <p:xfrm>
            <a:off x="2754" y="2532"/>
            <a:ext cx="288" cy="2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91" name="" r:id="rId3" imgW="228600" imgH="215900" progId="Equation.3">
                    <p:embed/>
                  </p:oleObj>
                </mc:Choice>
                <mc:Fallback>
                  <p:oleObj name="" r:id="rId3" imgW="228600" imgH="215900" progId="Equation.3">
                    <p:embed/>
                    <p:pic>
                      <p:nvPicPr>
                        <p:cNvPr id="0" name="图片 489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754" y="2532"/>
                          <a:ext cx="288" cy="27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01457" name="Line 17"/>
            <p:cNvSpPr/>
            <p:nvPr/>
          </p:nvSpPr>
          <p:spPr>
            <a:xfrm flipH="1">
              <a:off x="2721" y="3027"/>
              <a:ext cx="564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1458" name="Text Box 18"/>
            <p:cNvSpPr txBox="1"/>
            <p:nvPr/>
          </p:nvSpPr>
          <p:spPr>
            <a:xfrm>
              <a:off x="2496" y="2892"/>
              <a:ext cx="212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b="1" i="1" dirty="0">
                  <a:latin typeface="Times New Roman" panose="02020603050405020304" pitchFamily="18" charset="0"/>
                </a:rPr>
                <a:t>J</a:t>
              </a:r>
              <a:endParaRPr lang="en-US" altLang="zh-CN" b="1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701459" name="Text Box 19"/>
            <p:cNvSpPr txBox="1"/>
            <p:nvPr/>
          </p:nvSpPr>
          <p:spPr>
            <a:xfrm>
              <a:off x="3249" y="2898"/>
              <a:ext cx="285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1S</a:t>
              </a:r>
              <a:endParaRPr lang="en-US" altLang="zh-CN" sz="2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701460" name="Line 20"/>
            <p:cNvSpPr/>
            <p:nvPr/>
          </p:nvSpPr>
          <p:spPr>
            <a:xfrm flipH="1">
              <a:off x="2700" y="3368"/>
              <a:ext cx="588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1461" name="Text Box 21"/>
            <p:cNvSpPr txBox="1"/>
            <p:nvPr/>
          </p:nvSpPr>
          <p:spPr>
            <a:xfrm>
              <a:off x="2479" y="3217"/>
              <a:ext cx="244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b="1" i="1" dirty="0">
                  <a:latin typeface="Times New Roman" panose="02020603050405020304" pitchFamily="18" charset="0"/>
                </a:rPr>
                <a:t>K</a:t>
              </a:r>
              <a:endParaRPr lang="en-US" altLang="zh-CN" b="1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701462" name="Text Box 22"/>
            <p:cNvSpPr txBox="1"/>
            <p:nvPr/>
          </p:nvSpPr>
          <p:spPr>
            <a:xfrm>
              <a:off x="3256" y="3263"/>
              <a:ext cx="312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1R</a:t>
              </a:r>
              <a:endParaRPr lang="en-US" altLang="zh-CN" sz="2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701463" name="Freeform 23"/>
            <p:cNvSpPr/>
            <p:nvPr/>
          </p:nvSpPr>
          <p:spPr>
            <a:xfrm>
              <a:off x="3290" y="3125"/>
              <a:ext cx="96" cy="144"/>
            </a:xfrm>
            <a:custGeom>
              <a:avLst/>
              <a:gdLst>
                <a:gd name="txL" fmla="*/ 0 w 96"/>
                <a:gd name="txT" fmla="*/ 0 h 144"/>
                <a:gd name="txR" fmla="*/ 96 w 96"/>
                <a:gd name="txB" fmla="*/ 144 h 144"/>
              </a:gdLst>
              <a:ahLst/>
              <a:cxnLst>
                <a:cxn ang="0">
                  <a:pos x="0" y="0"/>
                </a:cxn>
                <a:cxn ang="0">
                  <a:pos x="96" y="72"/>
                </a:cxn>
                <a:cxn ang="0">
                  <a:pos x="0" y="144"/>
                </a:cxn>
              </a:cxnLst>
              <a:rect l="txL" t="txT" r="txR" b="txB"/>
              <a:pathLst>
                <a:path w="96" h="144">
                  <a:moveTo>
                    <a:pt x="0" y="0"/>
                  </a:moveTo>
                  <a:lnTo>
                    <a:pt x="96" y="72"/>
                  </a:lnTo>
                  <a:lnTo>
                    <a:pt x="0" y="144"/>
                  </a:ln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1464" name="Text Box 24"/>
            <p:cNvSpPr txBox="1"/>
            <p:nvPr/>
          </p:nvSpPr>
          <p:spPr>
            <a:xfrm>
              <a:off x="3356" y="3075"/>
              <a:ext cx="312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C1</a:t>
              </a:r>
              <a:endParaRPr lang="en-US" altLang="zh-CN" sz="2000" b="1" dirty="0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01465" name="Text Box 25"/>
            <p:cNvSpPr txBox="1"/>
            <p:nvPr/>
          </p:nvSpPr>
          <p:spPr>
            <a:xfrm>
              <a:off x="4166" y="3268"/>
              <a:ext cx="116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endParaRPr lang="zh-CN" altLang="zh-CN" b="1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701466" name="Object 26"/>
            <p:cNvGraphicFramePr/>
            <p:nvPr/>
          </p:nvGraphicFramePr>
          <p:xfrm>
            <a:off x="3832" y="3411"/>
            <a:ext cx="192" cy="2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92" name="" r:id="rId5" imgW="165100" imgH="241300" progId="Equation.3">
                    <p:embed/>
                  </p:oleObj>
                </mc:Choice>
                <mc:Fallback>
                  <p:oleObj name="" r:id="rId5" imgW="165100" imgH="241300" progId="Equation.3">
                    <p:embed/>
                    <p:pic>
                      <p:nvPicPr>
                        <p:cNvPr id="0" name="图片 4891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832" y="3411"/>
                          <a:ext cx="192" cy="28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01467" name="Line 27"/>
            <p:cNvSpPr/>
            <p:nvPr/>
          </p:nvSpPr>
          <p:spPr>
            <a:xfrm flipH="1">
              <a:off x="2848" y="3203"/>
              <a:ext cx="384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1468" name="Oval 28"/>
            <p:cNvSpPr/>
            <p:nvPr/>
          </p:nvSpPr>
          <p:spPr>
            <a:xfrm flipH="1">
              <a:off x="3224" y="3168"/>
              <a:ext cx="63" cy="63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1469" name="Freeform 29"/>
            <p:cNvSpPr/>
            <p:nvPr/>
          </p:nvSpPr>
          <p:spPr>
            <a:xfrm>
              <a:off x="3131" y="2548"/>
              <a:ext cx="1141" cy="296"/>
            </a:xfrm>
            <a:custGeom>
              <a:avLst/>
              <a:gdLst>
                <a:gd name="txL" fmla="*/ 0 w 1104"/>
                <a:gd name="txT" fmla="*/ 0 h 192"/>
                <a:gd name="txR" fmla="*/ 1104 w 1104"/>
                <a:gd name="txB" fmla="*/ 192 h 192"/>
              </a:gdLst>
              <a:ahLst/>
              <a:cxnLst>
                <a:cxn ang="0">
                  <a:pos x="96" y="192"/>
                </a:cxn>
                <a:cxn ang="0">
                  <a:pos x="0" y="192"/>
                </a:cxn>
                <a:cxn ang="0">
                  <a:pos x="0" y="0"/>
                </a:cxn>
                <a:cxn ang="0">
                  <a:pos x="1104" y="0"/>
                </a:cxn>
                <a:cxn ang="0">
                  <a:pos x="1104" y="192"/>
                </a:cxn>
              </a:cxnLst>
              <a:rect l="txL" t="txT" r="txR" b="txB"/>
              <a:pathLst>
                <a:path w="1104" h="192">
                  <a:moveTo>
                    <a:pt x="96" y="192"/>
                  </a:moveTo>
                  <a:lnTo>
                    <a:pt x="0" y="192"/>
                  </a:lnTo>
                  <a:lnTo>
                    <a:pt x="0" y="0"/>
                  </a:lnTo>
                  <a:lnTo>
                    <a:pt x="1104" y="0"/>
                  </a:lnTo>
                  <a:lnTo>
                    <a:pt x="1104" y="192"/>
                  </a:ln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1470" name="Oval 30"/>
            <p:cNvSpPr/>
            <p:nvPr/>
          </p:nvSpPr>
          <p:spPr>
            <a:xfrm flipH="1">
              <a:off x="3554" y="4038"/>
              <a:ext cx="47" cy="66"/>
            </a:xfrm>
            <a:prstGeom prst="ellipse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1471" name="Rectangle 31"/>
            <p:cNvSpPr/>
            <p:nvPr/>
          </p:nvSpPr>
          <p:spPr>
            <a:xfrm>
              <a:off x="3333" y="3883"/>
              <a:ext cx="209" cy="413"/>
            </a:xfrm>
            <a:prstGeom prst="rect">
              <a:avLst/>
            </a:prstGeom>
            <a:solidFill>
              <a:srgbClr val="CCFFFF"/>
            </a:solidFill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1472" name="Freeform 32"/>
            <p:cNvSpPr/>
            <p:nvPr/>
          </p:nvSpPr>
          <p:spPr>
            <a:xfrm>
              <a:off x="3044" y="3216"/>
              <a:ext cx="288" cy="876"/>
            </a:xfrm>
            <a:custGeom>
              <a:avLst/>
              <a:gdLst>
                <a:gd name="txL" fmla="*/ 0 w 288"/>
                <a:gd name="txT" fmla="*/ 0 h 1104"/>
                <a:gd name="txR" fmla="*/ 288 w 288"/>
                <a:gd name="txB" fmla="*/ 1104 h 1104"/>
              </a:gdLst>
              <a:ahLst/>
              <a:cxnLst>
                <a:cxn ang="0">
                  <a:pos x="0" y="0"/>
                </a:cxn>
                <a:cxn ang="0">
                  <a:pos x="0" y="1104"/>
                </a:cxn>
                <a:cxn ang="0">
                  <a:pos x="288" y="1104"/>
                </a:cxn>
              </a:cxnLst>
              <a:rect l="txL" t="txT" r="txR" b="txB"/>
              <a:pathLst>
                <a:path w="288" h="1104">
                  <a:moveTo>
                    <a:pt x="0" y="0"/>
                  </a:moveTo>
                  <a:lnTo>
                    <a:pt x="0" y="1104"/>
                  </a:lnTo>
                  <a:lnTo>
                    <a:pt x="288" y="1104"/>
                  </a:ln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1473" name="Freeform 33"/>
            <p:cNvSpPr/>
            <p:nvPr/>
          </p:nvSpPr>
          <p:spPr>
            <a:xfrm>
              <a:off x="3604" y="3228"/>
              <a:ext cx="576" cy="840"/>
            </a:xfrm>
            <a:custGeom>
              <a:avLst/>
              <a:gdLst>
                <a:gd name="txL" fmla="*/ 0 w 576"/>
                <a:gd name="txT" fmla="*/ 0 h 1104"/>
                <a:gd name="txR" fmla="*/ 576 w 576"/>
                <a:gd name="txB" fmla="*/ 1104 h 1104"/>
              </a:gdLst>
              <a:ahLst/>
              <a:cxnLst>
                <a:cxn ang="0">
                  <a:pos x="576" y="0"/>
                </a:cxn>
                <a:cxn ang="0">
                  <a:pos x="576" y="1104"/>
                </a:cxn>
                <a:cxn ang="0">
                  <a:pos x="0" y="1104"/>
                </a:cxn>
              </a:cxnLst>
              <a:rect l="txL" t="txT" r="txR" b="txB"/>
              <a:pathLst>
                <a:path w="576" h="1104">
                  <a:moveTo>
                    <a:pt x="576" y="0"/>
                  </a:moveTo>
                  <a:lnTo>
                    <a:pt x="576" y="1104"/>
                  </a:lnTo>
                  <a:lnTo>
                    <a:pt x="0" y="1104"/>
                  </a:ln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1474" name="Freeform 34"/>
            <p:cNvSpPr/>
            <p:nvPr/>
          </p:nvSpPr>
          <p:spPr>
            <a:xfrm>
              <a:off x="3136" y="3128"/>
              <a:ext cx="2016" cy="684"/>
            </a:xfrm>
            <a:custGeom>
              <a:avLst/>
              <a:gdLst>
                <a:gd name="txL" fmla="*/ 0 w 2352"/>
                <a:gd name="txT" fmla="*/ 0 h 1008"/>
                <a:gd name="txR" fmla="*/ 2352 w 2352"/>
                <a:gd name="txB" fmla="*/ 1008 h 1008"/>
              </a:gdLst>
              <a:ahLst/>
              <a:cxnLst>
                <a:cxn ang="0">
                  <a:pos x="144" y="480"/>
                </a:cxn>
                <a:cxn ang="0">
                  <a:pos x="0" y="480"/>
                </a:cxn>
                <a:cxn ang="0">
                  <a:pos x="0" y="1008"/>
                </a:cxn>
                <a:cxn ang="0">
                  <a:pos x="2352" y="1008"/>
                </a:cxn>
                <a:cxn ang="0">
                  <a:pos x="2352" y="0"/>
                </a:cxn>
              </a:cxnLst>
              <a:rect l="txL" t="txT" r="txR" b="txB"/>
              <a:pathLst>
                <a:path w="2352" h="1008">
                  <a:moveTo>
                    <a:pt x="144" y="480"/>
                  </a:moveTo>
                  <a:lnTo>
                    <a:pt x="0" y="480"/>
                  </a:lnTo>
                  <a:lnTo>
                    <a:pt x="0" y="1008"/>
                  </a:lnTo>
                  <a:lnTo>
                    <a:pt x="2352" y="1008"/>
                  </a:lnTo>
                  <a:lnTo>
                    <a:pt x="2352" y="0"/>
                  </a:ln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1475" name="Freeform 35"/>
            <p:cNvSpPr/>
            <p:nvPr/>
          </p:nvSpPr>
          <p:spPr>
            <a:xfrm flipV="1">
              <a:off x="3060" y="2412"/>
              <a:ext cx="2220" cy="1008"/>
            </a:xfrm>
            <a:custGeom>
              <a:avLst/>
              <a:gdLst>
                <a:gd name="txL" fmla="*/ 0 w 2352"/>
                <a:gd name="txT" fmla="*/ 0 h 1008"/>
                <a:gd name="txR" fmla="*/ 2352 w 2352"/>
                <a:gd name="txB" fmla="*/ 1008 h 1008"/>
              </a:gdLst>
              <a:ahLst/>
              <a:cxnLst>
                <a:cxn ang="0">
                  <a:pos x="144" y="480"/>
                </a:cxn>
                <a:cxn ang="0">
                  <a:pos x="0" y="480"/>
                </a:cxn>
                <a:cxn ang="0">
                  <a:pos x="0" y="1008"/>
                </a:cxn>
                <a:cxn ang="0">
                  <a:pos x="2352" y="1008"/>
                </a:cxn>
                <a:cxn ang="0">
                  <a:pos x="2352" y="0"/>
                </a:cxn>
              </a:cxnLst>
              <a:rect l="txL" t="txT" r="txR" b="txB"/>
              <a:pathLst>
                <a:path w="2352" h="1008">
                  <a:moveTo>
                    <a:pt x="144" y="480"/>
                  </a:moveTo>
                  <a:lnTo>
                    <a:pt x="0" y="480"/>
                  </a:lnTo>
                  <a:lnTo>
                    <a:pt x="0" y="1008"/>
                  </a:lnTo>
                  <a:lnTo>
                    <a:pt x="2352" y="1008"/>
                  </a:lnTo>
                  <a:lnTo>
                    <a:pt x="2352" y="0"/>
                  </a:ln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1476" name="Rectangle 36"/>
            <p:cNvSpPr/>
            <p:nvPr/>
          </p:nvSpPr>
          <p:spPr>
            <a:xfrm>
              <a:off x="4428" y="2712"/>
              <a:ext cx="507" cy="1014"/>
            </a:xfrm>
            <a:prstGeom prst="rect">
              <a:avLst/>
            </a:prstGeom>
            <a:solidFill>
              <a:srgbClr val="CCFFFF"/>
            </a:solidFill>
            <a:ln w="28575" cap="sq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1477" name="Text Box 37"/>
            <p:cNvSpPr txBox="1"/>
            <p:nvPr/>
          </p:nvSpPr>
          <p:spPr>
            <a:xfrm>
              <a:off x="4428" y="2695"/>
              <a:ext cx="205" cy="25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sz="2000" b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S</a:t>
              </a:r>
              <a:endParaRPr lang="en-US" altLang="zh-CN" sz="2000" b="1" baseline="-25000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01478" name="Text Box 38"/>
            <p:cNvSpPr txBox="1"/>
            <p:nvPr/>
          </p:nvSpPr>
          <p:spPr>
            <a:xfrm>
              <a:off x="4428" y="3492"/>
              <a:ext cx="232" cy="25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sz="2000" b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R</a:t>
              </a:r>
              <a:endParaRPr lang="en-US" altLang="zh-CN" sz="2000" b="1" baseline="-25000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01479" name="Text Box 39"/>
            <p:cNvSpPr txBox="1"/>
            <p:nvPr/>
          </p:nvSpPr>
          <p:spPr>
            <a:xfrm>
              <a:off x="5310" y="2849"/>
              <a:ext cx="255" cy="28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endParaRPr lang="en-US" altLang="zh-CN" sz="2800" i="1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01480" name="Oval 40"/>
            <p:cNvSpPr/>
            <p:nvPr/>
          </p:nvSpPr>
          <p:spPr>
            <a:xfrm flipH="1">
              <a:off x="4361" y="2802"/>
              <a:ext cx="63" cy="63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1481" name="Oval 41"/>
            <p:cNvSpPr/>
            <p:nvPr/>
          </p:nvSpPr>
          <p:spPr>
            <a:xfrm flipH="1">
              <a:off x="4939" y="3376"/>
              <a:ext cx="63" cy="63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1482" name="Oval 42"/>
            <p:cNvSpPr/>
            <p:nvPr/>
          </p:nvSpPr>
          <p:spPr>
            <a:xfrm flipH="1">
              <a:off x="4361" y="3574"/>
              <a:ext cx="63" cy="63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1483" name="Line 43"/>
            <p:cNvSpPr/>
            <p:nvPr/>
          </p:nvSpPr>
          <p:spPr>
            <a:xfrm>
              <a:off x="4945" y="3038"/>
              <a:ext cx="420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1484" name="Line 44"/>
            <p:cNvSpPr/>
            <p:nvPr/>
          </p:nvSpPr>
          <p:spPr>
            <a:xfrm>
              <a:off x="5009" y="3415"/>
              <a:ext cx="360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1485" name="Line 45"/>
            <p:cNvSpPr/>
            <p:nvPr/>
          </p:nvSpPr>
          <p:spPr>
            <a:xfrm flipH="1">
              <a:off x="4268" y="2832"/>
              <a:ext cx="96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1486" name="Line 46"/>
            <p:cNvSpPr/>
            <p:nvPr/>
          </p:nvSpPr>
          <p:spPr>
            <a:xfrm flipH="1">
              <a:off x="4244" y="3601"/>
              <a:ext cx="120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1487" name="Line 47"/>
            <p:cNvSpPr/>
            <p:nvPr/>
          </p:nvSpPr>
          <p:spPr>
            <a:xfrm flipH="1">
              <a:off x="4137" y="3039"/>
              <a:ext cx="288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1488" name="Text Box 48"/>
            <p:cNvSpPr txBox="1"/>
            <p:nvPr/>
          </p:nvSpPr>
          <p:spPr>
            <a:xfrm>
              <a:off x="4389" y="2910"/>
              <a:ext cx="285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1S</a:t>
              </a:r>
              <a:endParaRPr lang="en-US" altLang="zh-CN" sz="2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701489" name="Line 49"/>
            <p:cNvSpPr/>
            <p:nvPr/>
          </p:nvSpPr>
          <p:spPr>
            <a:xfrm flipH="1">
              <a:off x="4140" y="3404"/>
              <a:ext cx="288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1490" name="Text Box 50"/>
            <p:cNvSpPr txBox="1"/>
            <p:nvPr/>
          </p:nvSpPr>
          <p:spPr>
            <a:xfrm>
              <a:off x="4396" y="3275"/>
              <a:ext cx="312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1R</a:t>
              </a:r>
              <a:endParaRPr lang="en-US" altLang="zh-CN" sz="2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701491" name="Freeform 51"/>
            <p:cNvSpPr/>
            <p:nvPr/>
          </p:nvSpPr>
          <p:spPr>
            <a:xfrm>
              <a:off x="4418" y="3137"/>
              <a:ext cx="96" cy="144"/>
            </a:xfrm>
            <a:custGeom>
              <a:avLst/>
              <a:gdLst>
                <a:gd name="txL" fmla="*/ 0 w 96"/>
                <a:gd name="txT" fmla="*/ 0 h 144"/>
                <a:gd name="txR" fmla="*/ 96 w 96"/>
                <a:gd name="txB" fmla="*/ 144 h 144"/>
              </a:gdLst>
              <a:ahLst/>
              <a:cxnLst>
                <a:cxn ang="0">
                  <a:pos x="0" y="0"/>
                </a:cxn>
                <a:cxn ang="0">
                  <a:pos x="96" y="72"/>
                </a:cxn>
                <a:cxn ang="0">
                  <a:pos x="0" y="144"/>
                </a:cxn>
              </a:cxnLst>
              <a:rect l="txL" t="txT" r="txR" b="txB"/>
              <a:pathLst>
                <a:path w="96" h="144">
                  <a:moveTo>
                    <a:pt x="0" y="0"/>
                  </a:moveTo>
                  <a:lnTo>
                    <a:pt x="96" y="72"/>
                  </a:lnTo>
                  <a:lnTo>
                    <a:pt x="0" y="144"/>
                  </a:ln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1492" name="Text Box 52"/>
            <p:cNvSpPr txBox="1"/>
            <p:nvPr/>
          </p:nvSpPr>
          <p:spPr>
            <a:xfrm>
              <a:off x="4496" y="3087"/>
              <a:ext cx="312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C1</a:t>
              </a:r>
              <a:endParaRPr lang="en-US" altLang="zh-CN" sz="2000" b="1" dirty="0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01493" name="Text Box 53"/>
            <p:cNvSpPr txBox="1"/>
            <p:nvPr/>
          </p:nvSpPr>
          <p:spPr>
            <a:xfrm>
              <a:off x="5282" y="3268"/>
              <a:ext cx="116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endParaRPr lang="zh-CN" altLang="zh-CN" b="1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701494" name="Object 54"/>
            <p:cNvGraphicFramePr/>
            <p:nvPr/>
          </p:nvGraphicFramePr>
          <p:xfrm>
            <a:off x="5356" y="3267"/>
            <a:ext cx="192" cy="2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94" name="" r:id="rId7" imgW="165100" imgH="241300" progId="Equation.3">
                    <p:embed/>
                  </p:oleObj>
                </mc:Choice>
                <mc:Fallback>
                  <p:oleObj name="" r:id="rId7" imgW="165100" imgH="241300" progId="Equation.3">
                    <p:embed/>
                    <p:pic>
                      <p:nvPicPr>
                        <p:cNvPr id="0" name="图片 4893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356" y="3267"/>
                          <a:ext cx="192" cy="28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01495" name="Line 55"/>
            <p:cNvSpPr/>
            <p:nvPr/>
          </p:nvSpPr>
          <p:spPr>
            <a:xfrm flipH="1">
              <a:off x="4180" y="3215"/>
              <a:ext cx="192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1496" name="Oval 56"/>
            <p:cNvSpPr/>
            <p:nvPr/>
          </p:nvSpPr>
          <p:spPr>
            <a:xfrm flipH="1">
              <a:off x="4364" y="3180"/>
              <a:ext cx="63" cy="63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1497" name="Text Box 57"/>
            <p:cNvSpPr txBox="1"/>
            <p:nvPr/>
          </p:nvSpPr>
          <p:spPr>
            <a:xfrm>
              <a:off x="3338" y="3886"/>
              <a:ext cx="21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b="1" dirty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01498" name="Text Box 58"/>
            <p:cNvSpPr txBox="1"/>
            <p:nvPr/>
          </p:nvSpPr>
          <p:spPr>
            <a:xfrm>
              <a:off x="2618" y="2690"/>
              <a:ext cx="21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b="1" dirty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01499" name="Text Box 59"/>
            <p:cNvSpPr txBox="1"/>
            <p:nvPr/>
          </p:nvSpPr>
          <p:spPr>
            <a:xfrm>
              <a:off x="2606" y="3506"/>
              <a:ext cx="21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b="1" dirty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01500" name="Line 60"/>
            <p:cNvSpPr/>
            <p:nvPr/>
          </p:nvSpPr>
          <p:spPr>
            <a:xfrm>
              <a:off x="3120" y="2940"/>
              <a:ext cx="168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1501" name="Line 61"/>
            <p:cNvSpPr/>
            <p:nvPr/>
          </p:nvSpPr>
          <p:spPr>
            <a:xfrm flipV="1">
              <a:off x="5148" y="3036"/>
              <a:ext cx="0" cy="14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1502" name="Line 62"/>
            <p:cNvSpPr/>
            <p:nvPr/>
          </p:nvSpPr>
          <p:spPr>
            <a:xfrm>
              <a:off x="3168" y="3456"/>
              <a:ext cx="120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" name="Group 63"/>
          <p:cNvGrpSpPr/>
          <p:nvPr/>
        </p:nvGrpSpPr>
        <p:grpSpPr>
          <a:xfrm>
            <a:off x="5943600" y="2038350"/>
            <a:ext cx="2757488" cy="1687513"/>
            <a:chOff x="3408" y="2640"/>
            <a:chExt cx="1737" cy="1063"/>
          </a:xfrm>
        </p:grpSpPr>
        <p:graphicFrame>
          <p:nvGraphicFramePr>
            <p:cNvPr id="701504" name="Object 64"/>
            <p:cNvGraphicFramePr/>
            <p:nvPr/>
          </p:nvGraphicFramePr>
          <p:xfrm>
            <a:off x="3504" y="3432"/>
            <a:ext cx="288" cy="2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93" name="" r:id="rId8" imgW="228600" imgH="215900" progId="Equation.3">
                    <p:embed/>
                  </p:oleObj>
                </mc:Choice>
                <mc:Fallback>
                  <p:oleObj name="" r:id="rId8" imgW="228600" imgH="215900" progId="Equation.3">
                    <p:embed/>
                    <p:pic>
                      <p:nvPicPr>
                        <p:cNvPr id="0" name="图片 489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504" y="3432"/>
                          <a:ext cx="288" cy="27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01505" name="Rectangle 65"/>
            <p:cNvSpPr/>
            <p:nvPr/>
          </p:nvSpPr>
          <p:spPr>
            <a:xfrm>
              <a:off x="4128" y="2736"/>
              <a:ext cx="507" cy="894"/>
            </a:xfrm>
            <a:prstGeom prst="rect">
              <a:avLst/>
            </a:prstGeom>
            <a:solidFill>
              <a:srgbClr val="CCFFFF"/>
            </a:solidFill>
            <a:ln w="28575" cap="sq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1506" name="Text Box 66"/>
            <p:cNvSpPr txBox="1"/>
            <p:nvPr/>
          </p:nvSpPr>
          <p:spPr>
            <a:xfrm>
              <a:off x="4128" y="2719"/>
              <a:ext cx="205" cy="25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sz="2000" b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S</a:t>
              </a:r>
              <a:endParaRPr lang="en-US" altLang="zh-CN" sz="2000" b="1" baseline="-25000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01507" name="Text Box 67"/>
            <p:cNvSpPr txBox="1"/>
            <p:nvPr/>
          </p:nvSpPr>
          <p:spPr>
            <a:xfrm>
              <a:off x="4128" y="3408"/>
              <a:ext cx="232" cy="25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sz="2000" b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R</a:t>
              </a:r>
              <a:endParaRPr lang="en-US" altLang="zh-CN" sz="2000" b="1" baseline="-25000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01508" name="Text Box 68"/>
            <p:cNvSpPr txBox="1"/>
            <p:nvPr/>
          </p:nvSpPr>
          <p:spPr>
            <a:xfrm>
              <a:off x="4890" y="2777"/>
              <a:ext cx="255" cy="28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endParaRPr lang="en-US" altLang="zh-CN" sz="2800" i="1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01509" name="Oval 69"/>
            <p:cNvSpPr/>
            <p:nvPr/>
          </p:nvSpPr>
          <p:spPr>
            <a:xfrm flipH="1">
              <a:off x="4061" y="2826"/>
              <a:ext cx="63" cy="63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1510" name="Oval 70"/>
            <p:cNvSpPr/>
            <p:nvPr/>
          </p:nvSpPr>
          <p:spPr>
            <a:xfrm flipH="1">
              <a:off x="4639" y="3364"/>
              <a:ext cx="63" cy="63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1511" name="Oval 71"/>
            <p:cNvSpPr/>
            <p:nvPr/>
          </p:nvSpPr>
          <p:spPr>
            <a:xfrm flipH="1">
              <a:off x="4061" y="3490"/>
              <a:ext cx="63" cy="63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1512" name="Line 72"/>
            <p:cNvSpPr/>
            <p:nvPr/>
          </p:nvSpPr>
          <p:spPr>
            <a:xfrm>
              <a:off x="4633" y="2954"/>
              <a:ext cx="288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1513" name="Line 73"/>
            <p:cNvSpPr/>
            <p:nvPr/>
          </p:nvSpPr>
          <p:spPr>
            <a:xfrm>
              <a:off x="4709" y="3403"/>
              <a:ext cx="192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1514" name="Line 74"/>
            <p:cNvSpPr/>
            <p:nvPr/>
          </p:nvSpPr>
          <p:spPr>
            <a:xfrm flipH="1">
              <a:off x="3776" y="2856"/>
              <a:ext cx="288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1515" name="Line 75"/>
            <p:cNvSpPr/>
            <p:nvPr/>
          </p:nvSpPr>
          <p:spPr>
            <a:xfrm flipH="1">
              <a:off x="3776" y="3517"/>
              <a:ext cx="288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aphicFrame>
          <p:nvGraphicFramePr>
            <p:cNvPr id="701516" name="Object 76"/>
            <p:cNvGraphicFramePr/>
            <p:nvPr/>
          </p:nvGraphicFramePr>
          <p:xfrm>
            <a:off x="3510" y="2640"/>
            <a:ext cx="288" cy="2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95" name="" r:id="rId9" imgW="228600" imgH="215900" progId="Equation.3">
                    <p:embed/>
                  </p:oleObj>
                </mc:Choice>
                <mc:Fallback>
                  <p:oleObj name="" r:id="rId9" imgW="228600" imgH="215900" progId="Equation.3">
                    <p:embed/>
                    <p:pic>
                      <p:nvPicPr>
                        <p:cNvPr id="0" name="图片 489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510" y="2640"/>
                          <a:ext cx="288" cy="27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01517" name="Line 77"/>
            <p:cNvSpPr/>
            <p:nvPr/>
          </p:nvSpPr>
          <p:spPr>
            <a:xfrm flipH="1">
              <a:off x="3837" y="3003"/>
              <a:ext cx="288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1518" name="Text Box 78"/>
            <p:cNvSpPr txBox="1"/>
            <p:nvPr/>
          </p:nvSpPr>
          <p:spPr>
            <a:xfrm>
              <a:off x="3624" y="2844"/>
              <a:ext cx="212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b="1" i="1" dirty="0">
                  <a:latin typeface="Times New Roman" panose="02020603050405020304" pitchFamily="18" charset="0"/>
                </a:rPr>
                <a:t>J</a:t>
              </a:r>
              <a:endParaRPr lang="en-US" altLang="zh-CN" b="1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701519" name="Text Box 79"/>
            <p:cNvSpPr txBox="1"/>
            <p:nvPr/>
          </p:nvSpPr>
          <p:spPr>
            <a:xfrm>
              <a:off x="4089" y="2874"/>
              <a:ext cx="276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1J</a:t>
              </a:r>
              <a:endParaRPr lang="en-US" altLang="zh-CN" sz="2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701520" name="Line 80"/>
            <p:cNvSpPr/>
            <p:nvPr/>
          </p:nvSpPr>
          <p:spPr>
            <a:xfrm flipH="1">
              <a:off x="3840" y="3368"/>
              <a:ext cx="288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1521" name="Text Box 81"/>
            <p:cNvSpPr txBox="1"/>
            <p:nvPr/>
          </p:nvSpPr>
          <p:spPr>
            <a:xfrm>
              <a:off x="3571" y="3193"/>
              <a:ext cx="244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b="1" i="1" dirty="0">
                  <a:latin typeface="Times New Roman" panose="02020603050405020304" pitchFamily="18" charset="0"/>
                </a:rPr>
                <a:t>K</a:t>
              </a:r>
              <a:endParaRPr lang="en-US" altLang="zh-CN" b="1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701522" name="Text Box 82"/>
            <p:cNvSpPr txBox="1"/>
            <p:nvPr/>
          </p:nvSpPr>
          <p:spPr>
            <a:xfrm>
              <a:off x="4096" y="3239"/>
              <a:ext cx="320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1K</a:t>
              </a:r>
              <a:endParaRPr lang="en-US" altLang="zh-CN" sz="2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701523" name="Freeform 83"/>
            <p:cNvSpPr/>
            <p:nvPr/>
          </p:nvSpPr>
          <p:spPr>
            <a:xfrm>
              <a:off x="4118" y="3101"/>
              <a:ext cx="96" cy="144"/>
            </a:xfrm>
            <a:custGeom>
              <a:avLst/>
              <a:gdLst>
                <a:gd name="txL" fmla="*/ 0 w 96"/>
                <a:gd name="txT" fmla="*/ 0 h 144"/>
                <a:gd name="txR" fmla="*/ 96 w 96"/>
                <a:gd name="txB" fmla="*/ 144 h 144"/>
              </a:gdLst>
              <a:ahLst/>
              <a:cxnLst>
                <a:cxn ang="0">
                  <a:pos x="0" y="0"/>
                </a:cxn>
                <a:cxn ang="0">
                  <a:pos x="96" y="72"/>
                </a:cxn>
                <a:cxn ang="0">
                  <a:pos x="0" y="144"/>
                </a:cxn>
              </a:cxnLst>
              <a:rect l="txL" t="txT" r="txR" b="txB"/>
              <a:pathLst>
                <a:path w="96" h="144">
                  <a:moveTo>
                    <a:pt x="0" y="0"/>
                  </a:moveTo>
                  <a:lnTo>
                    <a:pt x="96" y="72"/>
                  </a:lnTo>
                  <a:lnTo>
                    <a:pt x="0" y="144"/>
                  </a:lnTo>
                </a:path>
              </a:pathLst>
            </a:custGeom>
            <a:noFill/>
            <a:ln w="254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1524" name="Text Box 84"/>
            <p:cNvSpPr txBox="1"/>
            <p:nvPr/>
          </p:nvSpPr>
          <p:spPr>
            <a:xfrm>
              <a:off x="4196" y="3051"/>
              <a:ext cx="312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C1</a:t>
              </a:r>
              <a:endParaRPr lang="en-US" altLang="zh-CN" sz="2000" b="1" dirty="0">
                <a:solidFill>
                  <a:srgbClr val="0099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01525" name="Text Box 85"/>
            <p:cNvSpPr txBox="1"/>
            <p:nvPr/>
          </p:nvSpPr>
          <p:spPr>
            <a:xfrm>
              <a:off x="4982" y="3256"/>
              <a:ext cx="116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endParaRPr lang="zh-CN" altLang="zh-CN" b="1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701526" name="Object 86"/>
            <p:cNvGraphicFramePr/>
            <p:nvPr/>
          </p:nvGraphicFramePr>
          <p:xfrm>
            <a:off x="4936" y="3255"/>
            <a:ext cx="192" cy="2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96" name="" r:id="rId10" imgW="165100" imgH="241300" progId="Equation.3">
                    <p:embed/>
                  </p:oleObj>
                </mc:Choice>
                <mc:Fallback>
                  <p:oleObj name="" r:id="rId10" imgW="165100" imgH="241300" progId="Equation.3">
                    <p:embed/>
                    <p:pic>
                      <p:nvPicPr>
                        <p:cNvPr id="0" name="图片 4895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936" y="3255"/>
                          <a:ext cx="192" cy="28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01527" name="Line 87"/>
            <p:cNvSpPr/>
            <p:nvPr/>
          </p:nvSpPr>
          <p:spPr>
            <a:xfrm flipH="1">
              <a:off x="3784" y="3179"/>
              <a:ext cx="288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1528" name="Text Box 88"/>
            <p:cNvSpPr txBox="1"/>
            <p:nvPr/>
          </p:nvSpPr>
          <p:spPr>
            <a:xfrm>
              <a:off x="3408" y="3024"/>
              <a:ext cx="361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b="1" i="1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CP</a:t>
              </a:r>
              <a:endParaRPr lang="en-US" altLang="zh-CN" b="1" i="1" dirty="0">
                <a:solidFill>
                  <a:srgbClr val="0099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01529" name="Oval 89"/>
            <p:cNvSpPr/>
            <p:nvPr/>
          </p:nvSpPr>
          <p:spPr>
            <a:xfrm flipH="1">
              <a:off x="4064" y="3144"/>
              <a:ext cx="63" cy="63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49274" name="Text Box 90"/>
          <p:cNvSpPr txBox="1"/>
          <p:nvPr/>
        </p:nvSpPr>
        <p:spPr>
          <a:xfrm>
            <a:off x="209550" y="4724400"/>
            <a:ext cx="8629650" cy="946150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它由两个可控</a:t>
            </a:r>
            <a:r>
              <a:rPr lang="en-US" altLang="zh-CN" sz="2800" b="1" i="1" dirty="0">
                <a:latin typeface="楷体_GB2312" pitchFamily="49" charset="-122"/>
                <a:ea typeface="楷体_GB2312" pitchFamily="49" charset="-122"/>
              </a:rPr>
              <a:t>RS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触发器串联组成，两者分别为主触发器和从触发器。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49275" name="Text Box 91"/>
          <p:cNvSpPr txBox="1"/>
          <p:nvPr/>
        </p:nvSpPr>
        <p:spPr>
          <a:xfrm>
            <a:off x="1108075" y="1104265"/>
            <a:ext cx="7205663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主从型 </a:t>
            </a:r>
            <a:r>
              <a:rPr lang="en-US" altLang="zh-CN" sz="2800" b="1" i="1" dirty="0">
                <a:latin typeface="Times New Roman" panose="02020603050405020304" pitchFamily="18" charset="0"/>
                <a:ea typeface="楷体_GB2312" pitchFamily="49" charset="-122"/>
              </a:rPr>
              <a:t>JK 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触发器的逻辑图和图形符号如下：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4" name="Group 92"/>
          <p:cNvGrpSpPr/>
          <p:nvPr/>
        </p:nvGrpSpPr>
        <p:grpSpPr>
          <a:xfrm>
            <a:off x="152400" y="5581650"/>
            <a:ext cx="8991600" cy="946150"/>
            <a:chOff x="96" y="3420"/>
            <a:chExt cx="5664" cy="596"/>
          </a:xfrm>
        </p:grpSpPr>
        <p:sp>
          <p:nvSpPr>
            <p:cNvPr id="701533" name="Text Box 93"/>
            <p:cNvSpPr txBox="1"/>
            <p:nvPr/>
          </p:nvSpPr>
          <p:spPr>
            <a:xfrm>
              <a:off x="96" y="3420"/>
              <a:ext cx="5664" cy="596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    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主触发器的输出端</a:t>
              </a:r>
              <a:r>
                <a:rPr lang="en-US" altLang="zh-CN" sz="2800" b="1" i="1" dirty="0">
                  <a:latin typeface="楷体_GB2312" pitchFamily="49" charset="-122"/>
                  <a:ea typeface="楷体_GB2312" pitchFamily="49" charset="-122"/>
                </a:rPr>
                <a:t>Q 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与从触发器的</a:t>
              </a:r>
              <a:r>
                <a:rPr lang="en-US" altLang="zh-CN" sz="2800" b="1" i="1" dirty="0">
                  <a:latin typeface="楷体_GB2312" pitchFamily="49" charset="-122"/>
                  <a:ea typeface="楷体_GB2312" pitchFamily="49" charset="-122"/>
                </a:rPr>
                <a:t>S 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端相连，  端与从触发器的</a:t>
              </a:r>
              <a:r>
                <a:rPr lang="en-US" altLang="zh-CN" sz="2800" b="1" i="1" dirty="0">
                  <a:latin typeface="楷体_GB2312" pitchFamily="49" charset="-122"/>
                  <a:ea typeface="楷体_GB2312" pitchFamily="49" charset="-122"/>
                </a:rPr>
                <a:t>R 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端相连。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graphicFrame>
          <p:nvGraphicFramePr>
            <p:cNvPr id="701534" name="Object 94"/>
            <p:cNvGraphicFramePr/>
            <p:nvPr/>
          </p:nvGraphicFramePr>
          <p:xfrm>
            <a:off x="4992" y="3444"/>
            <a:ext cx="386" cy="3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97" name="" r:id="rId11" imgW="165100" imgH="241300" progId="Equation.3">
                    <p:embed/>
                  </p:oleObj>
                </mc:Choice>
                <mc:Fallback>
                  <p:oleObj name="" r:id="rId11" imgW="165100" imgH="241300" progId="Equation.3">
                    <p:embed/>
                    <p:pic>
                      <p:nvPicPr>
                        <p:cNvPr id="0" name="图片 4896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4992" y="3444"/>
                          <a:ext cx="386" cy="32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" name="页脚占位符 4"/>
          <p:cNvSpPr txBox="1">
            <a:spLocks noGrp="1"/>
          </p:cNvSpPr>
          <p:nvPr>
            <p:custDataLst>
              <p:tags r:id="rId13"/>
            </p:custDataLst>
          </p:nvPr>
        </p:nvSpPr>
        <p:spPr bwMode="auto">
          <a:xfrm>
            <a:off x="5791200" y="6530975"/>
            <a:ext cx="28956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r" defTabSz="914400" rtl="0" eaLnBrk="1" latinLnBrk="0" hangingPunct="1">
              <a:defRPr sz="1000" b="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75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9275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74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9274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9274" grpId="0" build="p"/>
      <p:bldP spid="34927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50210" name="Rectangle 2"/>
          <p:cNvSpPr/>
          <p:nvPr/>
        </p:nvSpPr>
        <p:spPr>
          <a:xfrm>
            <a:off x="895350" y="500063"/>
            <a:ext cx="8042275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非门的作用是使两个触发器的时钟脉冲信号反相。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0211" name="Text Box 3"/>
          <p:cNvSpPr txBox="1"/>
          <p:nvPr/>
        </p:nvSpPr>
        <p:spPr>
          <a:xfrm>
            <a:off x="136525" y="1035050"/>
            <a:ext cx="4827588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主从触发器的特性见真值表：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2" name="Group 4"/>
          <p:cNvGrpSpPr/>
          <p:nvPr/>
        </p:nvGrpSpPr>
        <p:grpSpPr>
          <a:xfrm>
            <a:off x="819150" y="1828800"/>
            <a:ext cx="3381375" cy="2462213"/>
            <a:chOff x="876" y="1392"/>
            <a:chExt cx="2130" cy="1551"/>
          </a:xfrm>
        </p:grpSpPr>
        <p:sp>
          <p:nvSpPr>
            <p:cNvPr id="702469" name="Rectangle 5"/>
            <p:cNvSpPr/>
            <p:nvPr/>
          </p:nvSpPr>
          <p:spPr>
            <a:xfrm>
              <a:off x="2226" y="1781"/>
              <a:ext cx="672" cy="1152"/>
            </a:xfrm>
            <a:prstGeom prst="rect">
              <a:avLst/>
            </a:prstGeom>
            <a:noFill/>
            <a:ln w="25400">
              <a:noFill/>
            </a:ln>
          </p:spPr>
          <p:txBody>
            <a:bodyPr/>
            <a:p>
              <a:pPr eaLnBrk="0" hangingPunct="0"/>
              <a:r>
                <a:rPr lang="en-US" altLang="zh-CN" dirty="0">
                  <a:latin typeface="Times New Roman" panose="02020603050405020304" pitchFamily="18" charset="0"/>
                </a:rPr>
                <a:t>   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/>
              <a:endParaRPr lang="en-US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702470" name="Rectangle 6"/>
            <p:cNvSpPr/>
            <p:nvPr/>
          </p:nvSpPr>
          <p:spPr>
            <a:xfrm>
              <a:off x="1554" y="1781"/>
              <a:ext cx="672" cy="1152"/>
            </a:xfrm>
            <a:prstGeom prst="rect">
              <a:avLst/>
            </a:prstGeom>
            <a:noFill/>
            <a:ln w="25400">
              <a:noFill/>
            </a:ln>
          </p:spPr>
          <p:txBody>
            <a:bodyPr/>
            <a:p>
              <a:pPr eaLnBrk="0" hangingPunct="0"/>
              <a:r>
                <a:rPr lang="en-US" altLang="zh-CN" dirty="0">
                  <a:latin typeface="Times New Roman" panose="02020603050405020304" pitchFamily="18" charset="0"/>
                </a:rPr>
                <a:t>    </a:t>
              </a:r>
              <a:endParaRPr lang="en-US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702471" name="Rectangle 7"/>
            <p:cNvSpPr/>
            <p:nvPr/>
          </p:nvSpPr>
          <p:spPr>
            <a:xfrm>
              <a:off x="882" y="1781"/>
              <a:ext cx="672" cy="1152"/>
            </a:xfrm>
            <a:prstGeom prst="rect">
              <a:avLst/>
            </a:prstGeom>
            <a:noFill/>
            <a:ln w="25400">
              <a:noFill/>
            </a:ln>
          </p:spPr>
          <p:txBody>
            <a:bodyPr/>
            <a:p>
              <a:pPr eaLnBrk="0" hangingPunct="0"/>
              <a:r>
                <a:rPr lang="en-US" altLang="zh-CN" dirty="0">
                  <a:latin typeface="Times New Roman" panose="02020603050405020304" pitchFamily="18" charset="0"/>
                </a:rPr>
                <a:t>    </a:t>
              </a:r>
              <a:endParaRPr lang="en-US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702472" name="Rectangle 8"/>
            <p:cNvSpPr/>
            <p:nvPr/>
          </p:nvSpPr>
          <p:spPr>
            <a:xfrm>
              <a:off x="2262" y="1397"/>
              <a:ext cx="672" cy="384"/>
            </a:xfrm>
            <a:prstGeom prst="rect">
              <a:avLst/>
            </a:prstGeom>
            <a:noFill/>
            <a:ln w="25400">
              <a:noFill/>
            </a:ln>
          </p:spPr>
          <p:txBody>
            <a:bodyPr/>
            <a:p>
              <a:pPr eaLnBrk="0" hangingPunct="0"/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Q</a:t>
              </a:r>
              <a:r>
                <a:rPr lang="en-US" altLang="zh-CN" b="1" i="1" baseline="40000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 n+</a:t>
              </a:r>
              <a:r>
                <a:rPr lang="en-US" altLang="zh-CN" b="1" baseline="40000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b="1" baseline="40000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02473" name="Rectangle 9"/>
            <p:cNvSpPr/>
            <p:nvPr/>
          </p:nvSpPr>
          <p:spPr>
            <a:xfrm>
              <a:off x="1554" y="1397"/>
              <a:ext cx="672" cy="384"/>
            </a:xfrm>
            <a:prstGeom prst="rect">
              <a:avLst/>
            </a:prstGeom>
            <a:noFill/>
            <a:ln w="25400">
              <a:noFill/>
            </a:ln>
          </p:spPr>
          <p:txBody>
            <a:bodyPr/>
            <a:p>
              <a:pPr eaLnBrk="0" hangingPunct="0"/>
              <a:endParaRPr lang="zh-CN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702474" name="Rectangle 10"/>
            <p:cNvSpPr/>
            <p:nvPr/>
          </p:nvSpPr>
          <p:spPr>
            <a:xfrm>
              <a:off x="882" y="1397"/>
              <a:ext cx="672" cy="384"/>
            </a:xfrm>
            <a:prstGeom prst="rect">
              <a:avLst/>
            </a:prstGeom>
            <a:noFill/>
            <a:ln w="25400">
              <a:noFill/>
            </a:ln>
          </p:spPr>
          <p:txBody>
            <a:bodyPr/>
            <a:p>
              <a:pPr eaLnBrk="0" hangingPunct="0"/>
              <a:endParaRPr lang="zh-CN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702475" name="Line 11"/>
            <p:cNvSpPr/>
            <p:nvPr/>
          </p:nvSpPr>
          <p:spPr>
            <a:xfrm>
              <a:off x="882" y="1397"/>
              <a:ext cx="2016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2476" name="Line 12"/>
            <p:cNvSpPr/>
            <p:nvPr/>
          </p:nvSpPr>
          <p:spPr>
            <a:xfrm>
              <a:off x="882" y="1781"/>
              <a:ext cx="2016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2477" name="Line 13"/>
            <p:cNvSpPr/>
            <p:nvPr/>
          </p:nvSpPr>
          <p:spPr>
            <a:xfrm>
              <a:off x="882" y="2933"/>
              <a:ext cx="2016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2478" name="Text Box 14"/>
            <p:cNvSpPr txBox="1"/>
            <p:nvPr/>
          </p:nvSpPr>
          <p:spPr>
            <a:xfrm>
              <a:off x="1134" y="1836"/>
              <a:ext cx="1872" cy="1107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p>
              <a:pPr marL="457200" indent="-457200" eaLnBrk="0" hangingPunct="0">
                <a:lnSpc>
                  <a:spcPct val="60000"/>
                </a:lnSpc>
                <a:spcBef>
                  <a:spcPct val="50000"/>
                </a:spcBef>
              </a:pPr>
              <a:r>
                <a:rPr lang="en-US" altLang="zh-CN" sz="2800" b="1" dirty="0">
                  <a:latin typeface="Times New Roman" panose="02020603050405020304" pitchFamily="18" charset="0"/>
                </a:rPr>
                <a:t>0         0          </a:t>
              </a:r>
              <a:r>
                <a:rPr lang="en-US" altLang="zh-CN" b="1" i="1" dirty="0">
                  <a:latin typeface="Times New Roman" panose="02020603050405020304" pitchFamily="18" charset="0"/>
                </a:rPr>
                <a:t>Q</a:t>
              </a:r>
              <a:r>
                <a:rPr lang="en-US" altLang="zh-CN" b="1" i="1" baseline="40000" dirty="0">
                  <a:latin typeface="Times New Roman" panose="02020603050405020304" pitchFamily="18" charset="0"/>
                </a:rPr>
                <a:t> n</a:t>
              </a:r>
              <a:endParaRPr lang="en-US" altLang="zh-CN" sz="2800" b="1" dirty="0">
                <a:latin typeface="Times New Roman" panose="02020603050405020304" pitchFamily="18" charset="0"/>
              </a:endParaRPr>
            </a:p>
            <a:p>
              <a:pPr marL="457200" indent="-457200" eaLnBrk="0" hangingPunct="0">
                <a:lnSpc>
                  <a:spcPct val="60000"/>
                </a:lnSpc>
                <a:spcBef>
                  <a:spcPct val="50000"/>
                </a:spcBef>
              </a:pPr>
              <a:r>
                <a:rPr lang="en-US" altLang="zh-CN" sz="2800" b="1" dirty="0">
                  <a:latin typeface="Times New Roman" panose="02020603050405020304" pitchFamily="18" charset="0"/>
                </a:rPr>
                <a:t>0         1          0</a:t>
              </a:r>
              <a:endParaRPr lang="en-US" altLang="zh-CN" sz="2800" b="1" dirty="0">
                <a:latin typeface="Times New Roman" panose="02020603050405020304" pitchFamily="18" charset="0"/>
              </a:endParaRPr>
            </a:p>
            <a:p>
              <a:pPr marL="457200" indent="-457200" eaLnBrk="0" hangingPunct="0">
                <a:lnSpc>
                  <a:spcPct val="60000"/>
                </a:lnSpc>
                <a:spcBef>
                  <a:spcPct val="50000"/>
                </a:spcBef>
              </a:pPr>
              <a:r>
                <a:rPr lang="en-US" altLang="zh-CN" sz="2800" b="1" dirty="0">
                  <a:latin typeface="Times New Roman" panose="02020603050405020304" pitchFamily="18" charset="0"/>
                </a:rPr>
                <a:t>1         0          1</a:t>
              </a:r>
              <a:endParaRPr lang="en-US" altLang="zh-CN" sz="2800" b="1" dirty="0">
                <a:latin typeface="Times New Roman" panose="02020603050405020304" pitchFamily="18" charset="0"/>
              </a:endParaRPr>
            </a:p>
            <a:p>
              <a:pPr marL="457200" indent="-457200" eaLnBrk="0" hangingPunct="0">
                <a:lnSpc>
                  <a:spcPct val="60000"/>
                </a:lnSpc>
                <a:spcBef>
                  <a:spcPct val="50000"/>
                </a:spcBef>
              </a:pPr>
              <a:r>
                <a:rPr lang="en-US" altLang="zh-CN" sz="2800" b="1" dirty="0">
                  <a:latin typeface="Times New Roman" panose="02020603050405020304" pitchFamily="18" charset="0"/>
                </a:rPr>
                <a:t>1         1         </a:t>
              </a:r>
              <a:r>
                <a:rPr lang="en-US" altLang="zh-CN" b="1" i="1" dirty="0">
                  <a:latin typeface="Times New Roman" panose="02020603050405020304" pitchFamily="18" charset="0"/>
                </a:rPr>
                <a:t>Q</a:t>
              </a:r>
              <a:r>
                <a:rPr lang="en-US" altLang="zh-CN" b="1" i="1" baseline="40000" dirty="0">
                  <a:latin typeface="Times New Roman" panose="02020603050405020304" pitchFamily="18" charset="0"/>
                </a:rPr>
                <a:t> n</a:t>
              </a:r>
              <a:endParaRPr lang="en-US" altLang="zh-CN" b="1" i="1" baseline="40000" dirty="0">
                <a:latin typeface="Times New Roman" panose="02020603050405020304" pitchFamily="18" charset="0"/>
              </a:endParaRPr>
            </a:p>
          </p:txBody>
        </p:sp>
        <p:sp>
          <p:nvSpPr>
            <p:cNvPr id="702479" name="Text Box 15"/>
            <p:cNvSpPr txBox="1"/>
            <p:nvPr/>
          </p:nvSpPr>
          <p:spPr>
            <a:xfrm>
              <a:off x="1112" y="1435"/>
              <a:ext cx="212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b="1" i="1" dirty="0">
                  <a:latin typeface="Times New Roman" panose="02020603050405020304" pitchFamily="18" charset="0"/>
                </a:rPr>
                <a:t>J</a:t>
              </a:r>
              <a:endParaRPr lang="en-US" altLang="zh-CN" b="1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702480" name="Text Box 16"/>
            <p:cNvSpPr txBox="1"/>
            <p:nvPr/>
          </p:nvSpPr>
          <p:spPr>
            <a:xfrm>
              <a:off x="1784" y="1435"/>
              <a:ext cx="244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b="1" i="1" dirty="0">
                  <a:latin typeface="Times New Roman" panose="02020603050405020304" pitchFamily="18" charset="0"/>
                </a:rPr>
                <a:t>K</a:t>
              </a:r>
              <a:endParaRPr lang="en-US" altLang="zh-CN" b="1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702481" name="Line 17"/>
            <p:cNvSpPr/>
            <p:nvPr/>
          </p:nvSpPr>
          <p:spPr>
            <a:xfrm>
              <a:off x="876" y="1392"/>
              <a:ext cx="0" cy="1536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2482" name="Line 18"/>
            <p:cNvSpPr/>
            <p:nvPr/>
          </p:nvSpPr>
          <p:spPr>
            <a:xfrm>
              <a:off x="1548" y="1392"/>
              <a:ext cx="0" cy="1536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2483" name="Line 19"/>
            <p:cNvSpPr/>
            <p:nvPr/>
          </p:nvSpPr>
          <p:spPr>
            <a:xfrm>
              <a:off x="2148" y="1392"/>
              <a:ext cx="0" cy="1536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2484" name="Line 20"/>
            <p:cNvSpPr/>
            <p:nvPr/>
          </p:nvSpPr>
          <p:spPr>
            <a:xfrm>
              <a:off x="2880" y="1404"/>
              <a:ext cx="0" cy="1536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" name="Group 21"/>
          <p:cNvGrpSpPr/>
          <p:nvPr/>
        </p:nvGrpSpPr>
        <p:grpSpPr>
          <a:xfrm>
            <a:off x="4316413" y="1790700"/>
            <a:ext cx="4554537" cy="2990850"/>
            <a:chOff x="2479" y="2412"/>
            <a:chExt cx="3097" cy="1884"/>
          </a:xfrm>
        </p:grpSpPr>
        <p:graphicFrame>
          <p:nvGraphicFramePr>
            <p:cNvPr id="702486" name="Object 22"/>
            <p:cNvGraphicFramePr/>
            <p:nvPr/>
          </p:nvGraphicFramePr>
          <p:xfrm>
            <a:off x="2748" y="3384"/>
            <a:ext cx="288" cy="2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98" name="" r:id="rId1" imgW="228600" imgH="215900" progId="Equation.3">
                    <p:embed/>
                  </p:oleObj>
                </mc:Choice>
                <mc:Fallback>
                  <p:oleObj name="" r:id="rId1" imgW="228600" imgH="215900" progId="Equation.3">
                    <p:embed/>
                    <p:pic>
                      <p:nvPicPr>
                        <p:cNvPr id="0" name="图片 489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748" y="3384"/>
                          <a:ext cx="288" cy="27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02487" name="Rectangle 23"/>
            <p:cNvSpPr/>
            <p:nvPr/>
          </p:nvSpPr>
          <p:spPr>
            <a:xfrm>
              <a:off x="3288" y="2700"/>
              <a:ext cx="507" cy="1014"/>
            </a:xfrm>
            <a:prstGeom prst="rect">
              <a:avLst/>
            </a:prstGeom>
            <a:solidFill>
              <a:srgbClr val="CCFFFF"/>
            </a:solidFill>
            <a:ln w="28575" cap="sq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2488" name="Text Box 24"/>
            <p:cNvSpPr txBox="1"/>
            <p:nvPr/>
          </p:nvSpPr>
          <p:spPr>
            <a:xfrm>
              <a:off x="3280" y="2683"/>
              <a:ext cx="221" cy="25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sz="2000" b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S</a:t>
              </a:r>
              <a:endParaRPr lang="en-US" altLang="zh-CN" sz="2000" b="1" baseline="-25000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02489" name="Text Box 25"/>
            <p:cNvSpPr txBox="1"/>
            <p:nvPr/>
          </p:nvSpPr>
          <p:spPr>
            <a:xfrm>
              <a:off x="3267" y="3492"/>
              <a:ext cx="250" cy="25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sz="2000" b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R</a:t>
              </a:r>
              <a:endParaRPr lang="en-US" altLang="zh-CN" sz="2000" b="1" baseline="-25000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02490" name="Text Box 26"/>
            <p:cNvSpPr txBox="1"/>
            <p:nvPr/>
          </p:nvSpPr>
          <p:spPr>
            <a:xfrm>
              <a:off x="3777" y="2777"/>
              <a:ext cx="275" cy="28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endParaRPr lang="en-US" altLang="zh-CN" sz="2800" i="1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02491" name="Oval 27"/>
            <p:cNvSpPr/>
            <p:nvPr/>
          </p:nvSpPr>
          <p:spPr>
            <a:xfrm flipH="1">
              <a:off x="3221" y="2802"/>
              <a:ext cx="63" cy="63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2492" name="Oval 28"/>
            <p:cNvSpPr/>
            <p:nvPr/>
          </p:nvSpPr>
          <p:spPr>
            <a:xfrm flipH="1">
              <a:off x="3799" y="3364"/>
              <a:ext cx="63" cy="63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2493" name="Oval 29"/>
            <p:cNvSpPr/>
            <p:nvPr/>
          </p:nvSpPr>
          <p:spPr>
            <a:xfrm flipH="1">
              <a:off x="3221" y="3610"/>
              <a:ext cx="63" cy="63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2494" name="Line 30"/>
            <p:cNvSpPr/>
            <p:nvPr/>
          </p:nvSpPr>
          <p:spPr>
            <a:xfrm>
              <a:off x="3805" y="3038"/>
              <a:ext cx="396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2495" name="Line 31"/>
            <p:cNvSpPr/>
            <p:nvPr/>
          </p:nvSpPr>
          <p:spPr>
            <a:xfrm>
              <a:off x="3869" y="3403"/>
              <a:ext cx="336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2496" name="Line 32"/>
            <p:cNvSpPr/>
            <p:nvPr/>
          </p:nvSpPr>
          <p:spPr>
            <a:xfrm flipH="1">
              <a:off x="2792" y="2844"/>
              <a:ext cx="432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2497" name="Line 33"/>
            <p:cNvSpPr/>
            <p:nvPr/>
          </p:nvSpPr>
          <p:spPr>
            <a:xfrm flipH="1">
              <a:off x="2780" y="3649"/>
              <a:ext cx="444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aphicFrame>
          <p:nvGraphicFramePr>
            <p:cNvPr id="702498" name="Object 34"/>
            <p:cNvGraphicFramePr/>
            <p:nvPr/>
          </p:nvGraphicFramePr>
          <p:xfrm>
            <a:off x="2754" y="2532"/>
            <a:ext cx="288" cy="2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99" name="" r:id="rId3" imgW="228600" imgH="215900" progId="Equation.3">
                    <p:embed/>
                  </p:oleObj>
                </mc:Choice>
                <mc:Fallback>
                  <p:oleObj name="" r:id="rId3" imgW="228600" imgH="215900" progId="Equation.3">
                    <p:embed/>
                    <p:pic>
                      <p:nvPicPr>
                        <p:cNvPr id="0" name="图片 489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754" y="2532"/>
                          <a:ext cx="288" cy="27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02499" name="Line 35"/>
            <p:cNvSpPr/>
            <p:nvPr/>
          </p:nvSpPr>
          <p:spPr>
            <a:xfrm flipH="1">
              <a:off x="2721" y="3027"/>
              <a:ext cx="564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2500" name="Text Box 36"/>
            <p:cNvSpPr txBox="1"/>
            <p:nvPr/>
          </p:nvSpPr>
          <p:spPr>
            <a:xfrm>
              <a:off x="2496" y="2892"/>
              <a:ext cx="229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b="1" i="1" dirty="0">
                  <a:latin typeface="Times New Roman" panose="02020603050405020304" pitchFamily="18" charset="0"/>
                </a:rPr>
                <a:t>J</a:t>
              </a:r>
              <a:endParaRPr lang="en-US" altLang="zh-CN" b="1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702501" name="Text Box 37"/>
            <p:cNvSpPr txBox="1"/>
            <p:nvPr/>
          </p:nvSpPr>
          <p:spPr>
            <a:xfrm>
              <a:off x="3249" y="2898"/>
              <a:ext cx="307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1S</a:t>
              </a:r>
              <a:endParaRPr lang="en-US" altLang="zh-CN" sz="2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702502" name="Line 38"/>
            <p:cNvSpPr/>
            <p:nvPr/>
          </p:nvSpPr>
          <p:spPr>
            <a:xfrm flipH="1">
              <a:off x="2700" y="3368"/>
              <a:ext cx="588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2503" name="Text Box 39"/>
            <p:cNvSpPr txBox="1"/>
            <p:nvPr/>
          </p:nvSpPr>
          <p:spPr>
            <a:xfrm>
              <a:off x="2479" y="3217"/>
              <a:ext cx="263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b="1" i="1" dirty="0">
                  <a:latin typeface="Times New Roman" panose="02020603050405020304" pitchFamily="18" charset="0"/>
                </a:rPr>
                <a:t>K</a:t>
              </a:r>
              <a:endParaRPr lang="en-US" altLang="zh-CN" b="1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702504" name="Text Box 40"/>
            <p:cNvSpPr txBox="1"/>
            <p:nvPr/>
          </p:nvSpPr>
          <p:spPr>
            <a:xfrm>
              <a:off x="3256" y="3263"/>
              <a:ext cx="337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1R</a:t>
              </a:r>
              <a:endParaRPr lang="en-US" altLang="zh-CN" sz="2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702505" name="Freeform 41"/>
            <p:cNvSpPr/>
            <p:nvPr/>
          </p:nvSpPr>
          <p:spPr>
            <a:xfrm>
              <a:off x="3290" y="3125"/>
              <a:ext cx="96" cy="144"/>
            </a:xfrm>
            <a:custGeom>
              <a:avLst/>
              <a:gdLst>
                <a:gd name="txL" fmla="*/ 0 w 96"/>
                <a:gd name="txT" fmla="*/ 0 h 144"/>
                <a:gd name="txR" fmla="*/ 96 w 96"/>
                <a:gd name="txB" fmla="*/ 144 h 144"/>
              </a:gdLst>
              <a:ahLst/>
              <a:cxnLst>
                <a:cxn ang="0">
                  <a:pos x="0" y="0"/>
                </a:cxn>
                <a:cxn ang="0">
                  <a:pos x="96" y="72"/>
                </a:cxn>
                <a:cxn ang="0">
                  <a:pos x="0" y="144"/>
                </a:cxn>
              </a:cxnLst>
              <a:rect l="txL" t="txT" r="txR" b="txB"/>
              <a:pathLst>
                <a:path w="96" h="144">
                  <a:moveTo>
                    <a:pt x="0" y="0"/>
                  </a:moveTo>
                  <a:lnTo>
                    <a:pt x="96" y="72"/>
                  </a:lnTo>
                  <a:lnTo>
                    <a:pt x="0" y="144"/>
                  </a:ln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2506" name="Text Box 42"/>
            <p:cNvSpPr txBox="1"/>
            <p:nvPr/>
          </p:nvSpPr>
          <p:spPr>
            <a:xfrm>
              <a:off x="3354" y="3075"/>
              <a:ext cx="337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C1</a:t>
              </a:r>
              <a:endParaRPr lang="en-US" altLang="zh-CN" sz="2000" b="1" dirty="0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02507" name="Text Box 43"/>
            <p:cNvSpPr txBox="1"/>
            <p:nvPr/>
          </p:nvSpPr>
          <p:spPr>
            <a:xfrm>
              <a:off x="4166" y="3268"/>
              <a:ext cx="116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endParaRPr lang="zh-CN" altLang="zh-CN" b="1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702508" name="Object 44"/>
            <p:cNvGraphicFramePr/>
            <p:nvPr/>
          </p:nvGraphicFramePr>
          <p:xfrm>
            <a:off x="3832" y="3411"/>
            <a:ext cx="192" cy="2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00" name="" r:id="rId5" imgW="165100" imgH="241300" progId="Equation.3">
                    <p:embed/>
                  </p:oleObj>
                </mc:Choice>
                <mc:Fallback>
                  <p:oleObj name="" r:id="rId5" imgW="165100" imgH="241300" progId="Equation.3">
                    <p:embed/>
                    <p:pic>
                      <p:nvPicPr>
                        <p:cNvPr id="0" name="图片 4899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832" y="3411"/>
                          <a:ext cx="192" cy="28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02509" name="Line 45"/>
            <p:cNvSpPr/>
            <p:nvPr/>
          </p:nvSpPr>
          <p:spPr>
            <a:xfrm flipH="1">
              <a:off x="2848" y="3203"/>
              <a:ext cx="384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2510" name="Oval 46"/>
            <p:cNvSpPr/>
            <p:nvPr/>
          </p:nvSpPr>
          <p:spPr>
            <a:xfrm flipH="1">
              <a:off x="3224" y="3168"/>
              <a:ext cx="63" cy="63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2511" name="Freeform 47"/>
            <p:cNvSpPr/>
            <p:nvPr/>
          </p:nvSpPr>
          <p:spPr>
            <a:xfrm>
              <a:off x="3131" y="2548"/>
              <a:ext cx="1141" cy="296"/>
            </a:xfrm>
            <a:custGeom>
              <a:avLst/>
              <a:gdLst>
                <a:gd name="txL" fmla="*/ 0 w 1104"/>
                <a:gd name="txT" fmla="*/ 0 h 192"/>
                <a:gd name="txR" fmla="*/ 1104 w 1104"/>
                <a:gd name="txB" fmla="*/ 192 h 192"/>
              </a:gdLst>
              <a:ahLst/>
              <a:cxnLst>
                <a:cxn ang="0">
                  <a:pos x="96" y="192"/>
                </a:cxn>
                <a:cxn ang="0">
                  <a:pos x="0" y="192"/>
                </a:cxn>
                <a:cxn ang="0">
                  <a:pos x="0" y="0"/>
                </a:cxn>
                <a:cxn ang="0">
                  <a:pos x="1104" y="0"/>
                </a:cxn>
                <a:cxn ang="0">
                  <a:pos x="1104" y="192"/>
                </a:cxn>
              </a:cxnLst>
              <a:rect l="txL" t="txT" r="txR" b="txB"/>
              <a:pathLst>
                <a:path w="1104" h="192">
                  <a:moveTo>
                    <a:pt x="96" y="192"/>
                  </a:moveTo>
                  <a:lnTo>
                    <a:pt x="0" y="192"/>
                  </a:lnTo>
                  <a:lnTo>
                    <a:pt x="0" y="0"/>
                  </a:lnTo>
                  <a:lnTo>
                    <a:pt x="1104" y="0"/>
                  </a:lnTo>
                  <a:lnTo>
                    <a:pt x="1104" y="192"/>
                  </a:ln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2512" name="Oval 48"/>
            <p:cNvSpPr/>
            <p:nvPr/>
          </p:nvSpPr>
          <p:spPr>
            <a:xfrm flipH="1">
              <a:off x="3554" y="4038"/>
              <a:ext cx="47" cy="66"/>
            </a:xfrm>
            <a:prstGeom prst="ellipse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2513" name="Rectangle 49"/>
            <p:cNvSpPr/>
            <p:nvPr/>
          </p:nvSpPr>
          <p:spPr>
            <a:xfrm>
              <a:off x="3333" y="3883"/>
              <a:ext cx="209" cy="413"/>
            </a:xfrm>
            <a:prstGeom prst="rect">
              <a:avLst/>
            </a:prstGeom>
            <a:solidFill>
              <a:srgbClr val="CCFFFF"/>
            </a:solidFill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2514" name="Freeform 50"/>
            <p:cNvSpPr/>
            <p:nvPr/>
          </p:nvSpPr>
          <p:spPr>
            <a:xfrm>
              <a:off x="3044" y="3216"/>
              <a:ext cx="288" cy="876"/>
            </a:xfrm>
            <a:custGeom>
              <a:avLst/>
              <a:gdLst>
                <a:gd name="txL" fmla="*/ 0 w 288"/>
                <a:gd name="txT" fmla="*/ 0 h 1104"/>
                <a:gd name="txR" fmla="*/ 288 w 288"/>
                <a:gd name="txB" fmla="*/ 1104 h 1104"/>
              </a:gdLst>
              <a:ahLst/>
              <a:cxnLst>
                <a:cxn ang="0">
                  <a:pos x="0" y="0"/>
                </a:cxn>
                <a:cxn ang="0">
                  <a:pos x="0" y="1104"/>
                </a:cxn>
                <a:cxn ang="0">
                  <a:pos x="288" y="1104"/>
                </a:cxn>
              </a:cxnLst>
              <a:rect l="txL" t="txT" r="txR" b="txB"/>
              <a:pathLst>
                <a:path w="288" h="1104">
                  <a:moveTo>
                    <a:pt x="0" y="0"/>
                  </a:moveTo>
                  <a:lnTo>
                    <a:pt x="0" y="1104"/>
                  </a:lnTo>
                  <a:lnTo>
                    <a:pt x="288" y="1104"/>
                  </a:ln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2515" name="Freeform 51"/>
            <p:cNvSpPr/>
            <p:nvPr/>
          </p:nvSpPr>
          <p:spPr>
            <a:xfrm>
              <a:off x="3604" y="3228"/>
              <a:ext cx="576" cy="840"/>
            </a:xfrm>
            <a:custGeom>
              <a:avLst/>
              <a:gdLst>
                <a:gd name="txL" fmla="*/ 0 w 576"/>
                <a:gd name="txT" fmla="*/ 0 h 1104"/>
                <a:gd name="txR" fmla="*/ 576 w 576"/>
                <a:gd name="txB" fmla="*/ 1104 h 1104"/>
              </a:gdLst>
              <a:ahLst/>
              <a:cxnLst>
                <a:cxn ang="0">
                  <a:pos x="576" y="0"/>
                </a:cxn>
                <a:cxn ang="0">
                  <a:pos x="576" y="1104"/>
                </a:cxn>
                <a:cxn ang="0">
                  <a:pos x="0" y="1104"/>
                </a:cxn>
              </a:cxnLst>
              <a:rect l="txL" t="txT" r="txR" b="txB"/>
              <a:pathLst>
                <a:path w="576" h="1104">
                  <a:moveTo>
                    <a:pt x="576" y="0"/>
                  </a:moveTo>
                  <a:lnTo>
                    <a:pt x="576" y="1104"/>
                  </a:lnTo>
                  <a:lnTo>
                    <a:pt x="0" y="1104"/>
                  </a:ln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2516" name="Freeform 52"/>
            <p:cNvSpPr/>
            <p:nvPr/>
          </p:nvSpPr>
          <p:spPr>
            <a:xfrm>
              <a:off x="3136" y="3128"/>
              <a:ext cx="2016" cy="684"/>
            </a:xfrm>
            <a:custGeom>
              <a:avLst/>
              <a:gdLst>
                <a:gd name="txL" fmla="*/ 0 w 2352"/>
                <a:gd name="txT" fmla="*/ 0 h 1008"/>
                <a:gd name="txR" fmla="*/ 2352 w 2352"/>
                <a:gd name="txB" fmla="*/ 1008 h 1008"/>
              </a:gdLst>
              <a:ahLst/>
              <a:cxnLst>
                <a:cxn ang="0">
                  <a:pos x="144" y="480"/>
                </a:cxn>
                <a:cxn ang="0">
                  <a:pos x="0" y="480"/>
                </a:cxn>
                <a:cxn ang="0">
                  <a:pos x="0" y="1008"/>
                </a:cxn>
                <a:cxn ang="0">
                  <a:pos x="2352" y="1008"/>
                </a:cxn>
                <a:cxn ang="0">
                  <a:pos x="2352" y="0"/>
                </a:cxn>
              </a:cxnLst>
              <a:rect l="txL" t="txT" r="txR" b="txB"/>
              <a:pathLst>
                <a:path w="2352" h="1008">
                  <a:moveTo>
                    <a:pt x="144" y="480"/>
                  </a:moveTo>
                  <a:lnTo>
                    <a:pt x="0" y="480"/>
                  </a:lnTo>
                  <a:lnTo>
                    <a:pt x="0" y="1008"/>
                  </a:lnTo>
                  <a:lnTo>
                    <a:pt x="2352" y="1008"/>
                  </a:lnTo>
                  <a:lnTo>
                    <a:pt x="2352" y="0"/>
                  </a:ln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2517" name="Freeform 53"/>
            <p:cNvSpPr/>
            <p:nvPr/>
          </p:nvSpPr>
          <p:spPr>
            <a:xfrm flipV="1">
              <a:off x="3060" y="2412"/>
              <a:ext cx="2220" cy="1008"/>
            </a:xfrm>
            <a:custGeom>
              <a:avLst/>
              <a:gdLst>
                <a:gd name="txL" fmla="*/ 0 w 2352"/>
                <a:gd name="txT" fmla="*/ 0 h 1008"/>
                <a:gd name="txR" fmla="*/ 2352 w 2352"/>
                <a:gd name="txB" fmla="*/ 1008 h 1008"/>
              </a:gdLst>
              <a:ahLst/>
              <a:cxnLst>
                <a:cxn ang="0">
                  <a:pos x="144" y="480"/>
                </a:cxn>
                <a:cxn ang="0">
                  <a:pos x="0" y="480"/>
                </a:cxn>
                <a:cxn ang="0">
                  <a:pos x="0" y="1008"/>
                </a:cxn>
                <a:cxn ang="0">
                  <a:pos x="2352" y="1008"/>
                </a:cxn>
                <a:cxn ang="0">
                  <a:pos x="2352" y="0"/>
                </a:cxn>
              </a:cxnLst>
              <a:rect l="txL" t="txT" r="txR" b="txB"/>
              <a:pathLst>
                <a:path w="2352" h="1008">
                  <a:moveTo>
                    <a:pt x="144" y="480"/>
                  </a:moveTo>
                  <a:lnTo>
                    <a:pt x="0" y="480"/>
                  </a:lnTo>
                  <a:lnTo>
                    <a:pt x="0" y="1008"/>
                  </a:lnTo>
                  <a:lnTo>
                    <a:pt x="2352" y="1008"/>
                  </a:lnTo>
                  <a:lnTo>
                    <a:pt x="2352" y="0"/>
                  </a:ln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2518" name="Rectangle 54"/>
            <p:cNvSpPr/>
            <p:nvPr/>
          </p:nvSpPr>
          <p:spPr>
            <a:xfrm>
              <a:off x="4428" y="2712"/>
              <a:ext cx="507" cy="1014"/>
            </a:xfrm>
            <a:prstGeom prst="rect">
              <a:avLst/>
            </a:prstGeom>
            <a:solidFill>
              <a:srgbClr val="CCFFFF"/>
            </a:solidFill>
            <a:ln w="28575" cap="sq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2519" name="Text Box 55"/>
            <p:cNvSpPr txBox="1"/>
            <p:nvPr/>
          </p:nvSpPr>
          <p:spPr>
            <a:xfrm>
              <a:off x="4421" y="2695"/>
              <a:ext cx="221" cy="25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sz="2000" b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S</a:t>
              </a:r>
              <a:endParaRPr lang="en-US" altLang="zh-CN" sz="2000" b="1" baseline="-25000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02520" name="Text Box 56"/>
            <p:cNvSpPr txBox="1"/>
            <p:nvPr/>
          </p:nvSpPr>
          <p:spPr>
            <a:xfrm>
              <a:off x="4419" y="3492"/>
              <a:ext cx="250" cy="25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sz="2000" b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R</a:t>
              </a:r>
              <a:endParaRPr lang="en-US" altLang="zh-CN" sz="2000" b="1" baseline="-25000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02521" name="Text Box 57"/>
            <p:cNvSpPr txBox="1"/>
            <p:nvPr/>
          </p:nvSpPr>
          <p:spPr>
            <a:xfrm>
              <a:off x="5301" y="2849"/>
              <a:ext cx="275" cy="28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endParaRPr lang="en-US" altLang="zh-CN" sz="2800" i="1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02522" name="Oval 58"/>
            <p:cNvSpPr/>
            <p:nvPr/>
          </p:nvSpPr>
          <p:spPr>
            <a:xfrm flipH="1">
              <a:off x="4361" y="2802"/>
              <a:ext cx="63" cy="63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2523" name="Oval 59"/>
            <p:cNvSpPr/>
            <p:nvPr/>
          </p:nvSpPr>
          <p:spPr>
            <a:xfrm flipH="1">
              <a:off x="4939" y="3376"/>
              <a:ext cx="63" cy="63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2524" name="Oval 60"/>
            <p:cNvSpPr/>
            <p:nvPr/>
          </p:nvSpPr>
          <p:spPr>
            <a:xfrm flipH="1">
              <a:off x="4361" y="3574"/>
              <a:ext cx="63" cy="63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2525" name="Line 61"/>
            <p:cNvSpPr/>
            <p:nvPr/>
          </p:nvSpPr>
          <p:spPr>
            <a:xfrm>
              <a:off x="4945" y="3038"/>
              <a:ext cx="420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2526" name="Line 62"/>
            <p:cNvSpPr/>
            <p:nvPr/>
          </p:nvSpPr>
          <p:spPr>
            <a:xfrm>
              <a:off x="5009" y="3415"/>
              <a:ext cx="360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2527" name="Line 63"/>
            <p:cNvSpPr/>
            <p:nvPr/>
          </p:nvSpPr>
          <p:spPr>
            <a:xfrm flipH="1">
              <a:off x="4268" y="2832"/>
              <a:ext cx="96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2528" name="Line 64"/>
            <p:cNvSpPr/>
            <p:nvPr/>
          </p:nvSpPr>
          <p:spPr>
            <a:xfrm flipH="1">
              <a:off x="4244" y="3601"/>
              <a:ext cx="120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2529" name="Line 65"/>
            <p:cNvSpPr/>
            <p:nvPr/>
          </p:nvSpPr>
          <p:spPr>
            <a:xfrm flipH="1">
              <a:off x="4137" y="3039"/>
              <a:ext cx="288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2530" name="Text Box 66"/>
            <p:cNvSpPr txBox="1"/>
            <p:nvPr/>
          </p:nvSpPr>
          <p:spPr>
            <a:xfrm>
              <a:off x="4389" y="2910"/>
              <a:ext cx="307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1S</a:t>
              </a:r>
              <a:endParaRPr lang="en-US" altLang="zh-CN" sz="2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702531" name="Line 67"/>
            <p:cNvSpPr/>
            <p:nvPr/>
          </p:nvSpPr>
          <p:spPr>
            <a:xfrm flipH="1">
              <a:off x="4140" y="3404"/>
              <a:ext cx="288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2532" name="Text Box 68"/>
            <p:cNvSpPr txBox="1"/>
            <p:nvPr/>
          </p:nvSpPr>
          <p:spPr>
            <a:xfrm>
              <a:off x="4396" y="3275"/>
              <a:ext cx="337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1R</a:t>
              </a:r>
              <a:endParaRPr lang="en-US" altLang="zh-CN" sz="2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702533" name="Freeform 69"/>
            <p:cNvSpPr/>
            <p:nvPr/>
          </p:nvSpPr>
          <p:spPr>
            <a:xfrm>
              <a:off x="4418" y="3137"/>
              <a:ext cx="96" cy="144"/>
            </a:xfrm>
            <a:custGeom>
              <a:avLst/>
              <a:gdLst>
                <a:gd name="txL" fmla="*/ 0 w 96"/>
                <a:gd name="txT" fmla="*/ 0 h 144"/>
                <a:gd name="txR" fmla="*/ 96 w 96"/>
                <a:gd name="txB" fmla="*/ 144 h 144"/>
              </a:gdLst>
              <a:ahLst/>
              <a:cxnLst>
                <a:cxn ang="0">
                  <a:pos x="0" y="0"/>
                </a:cxn>
                <a:cxn ang="0">
                  <a:pos x="96" y="72"/>
                </a:cxn>
                <a:cxn ang="0">
                  <a:pos x="0" y="144"/>
                </a:cxn>
              </a:cxnLst>
              <a:rect l="txL" t="txT" r="txR" b="txB"/>
              <a:pathLst>
                <a:path w="96" h="144">
                  <a:moveTo>
                    <a:pt x="0" y="0"/>
                  </a:moveTo>
                  <a:lnTo>
                    <a:pt x="96" y="72"/>
                  </a:lnTo>
                  <a:lnTo>
                    <a:pt x="0" y="144"/>
                  </a:ln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2534" name="Text Box 70"/>
            <p:cNvSpPr txBox="1"/>
            <p:nvPr/>
          </p:nvSpPr>
          <p:spPr>
            <a:xfrm>
              <a:off x="4496" y="3087"/>
              <a:ext cx="337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C1</a:t>
              </a:r>
              <a:endParaRPr lang="en-US" altLang="zh-CN" sz="2000" b="1" dirty="0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02535" name="Text Box 71"/>
            <p:cNvSpPr txBox="1"/>
            <p:nvPr/>
          </p:nvSpPr>
          <p:spPr>
            <a:xfrm>
              <a:off x="5282" y="3268"/>
              <a:ext cx="116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endParaRPr lang="zh-CN" altLang="zh-CN" b="1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702536" name="Object 72"/>
            <p:cNvGraphicFramePr/>
            <p:nvPr/>
          </p:nvGraphicFramePr>
          <p:xfrm>
            <a:off x="5356" y="3267"/>
            <a:ext cx="192" cy="2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01" name="" r:id="rId7" imgW="165100" imgH="241300" progId="Equation.3">
                    <p:embed/>
                  </p:oleObj>
                </mc:Choice>
                <mc:Fallback>
                  <p:oleObj name="" r:id="rId7" imgW="165100" imgH="241300" progId="Equation.3">
                    <p:embed/>
                    <p:pic>
                      <p:nvPicPr>
                        <p:cNvPr id="0" name="图片 4900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356" y="3267"/>
                          <a:ext cx="192" cy="28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02537" name="Line 73"/>
            <p:cNvSpPr/>
            <p:nvPr/>
          </p:nvSpPr>
          <p:spPr>
            <a:xfrm flipH="1">
              <a:off x="4180" y="3215"/>
              <a:ext cx="192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2538" name="Oval 74"/>
            <p:cNvSpPr/>
            <p:nvPr/>
          </p:nvSpPr>
          <p:spPr>
            <a:xfrm flipH="1">
              <a:off x="4364" y="3180"/>
              <a:ext cx="63" cy="63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2539" name="Text Box 75"/>
            <p:cNvSpPr txBox="1"/>
            <p:nvPr/>
          </p:nvSpPr>
          <p:spPr>
            <a:xfrm>
              <a:off x="3338" y="3886"/>
              <a:ext cx="22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b="1" dirty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02540" name="Text Box 76"/>
            <p:cNvSpPr txBox="1"/>
            <p:nvPr/>
          </p:nvSpPr>
          <p:spPr>
            <a:xfrm>
              <a:off x="2618" y="2690"/>
              <a:ext cx="22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b="1" dirty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02541" name="Text Box 77"/>
            <p:cNvSpPr txBox="1"/>
            <p:nvPr/>
          </p:nvSpPr>
          <p:spPr>
            <a:xfrm>
              <a:off x="2606" y="3506"/>
              <a:ext cx="22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b="1" dirty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02542" name="Line 78"/>
            <p:cNvSpPr/>
            <p:nvPr/>
          </p:nvSpPr>
          <p:spPr>
            <a:xfrm>
              <a:off x="3120" y="2940"/>
              <a:ext cx="168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2543" name="Line 79"/>
            <p:cNvSpPr/>
            <p:nvPr/>
          </p:nvSpPr>
          <p:spPr>
            <a:xfrm flipV="1">
              <a:off x="5148" y="3036"/>
              <a:ext cx="0" cy="14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2544" name="Line 80"/>
            <p:cNvSpPr/>
            <p:nvPr/>
          </p:nvSpPr>
          <p:spPr>
            <a:xfrm>
              <a:off x="3168" y="3456"/>
              <a:ext cx="120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50289" name="Text Box 81"/>
          <p:cNvSpPr txBox="1"/>
          <p:nvPr/>
        </p:nvSpPr>
        <p:spPr>
          <a:xfrm>
            <a:off x="228600" y="4481513"/>
            <a:ext cx="2684463" cy="519112"/>
          </a:xfrm>
          <a:prstGeom prst="rect">
            <a:avLst/>
          </a:prstGeom>
          <a:noFill/>
          <a:ln w="25400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逻辑功能分析：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50290" name="Text Box 82"/>
          <p:cNvSpPr txBox="1">
            <a:spLocks noChangeArrowheads="1"/>
          </p:cNvSpPr>
          <p:nvPr/>
        </p:nvSpPr>
        <p:spPr bwMode="auto">
          <a:xfrm>
            <a:off x="819150" y="4921250"/>
            <a:ext cx="2405063" cy="519113"/>
          </a:xfrm>
          <a:prstGeom prst="rect">
            <a:avLst/>
          </a:prstGeom>
          <a:noFill/>
          <a:ln w="25400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(1)  </a:t>
            </a:r>
            <a:r>
              <a:rPr kumimoji="1" lang="en-US" altLang="zh-CN" sz="2800" b="1" i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J</a:t>
            </a:r>
            <a:r>
              <a:rPr kumimoji="1" lang="en-US" altLang="zh-CN" sz="28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=1,   </a:t>
            </a:r>
            <a:r>
              <a:rPr kumimoji="1" lang="en-US" altLang="zh-CN" sz="2800" b="1" i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K</a:t>
            </a:r>
            <a:r>
              <a:rPr kumimoji="1" lang="en-US" altLang="zh-CN" sz="28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=1</a:t>
            </a:r>
            <a:endParaRPr kumimoji="1" lang="en-US" altLang="zh-CN" sz="2800" b="1" kern="1200" cap="none" spc="0" normalizeH="0" baseline="0" noProof="0" smtClean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0291" name="Text Box 83"/>
          <p:cNvSpPr txBox="1"/>
          <p:nvPr/>
        </p:nvSpPr>
        <p:spPr>
          <a:xfrm>
            <a:off x="171450" y="5429250"/>
            <a:ext cx="8972550" cy="946150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设时钟脉冲来到之前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sz="2800" b="1" i="1" dirty="0">
                <a:latin typeface="楷体_GB2312" pitchFamily="49" charset="-122"/>
                <a:ea typeface="楷体_GB2312" pitchFamily="49" charset="-122"/>
              </a:rPr>
              <a:t>CP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=0)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触发器的初始状态为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。这时主触发器的                                    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702548" name="Object 84"/>
          <p:cNvGraphicFramePr/>
          <p:nvPr/>
        </p:nvGraphicFramePr>
        <p:xfrm>
          <a:off x="3448050" y="5884863"/>
          <a:ext cx="2874963" cy="573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02" name="" r:id="rId8" imgW="1155700" imgH="228600" progId="Equation.3">
                  <p:embed/>
                </p:oleObj>
              </mc:Choice>
              <mc:Fallback>
                <p:oleObj name="" r:id="rId8" imgW="1155700" imgH="228600" progId="Equation.3">
                  <p:embed/>
                  <p:pic>
                    <p:nvPicPr>
                      <p:cNvPr id="0" name="图片 490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448050" y="5884863"/>
                        <a:ext cx="2874963" cy="5730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页脚占位符 4"/>
          <p:cNvSpPr txBox="1">
            <a:spLocks noGrp="1"/>
          </p:cNvSpPr>
          <p:nvPr>
            <p:custDataLst>
              <p:tags r:id="rId10"/>
            </p:custDataLst>
          </p:nvPr>
        </p:nvSpPr>
        <p:spPr bwMode="auto">
          <a:xfrm>
            <a:off x="5791200" y="6530975"/>
            <a:ext cx="28956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r" defTabSz="914400" rtl="0" eaLnBrk="1" latinLnBrk="0" hangingPunct="1">
              <a:defRPr sz="1000" b="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0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0210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021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8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028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35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35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0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0210" grpId="0" build="p"/>
      <p:bldP spid="350211" grpId="0" build="p"/>
      <p:bldP spid="350289" grpId="0" build="p"/>
      <p:bldP spid="350290" grpId="0" bldLvl="0" animBg="1"/>
      <p:bldP spid="35029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51234" name="Text Box 2"/>
          <p:cNvSpPr txBox="1"/>
          <p:nvPr/>
        </p:nvSpPr>
        <p:spPr>
          <a:xfrm>
            <a:off x="228600" y="552450"/>
            <a:ext cx="8480425" cy="1373188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当时钟脉冲来到后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sz="2800" b="1" i="1" dirty="0">
                <a:latin typeface="楷体_GB2312" pitchFamily="49" charset="-122"/>
                <a:ea typeface="楷体_GB2312" pitchFamily="49" charset="-122"/>
              </a:rPr>
              <a:t>CP= 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1), </a:t>
            </a:r>
            <a:r>
              <a:rPr lang="en-US" altLang="zh-CN" sz="2800" b="1" i="1" dirty="0">
                <a:latin typeface="楷体_GB2312" pitchFamily="49" charset="-122"/>
                <a:ea typeface="楷体_GB2312" pitchFamily="49" charset="-122"/>
              </a:rPr>
              <a:t>Q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端由</a:t>
            </a:r>
            <a:r>
              <a:rPr lang="en-US" altLang="zh-CN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0</a:t>
            </a:r>
            <a:r>
              <a:rPr lang="en-US" altLang="zh-CN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1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，使从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触发器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的</a:t>
            </a:r>
            <a:r>
              <a:rPr lang="en-US" altLang="zh-CN" sz="2800" b="1" i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S</a:t>
            </a:r>
            <a:r>
              <a:rPr lang="en-US" altLang="zh-CN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=1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，</a:t>
            </a:r>
            <a:r>
              <a:rPr lang="en-US" altLang="zh-CN" sz="2800" b="1" i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R</a:t>
            </a:r>
            <a:r>
              <a:rPr lang="en-US" altLang="zh-CN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=0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，当</a:t>
            </a:r>
            <a:r>
              <a:rPr lang="en-US" altLang="zh-CN" sz="2800" b="1" i="1" dirty="0"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CP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从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下跳为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时，非门输出为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，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从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触发器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也翻转为</a:t>
            </a:r>
            <a:r>
              <a:rPr lang="en-US" altLang="zh-CN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1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态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  <a:sym typeface="Symbol" panose="05050102010706020507" pitchFamily="18" charset="2"/>
            </a:endParaRPr>
          </a:p>
        </p:txBody>
      </p:sp>
      <p:sp>
        <p:nvSpPr>
          <p:cNvPr id="351235" name="Text Box 3"/>
          <p:cNvSpPr txBox="1"/>
          <p:nvPr/>
        </p:nvSpPr>
        <p:spPr>
          <a:xfrm>
            <a:off x="209550" y="1866900"/>
            <a:ext cx="8583613" cy="946150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反之，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设触发器的初始状态为</a:t>
            </a:r>
            <a:r>
              <a:rPr lang="en-US" altLang="zh-CN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，同样可分析出，主、从触发器都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翻转为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。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  <a:sym typeface="Symbol" panose="05050102010706020507" pitchFamily="18" charset="2"/>
            </a:endParaRPr>
          </a:p>
        </p:txBody>
      </p:sp>
      <p:sp>
        <p:nvSpPr>
          <p:cNvPr id="351236" name="Text Box 4"/>
          <p:cNvSpPr txBox="1"/>
          <p:nvPr/>
        </p:nvSpPr>
        <p:spPr>
          <a:xfrm>
            <a:off x="152400" y="2689225"/>
            <a:ext cx="8499475" cy="1158875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p>
            <a:pPr eaLnBrk="0" hangingPunct="0">
              <a:lnSpc>
                <a:spcPct val="125000"/>
              </a:lnSpc>
              <a:spcBef>
                <a:spcPct val="50000"/>
              </a:spcBef>
            </a:pPr>
            <a:r>
              <a:rPr lang="en-US" altLang="zh-CN" sz="2800" b="1" i="1" dirty="0">
                <a:latin typeface="楷体_GB2312" pitchFamily="49" charset="-122"/>
                <a:ea typeface="楷体_GB2312" pitchFamily="49" charset="-122"/>
              </a:rPr>
              <a:t>    JK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触发器在</a:t>
            </a:r>
            <a:r>
              <a:rPr lang="en-US" altLang="zh-CN" sz="2800" b="1" i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J</a:t>
            </a:r>
            <a:r>
              <a:rPr lang="en-US" altLang="zh-CN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=1,</a:t>
            </a:r>
            <a:r>
              <a:rPr lang="en-US" altLang="zh-CN" sz="2800" b="1" i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K</a:t>
            </a:r>
            <a:r>
              <a:rPr lang="en-US" altLang="zh-CN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=1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的情况下，来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一个时钟脉冲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，它就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翻转一次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，此时触发器具有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计数功能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     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1237" name="Text Box 5"/>
          <p:cNvSpPr txBox="1">
            <a:spLocks noChangeArrowheads="1"/>
          </p:cNvSpPr>
          <p:nvPr/>
        </p:nvSpPr>
        <p:spPr bwMode="auto">
          <a:xfrm>
            <a:off x="876300" y="3930650"/>
            <a:ext cx="2309813" cy="519113"/>
          </a:xfrm>
          <a:prstGeom prst="rect">
            <a:avLst/>
          </a:prstGeom>
          <a:noFill/>
          <a:ln w="25400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(2)  </a:t>
            </a:r>
            <a:r>
              <a:rPr kumimoji="1" lang="en-US" altLang="zh-CN" sz="2800" b="1" i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J</a:t>
            </a:r>
            <a:r>
              <a:rPr kumimoji="1" lang="en-US" altLang="zh-CN" sz="28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=0,   </a:t>
            </a:r>
            <a:r>
              <a:rPr kumimoji="1" lang="en-US" altLang="zh-CN" sz="2800" b="1" i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K</a:t>
            </a:r>
            <a:r>
              <a:rPr kumimoji="1" lang="en-US" altLang="zh-CN" sz="28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=0</a:t>
            </a:r>
            <a:endParaRPr kumimoji="1" lang="en-US" altLang="zh-CN" sz="2800" b="1" kern="1200" cap="none" spc="0" normalizeH="0" baseline="0" noProof="0" smtClean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1238" name="Text Box 6"/>
          <p:cNvSpPr txBox="1"/>
          <p:nvPr/>
        </p:nvSpPr>
        <p:spPr>
          <a:xfrm>
            <a:off x="190500" y="4445000"/>
            <a:ext cx="8747125" cy="1373188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设触发器的初始状态为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。当</a:t>
            </a:r>
            <a:r>
              <a:rPr lang="en-US" altLang="zh-CN" sz="2800" b="1" i="1" dirty="0">
                <a:latin typeface="楷体_GB2312" pitchFamily="49" charset="-122"/>
                <a:ea typeface="楷体_GB2312" pitchFamily="49" charset="-122"/>
              </a:rPr>
              <a:t>CP=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时，由于主触发器的</a:t>
            </a:r>
            <a:r>
              <a:rPr lang="en-US" altLang="zh-CN" sz="2800" b="1" i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J</a:t>
            </a:r>
            <a:r>
              <a:rPr lang="en-US" altLang="zh-CN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=0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en-US" altLang="zh-CN" sz="2800" b="1" i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K</a:t>
            </a:r>
            <a:r>
              <a:rPr lang="en-US" altLang="zh-CN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=0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Q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端的状态仍为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，保持不变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;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当</a:t>
            </a:r>
            <a:r>
              <a:rPr lang="en-US" altLang="zh-CN" sz="2800" b="1" i="1" dirty="0"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CP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跳变为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时，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由于从触发器的</a:t>
            </a:r>
            <a:r>
              <a:rPr lang="en-US" altLang="zh-CN" sz="2800" b="1" i="1" dirty="0">
                <a:latin typeface="楷体_GB2312" pitchFamily="49" charset="-122"/>
                <a:ea typeface="楷体_GB2312" pitchFamily="49" charset="-122"/>
              </a:rPr>
              <a:t>S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=0,</a:t>
            </a:r>
            <a:r>
              <a:rPr lang="en-US" altLang="zh-CN" sz="2800" b="1" i="1" dirty="0">
                <a:latin typeface="楷体_GB2312" pitchFamily="49" charset="-122"/>
                <a:ea typeface="楷体_GB2312" pitchFamily="49" charset="-122"/>
              </a:rPr>
              <a:t>R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=0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，也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保持</a:t>
            </a:r>
            <a:r>
              <a:rPr lang="en-US" altLang="zh-CN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0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态不变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1239" name="Text Box 7"/>
          <p:cNvSpPr txBox="1"/>
          <p:nvPr/>
        </p:nvSpPr>
        <p:spPr>
          <a:xfrm>
            <a:off x="800100" y="5791200"/>
            <a:ext cx="8153400" cy="519113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如果初始状态为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，也有同样的结果。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页脚占位符 4"/>
          <p:cNvSpPr txBox="1">
            <a:spLocks noGrp="1"/>
          </p:cNvSpPr>
          <p:nvPr>
            <p:custDataLst>
              <p:tags r:id="rId1"/>
            </p:custDataLst>
          </p:nvPr>
        </p:nvSpPr>
        <p:spPr bwMode="auto">
          <a:xfrm>
            <a:off x="5791200" y="6530975"/>
            <a:ext cx="28956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r" defTabSz="914400" rtl="0" eaLnBrk="1" latinLnBrk="0" hangingPunct="1">
              <a:defRPr sz="1000" b="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51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351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6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1236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351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"/>
                                        <p:tgtEl>
                                          <p:spTgt spid="351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351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1234" grpId="0"/>
      <p:bldP spid="351235" grpId="0"/>
      <p:bldP spid="351236" grpId="0" build="p"/>
      <p:bldP spid="351237" grpId="0" bldLvl="0" animBg="1"/>
      <p:bldP spid="351238" grpId="0"/>
      <p:bldP spid="35123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52258" name="Text Box 2"/>
          <p:cNvSpPr txBox="1">
            <a:spLocks noChangeArrowheads="1"/>
          </p:cNvSpPr>
          <p:nvPr/>
        </p:nvSpPr>
        <p:spPr bwMode="auto">
          <a:xfrm>
            <a:off x="952500" y="368300"/>
            <a:ext cx="2417763" cy="519113"/>
          </a:xfrm>
          <a:prstGeom prst="rect">
            <a:avLst/>
          </a:prstGeom>
          <a:noFill/>
          <a:ln w="25400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(3)  </a:t>
            </a:r>
            <a:r>
              <a:rPr kumimoji="1" lang="en-US" altLang="zh-CN" sz="2800" b="1" i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J</a:t>
            </a:r>
            <a:r>
              <a:rPr kumimoji="1" lang="en-US" altLang="zh-CN" sz="28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=1,   </a:t>
            </a:r>
            <a:r>
              <a:rPr kumimoji="1" lang="en-US" altLang="zh-CN" sz="2800" b="1" i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K</a:t>
            </a:r>
            <a:r>
              <a:rPr kumimoji="1" lang="en-US" altLang="zh-CN" sz="28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=0</a:t>
            </a:r>
            <a:endParaRPr kumimoji="1" lang="en-US" altLang="zh-CN" sz="2800" b="1" kern="1200" cap="none" spc="0" normalizeH="0" baseline="0" noProof="0" smtClean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2259" name="Text Box 3"/>
          <p:cNvSpPr txBox="1"/>
          <p:nvPr/>
        </p:nvSpPr>
        <p:spPr>
          <a:xfrm>
            <a:off x="190500" y="857250"/>
            <a:ext cx="8991600" cy="946150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可分析出不管触发器原来处于什么状态，一个时钟脉冲来到后，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输出一定是</a:t>
            </a:r>
            <a:r>
              <a:rPr lang="en-US" altLang="zh-CN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1 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态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2260" name="Text Box 4"/>
          <p:cNvSpPr txBox="1">
            <a:spLocks noChangeArrowheads="1"/>
          </p:cNvSpPr>
          <p:nvPr/>
        </p:nvSpPr>
        <p:spPr bwMode="auto">
          <a:xfrm>
            <a:off x="952500" y="1851025"/>
            <a:ext cx="2309813" cy="519113"/>
          </a:xfrm>
          <a:prstGeom prst="rect">
            <a:avLst/>
          </a:prstGeom>
          <a:noFill/>
          <a:ln w="25400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(4)  </a:t>
            </a:r>
            <a:r>
              <a:rPr kumimoji="1" lang="en-US" altLang="zh-CN" sz="2800" b="1" i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J</a:t>
            </a:r>
            <a:r>
              <a:rPr kumimoji="1" lang="en-US" altLang="zh-CN" sz="28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=0,   </a:t>
            </a:r>
            <a:r>
              <a:rPr kumimoji="1" lang="en-US" altLang="zh-CN" sz="2800" b="1" i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K</a:t>
            </a:r>
            <a:r>
              <a:rPr kumimoji="1" lang="en-US" altLang="zh-CN" sz="28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=1</a:t>
            </a:r>
            <a:endParaRPr kumimoji="1" lang="en-US" altLang="zh-CN" sz="2800" b="1" kern="1200" cap="none" spc="0" normalizeH="0" baseline="0" noProof="0" smtClean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2261" name="Text Box 5"/>
          <p:cNvSpPr txBox="1"/>
          <p:nvPr/>
        </p:nvSpPr>
        <p:spPr>
          <a:xfrm>
            <a:off x="247650" y="2359025"/>
            <a:ext cx="8839200" cy="946150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可分析出不管触发器原来处于什么状态，一个时钟脉冲来到后，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输出一定是</a:t>
            </a:r>
            <a:r>
              <a:rPr lang="en-US" altLang="zh-CN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0 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态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2262" name="Text Box 6"/>
          <p:cNvSpPr txBox="1"/>
          <p:nvPr/>
        </p:nvSpPr>
        <p:spPr>
          <a:xfrm>
            <a:off x="285750" y="3314700"/>
            <a:ext cx="8934450" cy="946150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主从型触发器具有在</a:t>
            </a:r>
            <a:r>
              <a:rPr lang="en-US" altLang="zh-CN" sz="2800" b="1" i="1" dirty="0">
                <a:latin typeface="楷体_GB2312" pitchFamily="49" charset="-122"/>
                <a:ea typeface="楷体_GB2312" pitchFamily="49" charset="-122"/>
              </a:rPr>
              <a:t>CP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从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下跳为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时翻转的特点，也就是具有在时钟脉冲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下降沿触发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的特点。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2263" name="Text Box 7"/>
          <p:cNvSpPr txBox="1"/>
          <p:nvPr/>
        </p:nvSpPr>
        <p:spPr>
          <a:xfrm>
            <a:off x="993775" y="4273550"/>
            <a:ext cx="4827588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主从触发器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避免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了“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空翻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”。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" name="页脚占位符 4"/>
          <p:cNvSpPr txBox="1">
            <a:spLocks noGrp="1"/>
          </p:cNvSpPr>
          <p:nvPr>
            <p:custDataLst>
              <p:tags r:id="rId1"/>
            </p:custDataLst>
          </p:nvPr>
        </p:nvSpPr>
        <p:spPr bwMode="auto">
          <a:xfrm>
            <a:off x="5791200" y="6530975"/>
            <a:ext cx="28956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r" defTabSz="914400" rtl="0" eaLnBrk="1" latinLnBrk="0" hangingPunct="1">
              <a:defRPr sz="1000" b="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52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352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6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5226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60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52260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352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352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6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5226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2258" grpId="0" bldLvl="0" animBg="1"/>
      <p:bldP spid="352259" grpId="0"/>
      <p:bldP spid="352260" grpId="0" build="p"/>
      <p:bldP spid="352261" grpId="0"/>
      <p:bldP spid="352262" grpId="0"/>
      <p:bldP spid="35226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3282" name="Text Box 2"/>
          <p:cNvSpPr txBox="1">
            <a:spLocks noChangeArrowheads="1"/>
          </p:cNvSpPr>
          <p:nvPr/>
        </p:nvSpPr>
        <p:spPr bwMode="auto">
          <a:xfrm>
            <a:off x="304800" y="434658"/>
            <a:ext cx="7620000" cy="64516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anchor="ctr">
            <a:spAutoFit/>
          </a:bodyPr>
          <a:lstStyle/>
          <a:p>
            <a:pPr marR="0" algn="ctr" defTabSz="914400" eaLnBrk="0" hangingPunct="0">
              <a:buClrTx/>
              <a:buSzTx/>
              <a:buFontTx/>
              <a:buNone/>
              <a:defRPr/>
            </a:pPr>
            <a:r>
              <a:rPr kumimoji="1" lang="en-US" altLang="zh-CN" sz="36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12.1.4  </a:t>
            </a:r>
            <a:r>
              <a:rPr kumimoji="1" lang="en-US" altLang="zh-CN" sz="3600" b="1" i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D </a:t>
            </a:r>
            <a:r>
              <a:rPr kumimoji="1" lang="zh-CN" altLang="en-US" sz="36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触发器</a:t>
            </a:r>
            <a:endParaRPr kumimoji="1" lang="zh-CN" altLang="en-US" sz="3600" kern="1200" cap="none" spc="0" normalizeH="0" baseline="0" noProof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353283" name="Text Box 3"/>
          <p:cNvSpPr txBox="1"/>
          <p:nvPr/>
        </p:nvSpPr>
        <p:spPr>
          <a:xfrm>
            <a:off x="762000" y="1212215"/>
            <a:ext cx="8382000" cy="519113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维持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-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阻塞型</a:t>
            </a:r>
            <a:r>
              <a:rPr lang="en-US" altLang="zh-CN" sz="2800" b="1" i="1" dirty="0">
                <a:latin typeface="楷体_GB2312" pitchFamily="49" charset="-122"/>
                <a:ea typeface="楷体_GB2312" pitchFamily="49" charset="-122"/>
              </a:rPr>
              <a:t>D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触发器的逻辑符号如下图示：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" name="Group 4"/>
          <p:cNvGrpSpPr/>
          <p:nvPr/>
        </p:nvGrpSpPr>
        <p:grpSpPr>
          <a:xfrm>
            <a:off x="800100" y="1714500"/>
            <a:ext cx="2720975" cy="1687513"/>
            <a:chOff x="1764" y="768"/>
            <a:chExt cx="1714" cy="1063"/>
          </a:xfrm>
        </p:grpSpPr>
        <p:graphicFrame>
          <p:nvGraphicFramePr>
            <p:cNvPr id="705541" name="Object 5"/>
            <p:cNvGraphicFramePr/>
            <p:nvPr/>
          </p:nvGraphicFramePr>
          <p:xfrm>
            <a:off x="1837" y="1560"/>
            <a:ext cx="288" cy="2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03" name="" r:id="rId1" imgW="228600" imgH="215900" progId="Equation.3">
                    <p:embed/>
                  </p:oleObj>
                </mc:Choice>
                <mc:Fallback>
                  <p:oleObj name="" r:id="rId1" imgW="228600" imgH="215900" progId="Equation.3">
                    <p:embed/>
                    <p:pic>
                      <p:nvPicPr>
                        <p:cNvPr id="0" name="图片 490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837" y="1560"/>
                          <a:ext cx="288" cy="27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05542" name="Rectangle 6"/>
            <p:cNvSpPr/>
            <p:nvPr/>
          </p:nvSpPr>
          <p:spPr>
            <a:xfrm>
              <a:off x="2461" y="864"/>
              <a:ext cx="507" cy="894"/>
            </a:xfrm>
            <a:prstGeom prst="rect">
              <a:avLst/>
            </a:prstGeom>
            <a:solidFill>
              <a:srgbClr val="CCFFFF"/>
            </a:solidFill>
            <a:ln w="28575" cap="sq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5543" name="Text Box 7"/>
            <p:cNvSpPr txBox="1"/>
            <p:nvPr/>
          </p:nvSpPr>
          <p:spPr>
            <a:xfrm>
              <a:off x="2461" y="847"/>
              <a:ext cx="205" cy="25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sz="2000" b="1" dirty="0">
                  <a:latin typeface="Times New Roman" panose="02020603050405020304" pitchFamily="18" charset="0"/>
                  <a:ea typeface="幼圆" pitchFamily="49" charset="-122"/>
                </a:rPr>
                <a:t>S</a:t>
              </a:r>
              <a:endParaRPr lang="en-US" altLang="zh-CN" sz="2000" b="1" baseline="-25000" dirty="0"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05544" name="Text Box 8"/>
            <p:cNvSpPr txBox="1"/>
            <p:nvPr/>
          </p:nvSpPr>
          <p:spPr>
            <a:xfrm>
              <a:off x="2461" y="1536"/>
              <a:ext cx="232" cy="25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sz="2000" b="1" dirty="0">
                  <a:latin typeface="Times New Roman" panose="02020603050405020304" pitchFamily="18" charset="0"/>
                  <a:ea typeface="幼圆" pitchFamily="49" charset="-122"/>
                </a:rPr>
                <a:t>R</a:t>
              </a:r>
              <a:endParaRPr lang="en-US" altLang="zh-CN" sz="2000" b="1" baseline="-25000" dirty="0"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05545" name="Text Box 9"/>
            <p:cNvSpPr txBox="1"/>
            <p:nvPr/>
          </p:nvSpPr>
          <p:spPr>
            <a:xfrm>
              <a:off x="3223" y="905"/>
              <a:ext cx="255" cy="28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endParaRPr lang="en-US" altLang="zh-CN" sz="2800" i="1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05546" name="Oval 10"/>
            <p:cNvSpPr/>
            <p:nvPr/>
          </p:nvSpPr>
          <p:spPr>
            <a:xfrm flipH="1">
              <a:off x="2394" y="954"/>
              <a:ext cx="63" cy="63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5547" name="Oval 11"/>
            <p:cNvSpPr/>
            <p:nvPr/>
          </p:nvSpPr>
          <p:spPr>
            <a:xfrm flipH="1">
              <a:off x="2972" y="1492"/>
              <a:ext cx="63" cy="63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5548" name="Oval 12"/>
            <p:cNvSpPr/>
            <p:nvPr/>
          </p:nvSpPr>
          <p:spPr>
            <a:xfrm flipH="1">
              <a:off x="2394" y="1618"/>
              <a:ext cx="63" cy="63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5549" name="Line 13"/>
            <p:cNvSpPr/>
            <p:nvPr/>
          </p:nvSpPr>
          <p:spPr>
            <a:xfrm>
              <a:off x="2966" y="1082"/>
              <a:ext cx="288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5550" name="Line 14"/>
            <p:cNvSpPr/>
            <p:nvPr/>
          </p:nvSpPr>
          <p:spPr>
            <a:xfrm>
              <a:off x="3042" y="1531"/>
              <a:ext cx="192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5551" name="Line 15"/>
            <p:cNvSpPr/>
            <p:nvPr/>
          </p:nvSpPr>
          <p:spPr>
            <a:xfrm flipH="1">
              <a:off x="2109" y="984"/>
              <a:ext cx="288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5552" name="Line 16"/>
            <p:cNvSpPr/>
            <p:nvPr/>
          </p:nvSpPr>
          <p:spPr>
            <a:xfrm flipH="1">
              <a:off x="2109" y="1645"/>
              <a:ext cx="288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aphicFrame>
          <p:nvGraphicFramePr>
            <p:cNvPr id="705553" name="Object 17"/>
            <p:cNvGraphicFramePr/>
            <p:nvPr/>
          </p:nvGraphicFramePr>
          <p:xfrm>
            <a:off x="1843" y="768"/>
            <a:ext cx="288" cy="2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05" name="" r:id="rId3" imgW="228600" imgH="215900" progId="Equation.3">
                    <p:embed/>
                  </p:oleObj>
                </mc:Choice>
                <mc:Fallback>
                  <p:oleObj name="" r:id="rId3" imgW="228600" imgH="215900" progId="Equation.3">
                    <p:embed/>
                    <p:pic>
                      <p:nvPicPr>
                        <p:cNvPr id="0" name="图片 490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843" y="768"/>
                          <a:ext cx="288" cy="27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05554" name="Line 18"/>
            <p:cNvSpPr/>
            <p:nvPr/>
          </p:nvSpPr>
          <p:spPr>
            <a:xfrm flipH="1">
              <a:off x="2170" y="1229"/>
              <a:ext cx="288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5555" name="Text Box 19"/>
            <p:cNvSpPr txBox="1"/>
            <p:nvPr/>
          </p:nvSpPr>
          <p:spPr>
            <a:xfrm>
              <a:off x="1948" y="1071"/>
              <a:ext cx="255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D</a:t>
              </a:r>
              <a:endParaRPr lang="en-US" altLang="zh-CN" b="1" i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05556" name="Text Box 20"/>
            <p:cNvSpPr txBox="1"/>
            <p:nvPr/>
          </p:nvSpPr>
          <p:spPr>
            <a:xfrm>
              <a:off x="2422" y="1092"/>
              <a:ext cx="312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1D</a:t>
              </a:r>
              <a:endParaRPr lang="en-US" altLang="zh-CN" sz="2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705557" name="Freeform 21"/>
            <p:cNvSpPr/>
            <p:nvPr/>
          </p:nvSpPr>
          <p:spPr>
            <a:xfrm>
              <a:off x="2463" y="1366"/>
              <a:ext cx="96" cy="144"/>
            </a:xfrm>
            <a:custGeom>
              <a:avLst/>
              <a:gdLst>
                <a:gd name="txL" fmla="*/ 0 w 96"/>
                <a:gd name="txT" fmla="*/ 0 h 144"/>
                <a:gd name="txR" fmla="*/ 96 w 96"/>
                <a:gd name="txB" fmla="*/ 144 h 144"/>
              </a:gdLst>
              <a:ahLst/>
              <a:cxnLst>
                <a:cxn ang="0">
                  <a:pos x="0" y="0"/>
                </a:cxn>
                <a:cxn ang="0">
                  <a:pos x="96" y="72"/>
                </a:cxn>
                <a:cxn ang="0">
                  <a:pos x="0" y="144"/>
                </a:cxn>
              </a:cxnLst>
              <a:rect l="txL" t="txT" r="txR" b="txB"/>
              <a:pathLst>
                <a:path w="96" h="144">
                  <a:moveTo>
                    <a:pt x="0" y="0"/>
                  </a:moveTo>
                  <a:lnTo>
                    <a:pt x="96" y="72"/>
                  </a:lnTo>
                  <a:lnTo>
                    <a:pt x="0" y="144"/>
                  </a:ln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5558" name="Text Box 22"/>
            <p:cNvSpPr txBox="1"/>
            <p:nvPr/>
          </p:nvSpPr>
          <p:spPr>
            <a:xfrm>
              <a:off x="2529" y="1316"/>
              <a:ext cx="312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C1</a:t>
              </a:r>
              <a:endParaRPr lang="en-US" altLang="zh-CN" sz="2000" b="1" dirty="0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05559" name="Text Box 23"/>
            <p:cNvSpPr txBox="1"/>
            <p:nvPr/>
          </p:nvSpPr>
          <p:spPr>
            <a:xfrm>
              <a:off x="3315" y="1384"/>
              <a:ext cx="116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endParaRPr lang="zh-CN" altLang="zh-CN" b="1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705560" name="Object 24"/>
            <p:cNvGraphicFramePr/>
            <p:nvPr/>
          </p:nvGraphicFramePr>
          <p:xfrm>
            <a:off x="3269" y="1383"/>
            <a:ext cx="192" cy="2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04" name="" r:id="rId5" imgW="165100" imgH="241300" progId="Equation.3">
                    <p:embed/>
                  </p:oleObj>
                </mc:Choice>
                <mc:Fallback>
                  <p:oleObj name="" r:id="rId5" imgW="165100" imgH="241300" progId="Equation.3">
                    <p:embed/>
                    <p:pic>
                      <p:nvPicPr>
                        <p:cNvPr id="0" name="图片 4903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269" y="1383"/>
                          <a:ext cx="192" cy="28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05561" name="Text Box 25"/>
            <p:cNvSpPr txBox="1"/>
            <p:nvPr/>
          </p:nvSpPr>
          <p:spPr>
            <a:xfrm>
              <a:off x="1764" y="1289"/>
              <a:ext cx="361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b="1" i="1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CP</a:t>
              </a:r>
              <a:endParaRPr lang="en-US" altLang="zh-CN" b="1" i="1" dirty="0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05562" name="Line 26"/>
            <p:cNvSpPr/>
            <p:nvPr/>
          </p:nvSpPr>
          <p:spPr>
            <a:xfrm flipH="1">
              <a:off x="2125" y="1440"/>
              <a:ext cx="336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53307" name="Text Box 27"/>
          <p:cNvSpPr txBox="1"/>
          <p:nvPr/>
        </p:nvSpPr>
        <p:spPr>
          <a:xfrm>
            <a:off x="765175" y="3549650"/>
            <a:ext cx="5541963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输出与输入之间的关系见真值表：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3" name="Group 28"/>
          <p:cNvGrpSpPr/>
          <p:nvPr/>
        </p:nvGrpSpPr>
        <p:grpSpPr>
          <a:xfrm>
            <a:off x="5505450" y="1885950"/>
            <a:ext cx="2259013" cy="1552575"/>
            <a:chOff x="1740" y="2568"/>
            <a:chExt cx="1423" cy="978"/>
          </a:xfrm>
        </p:grpSpPr>
        <p:sp>
          <p:nvSpPr>
            <p:cNvPr id="705565" name="Rectangle 29"/>
            <p:cNvSpPr/>
            <p:nvPr/>
          </p:nvSpPr>
          <p:spPr>
            <a:xfrm>
              <a:off x="2465" y="3220"/>
              <a:ext cx="672" cy="326"/>
            </a:xfrm>
            <a:prstGeom prst="rect">
              <a:avLst/>
            </a:prstGeom>
            <a:noFill/>
            <a:ln w="25400">
              <a:noFill/>
            </a:ln>
          </p:spPr>
          <p:txBody>
            <a:bodyPr/>
            <a:p>
              <a:pPr eaLnBrk="0" hangingPunct="0"/>
              <a:r>
                <a:rPr lang="en-US" altLang="zh-CN" dirty="0">
                  <a:latin typeface="Times New Roman" panose="02020603050405020304" pitchFamily="18" charset="0"/>
                </a:rPr>
                <a:t>   </a:t>
              </a:r>
              <a:r>
                <a:rPr lang="en-US" altLang="zh-CN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705566" name="Rectangle 30"/>
            <p:cNvSpPr/>
            <p:nvPr/>
          </p:nvSpPr>
          <p:spPr>
            <a:xfrm>
              <a:off x="1745" y="3220"/>
              <a:ext cx="720" cy="326"/>
            </a:xfrm>
            <a:prstGeom prst="rect">
              <a:avLst/>
            </a:prstGeom>
            <a:noFill/>
            <a:ln w="25400">
              <a:noFill/>
            </a:ln>
          </p:spPr>
          <p:txBody>
            <a:bodyPr/>
            <a:p>
              <a:pPr eaLnBrk="0" hangingPunct="0"/>
              <a:r>
                <a:rPr lang="en-US" altLang="zh-CN" dirty="0">
                  <a:latin typeface="Times New Roman" panose="02020603050405020304" pitchFamily="18" charset="0"/>
                </a:rPr>
                <a:t>   1</a:t>
              </a:r>
              <a:endParaRPr lang="en-US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705567" name="Rectangle 31"/>
            <p:cNvSpPr/>
            <p:nvPr/>
          </p:nvSpPr>
          <p:spPr>
            <a:xfrm>
              <a:off x="2465" y="2894"/>
              <a:ext cx="672" cy="326"/>
            </a:xfrm>
            <a:prstGeom prst="rect">
              <a:avLst/>
            </a:prstGeom>
            <a:noFill/>
            <a:ln w="25400">
              <a:noFill/>
            </a:ln>
          </p:spPr>
          <p:txBody>
            <a:bodyPr/>
            <a:p>
              <a:pPr eaLnBrk="0" hangingPunct="0"/>
              <a:r>
                <a:rPr lang="en-US" altLang="zh-CN" dirty="0">
                  <a:latin typeface="Times New Roman" panose="02020603050405020304" pitchFamily="18" charset="0"/>
                </a:rPr>
                <a:t>   </a:t>
              </a:r>
              <a:r>
                <a:rPr lang="en-US" altLang="zh-CN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0</a:t>
              </a:r>
              <a:endParaRPr lang="en-US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705568" name="Rectangle 32"/>
            <p:cNvSpPr/>
            <p:nvPr/>
          </p:nvSpPr>
          <p:spPr>
            <a:xfrm>
              <a:off x="1745" y="2894"/>
              <a:ext cx="720" cy="326"/>
            </a:xfrm>
            <a:prstGeom prst="rect">
              <a:avLst/>
            </a:prstGeom>
            <a:noFill/>
            <a:ln w="25400">
              <a:noFill/>
            </a:ln>
          </p:spPr>
          <p:txBody>
            <a:bodyPr/>
            <a:p>
              <a:pPr eaLnBrk="0" hangingPunct="0"/>
              <a:r>
                <a:rPr lang="en-US" altLang="zh-CN" dirty="0">
                  <a:latin typeface="Times New Roman" panose="02020603050405020304" pitchFamily="18" charset="0"/>
                </a:rPr>
                <a:t>   0</a:t>
              </a:r>
              <a:endParaRPr lang="en-US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705569" name="Line 33"/>
            <p:cNvSpPr/>
            <p:nvPr/>
          </p:nvSpPr>
          <p:spPr>
            <a:xfrm>
              <a:off x="1745" y="2568"/>
              <a:ext cx="1392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5570" name="Line 34"/>
            <p:cNvSpPr/>
            <p:nvPr/>
          </p:nvSpPr>
          <p:spPr>
            <a:xfrm>
              <a:off x="1745" y="2894"/>
              <a:ext cx="1392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5571" name="Line 35"/>
            <p:cNvSpPr/>
            <p:nvPr/>
          </p:nvSpPr>
          <p:spPr>
            <a:xfrm>
              <a:off x="1745" y="3220"/>
              <a:ext cx="1392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5572" name="Line 36"/>
            <p:cNvSpPr/>
            <p:nvPr/>
          </p:nvSpPr>
          <p:spPr>
            <a:xfrm>
              <a:off x="1745" y="2568"/>
              <a:ext cx="0" cy="978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5573" name="Line 37"/>
            <p:cNvSpPr/>
            <p:nvPr/>
          </p:nvSpPr>
          <p:spPr>
            <a:xfrm>
              <a:off x="2465" y="2568"/>
              <a:ext cx="0" cy="978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5574" name="Line 38"/>
            <p:cNvSpPr/>
            <p:nvPr/>
          </p:nvSpPr>
          <p:spPr>
            <a:xfrm>
              <a:off x="3137" y="2568"/>
              <a:ext cx="0" cy="978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5575" name="Rectangle 39"/>
            <p:cNvSpPr/>
            <p:nvPr/>
          </p:nvSpPr>
          <p:spPr>
            <a:xfrm>
              <a:off x="2592" y="2588"/>
              <a:ext cx="571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Q</a:t>
              </a:r>
              <a:r>
                <a:rPr lang="en-US" altLang="zh-CN" b="1" i="1" baseline="40000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 n+</a:t>
              </a:r>
              <a:r>
                <a:rPr lang="en-US" altLang="zh-CN" b="1" baseline="40000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b="1" baseline="40000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05576" name="Line 40"/>
            <p:cNvSpPr/>
            <p:nvPr/>
          </p:nvSpPr>
          <p:spPr>
            <a:xfrm>
              <a:off x="1740" y="3540"/>
              <a:ext cx="139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5577" name="Rectangle 41"/>
            <p:cNvSpPr/>
            <p:nvPr/>
          </p:nvSpPr>
          <p:spPr>
            <a:xfrm>
              <a:off x="1908" y="2605"/>
              <a:ext cx="25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b="1" i="1" dirty="0">
                  <a:latin typeface="Times New Roman" panose="02020603050405020304" pitchFamily="18" charset="0"/>
                </a:rPr>
                <a:t>D</a:t>
              </a:r>
              <a:endParaRPr lang="en-US" altLang="zh-CN" b="1" i="1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53322" name="Text Box 42"/>
          <p:cNvSpPr txBox="1"/>
          <p:nvPr/>
        </p:nvSpPr>
        <p:spPr>
          <a:xfrm>
            <a:off x="41275" y="4143375"/>
            <a:ext cx="875347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逻辑功能为：触发器的输出状态仅决定于到达前输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53323" name="Rectangle 43"/>
          <p:cNvSpPr/>
          <p:nvPr/>
        </p:nvSpPr>
        <p:spPr>
          <a:xfrm>
            <a:off x="0" y="4691063"/>
            <a:ext cx="6613525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入端的状态，而与触发器现态无关，即：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705580" name="Object 44"/>
          <p:cNvGraphicFramePr/>
          <p:nvPr/>
        </p:nvGraphicFramePr>
        <p:xfrm>
          <a:off x="6502400" y="4616450"/>
          <a:ext cx="1552575" cy="59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06" name="" r:id="rId7" imgW="558165" imgH="215900" progId="Equation.3">
                  <p:embed/>
                </p:oleObj>
              </mc:Choice>
              <mc:Fallback>
                <p:oleObj name="" r:id="rId7" imgW="558165" imgH="215900" progId="Equation.3">
                  <p:embed/>
                  <p:pic>
                    <p:nvPicPr>
                      <p:cNvPr id="0" name="图片 490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502400" y="4616450"/>
                        <a:ext cx="1552575" cy="5953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3325" name="Rectangle 45"/>
          <p:cNvSpPr/>
          <p:nvPr/>
        </p:nvSpPr>
        <p:spPr>
          <a:xfrm>
            <a:off x="19050" y="5795963"/>
            <a:ext cx="5541963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就构成了计数器，其连接图如下：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4" name="Group 46"/>
          <p:cNvGrpSpPr/>
          <p:nvPr/>
        </p:nvGrpSpPr>
        <p:grpSpPr>
          <a:xfrm>
            <a:off x="688975" y="5162550"/>
            <a:ext cx="8296275" cy="642938"/>
            <a:chOff x="554" y="3252"/>
            <a:chExt cx="5226" cy="405"/>
          </a:xfrm>
        </p:grpSpPr>
        <p:sp>
          <p:nvSpPr>
            <p:cNvPr id="705583" name="Text Box 47"/>
            <p:cNvSpPr txBox="1"/>
            <p:nvPr/>
          </p:nvSpPr>
          <p:spPr>
            <a:xfrm>
              <a:off x="554" y="3330"/>
              <a:ext cx="522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当把 </a:t>
              </a:r>
              <a:r>
                <a:rPr lang="en-US" altLang="zh-CN" sz="2800" b="1" i="1" dirty="0">
                  <a:latin typeface="Times New Roman" panose="02020603050405020304" pitchFamily="18" charset="0"/>
                  <a:ea typeface="楷体_GB2312" pitchFamily="49" charset="-122"/>
                </a:rPr>
                <a:t>D </a:t>
              </a:r>
              <a:r>
                <a:rPr lang="zh-CN" alt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触发器的输入端与      输出端连接到一起时，</a:t>
              </a:r>
              <a:endParaRPr lang="zh-CN" altLang="en-US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aphicFrame>
          <p:nvGraphicFramePr>
            <p:cNvPr id="705584" name="Object 48"/>
            <p:cNvGraphicFramePr/>
            <p:nvPr/>
          </p:nvGraphicFramePr>
          <p:xfrm>
            <a:off x="3184" y="3252"/>
            <a:ext cx="248" cy="4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07" name="" r:id="rId9" imgW="139700" imgH="228600" progId="Equation.3">
                    <p:embed/>
                  </p:oleObj>
                </mc:Choice>
                <mc:Fallback>
                  <p:oleObj name="" r:id="rId9" imgW="139700" imgH="228600" progId="Equation.3">
                    <p:embed/>
                    <p:pic>
                      <p:nvPicPr>
                        <p:cNvPr id="0" name="图片 4906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184" y="3252"/>
                          <a:ext cx="248" cy="40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" name="页脚占位符 4"/>
          <p:cNvSpPr txBox="1">
            <a:spLocks noGrp="1"/>
          </p:cNvSpPr>
          <p:nvPr>
            <p:custDataLst>
              <p:tags r:id="rId11"/>
            </p:custDataLst>
          </p:nvPr>
        </p:nvSpPr>
        <p:spPr bwMode="auto">
          <a:xfrm>
            <a:off x="5791200" y="6530975"/>
            <a:ext cx="28956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r" defTabSz="914400" rtl="0" eaLnBrk="1" latinLnBrk="0" hangingPunct="1">
              <a:defRPr sz="1000" b="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328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328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3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3283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307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3307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322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53322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323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53323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705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32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5332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3282" grpId="0" build="p"/>
      <p:bldP spid="353283" grpId="0" build="p"/>
      <p:bldP spid="353307" grpId="0" build="p"/>
      <p:bldP spid="353322" grpId="0" build="p"/>
      <p:bldP spid="353323" grpId="0" build="p"/>
      <p:bldP spid="35332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2"/>
          <p:cNvGrpSpPr/>
          <p:nvPr/>
        </p:nvGrpSpPr>
        <p:grpSpPr>
          <a:xfrm>
            <a:off x="742950" y="990600"/>
            <a:ext cx="2682875" cy="1954213"/>
            <a:chOff x="2736" y="1656"/>
            <a:chExt cx="1690" cy="1231"/>
          </a:xfrm>
        </p:grpSpPr>
        <p:graphicFrame>
          <p:nvGraphicFramePr>
            <p:cNvPr id="706563" name="Object 3"/>
            <p:cNvGraphicFramePr/>
            <p:nvPr/>
          </p:nvGraphicFramePr>
          <p:xfrm>
            <a:off x="2832" y="2616"/>
            <a:ext cx="288" cy="2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08" name="" r:id="rId1" imgW="228600" imgH="215900" progId="Equation.3">
                    <p:embed/>
                  </p:oleObj>
                </mc:Choice>
                <mc:Fallback>
                  <p:oleObj name="" r:id="rId1" imgW="228600" imgH="215900" progId="Equation.3">
                    <p:embed/>
                    <p:pic>
                      <p:nvPicPr>
                        <p:cNvPr id="0" name="图片 490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832" y="2616"/>
                          <a:ext cx="288" cy="27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06564" name="Rectangle 4"/>
            <p:cNvSpPr/>
            <p:nvPr/>
          </p:nvSpPr>
          <p:spPr>
            <a:xfrm>
              <a:off x="3456" y="1920"/>
              <a:ext cx="507" cy="894"/>
            </a:xfrm>
            <a:prstGeom prst="rect">
              <a:avLst/>
            </a:prstGeom>
            <a:solidFill>
              <a:srgbClr val="CCFFFF"/>
            </a:solidFill>
            <a:ln w="28575" cap="sq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6565" name="Text Box 5"/>
            <p:cNvSpPr txBox="1"/>
            <p:nvPr/>
          </p:nvSpPr>
          <p:spPr>
            <a:xfrm>
              <a:off x="3456" y="1903"/>
              <a:ext cx="205" cy="25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sz="2000" b="1" dirty="0">
                  <a:latin typeface="Times New Roman" panose="02020603050405020304" pitchFamily="18" charset="0"/>
                  <a:ea typeface="幼圆" pitchFamily="49" charset="-122"/>
                </a:rPr>
                <a:t>S</a:t>
              </a:r>
              <a:endParaRPr lang="en-US" altLang="zh-CN" sz="2000" b="1" baseline="-25000" dirty="0"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06566" name="Text Box 6"/>
            <p:cNvSpPr txBox="1"/>
            <p:nvPr/>
          </p:nvSpPr>
          <p:spPr>
            <a:xfrm>
              <a:off x="3456" y="2592"/>
              <a:ext cx="232" cy="25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sz="2000" b="1" dirty="0">
                  <a:latin typeface="Times New Roman" panose="02020603050405020304" pitchFamily="18" charset="0"/>
                  <a:ea typeface="幼圆" pitchFamily="49" charset="-122"/>
                </a:rPr>
                <a:t>R</a:t>
              </a:r>
              <a:endParaRPr lang="en-US" altLang="zh-CN" sz="2000" b="1" baseline="-25000" dirty="0"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06567" name="Text Box 7"/>
            <p:cNvSpPr txBox="1"/>
            <p:nvPr/>
          </p:nvSpPr>
          <p:spPr>
            <a:xfrm>
              <a:off x="4110" y="1853"/>
              <a:ext cx="255" cy="28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endParaRPr lang="en-US" altLang="zh-CN" sz="2800" i="1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06568" name="Oval 8"/>
            <p:cNvSpPr/>
            <p:nvPr/>
          </p:nvSpPr>
          <p:spPr>
            <a:xfrm flipH="1">
              <a:off x="3389" y="2010"/>
              <a:ext cx="63" cy="63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6569" name="Oval 9"/>
            <p:cNvSpPr/>
            <p:nvPr/>
          </p:nvSpPr>
          <p:spPr>
            <a:xfrm flipH="1">
              <a:off x="3955" y="2572"/>
              <a:ext cx="63" cy="63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6570" name="Oval 10"/>
            <p:cNvSpPr/>
            <p:nvPr/>
          </p:nvSpPr>
          <p:spPr>
            <a:xfrm flipH="1">
              <a:off x="3389" y="2674"/>
              <a:ext cx="63" cy="63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6571" name="Line 11"/>
            <p:cNvSpPr/>
            <p:nvPr/>
          </p:nvSpPr>
          <p:spPr>
            <a:xfrm>
              <a:off x="3961" y="2138"/>
              <a:ext cx="432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6572" name="Line 12"/>
            <p:cNvSpPr/>
            <p:nvPr/>
          </p:nvSpPr>
          <p:spPr>
            <a:xfrm>
              <a:off x="4037" y="2599"/>
              <a:ext cx="108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6573" name="Line 13"/>
            <p:cNvSpPr/>
            <p:nvPr/>
          </p:nvSpPr>
          <p:spPr>
            <a:xfrm flipH="1">
              <a:off x="3104" y="2040"/>
              <a:ext cx="288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6574" name="Line 14"/>
            <p:cNvSpPr/>
            <p:nvPr/>
          </p:nvSpPr>
          <p:spPr>
            <a:xfrm flipH="1">
              <a:off x="3104" y="2701"/>
              <a:ext cx="288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aphicFrame>
          <p:nvGraphicFramePr>
            <p:cNvPr id="706575" name="Object 15"/>
            <p:cNvGraphicFramePr/>
            <p:nvPr/>
          </p:nvGraphicFramePr>
          <p:xfrm>
            <a:off x="2838" y="1824"/>
            <a:ext cx="288" cy="2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09" name="" r:id="rId3" imgW="228600" imgH="215900" progId="Equation.3">
                    <p:embed/>
                  </p:oleObj>
                </mc:Choice>
                <mc:Fallback>
                  <p:oleObj name="" r:id="rId3" imgW="228600" imgH="215900" progId="Equation.3">
                    <p:embed/>
                    <p:pic>
                      <p:nvPicPr>
                        <p:cNvPr id="0" name="图片 490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838" y="1824"/>
                          <a:ext cx="288" cy="27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06576" name="Line 16"/>
            <p:cNvSpPr/>
            <p:nvPr/>
          </p:nvSpPr>
          <p:spPr>
            <a:xfrm flipH="1">
              <a:off x="3249" y="2285"/>
              <a:ext cx="204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6577" name="Text Box 17"/>
            <p:cNvSpPr txBox="1"/>
            <p:nvPr/>
          </p:nvSpPr>
          <p:spPr>
            <a:xfrm>
              <a:off x="3417" y="2148"/>
              <a:ext cx="312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1D</a:t>
              </a:r>
              <a:endParaRPr lang="en-US" altLang="zh-CN" sz="2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706578" name="Freeform 18"/>
            <p:cNvSpPr/>
            <p:nvPr/>
          </p:nvSpPr>
          <p:spPr>
            <a:xfrm>
              <a:off x="3458" y="2410"/>
              <a:ext cx="96" cy="144"/>
            </a:xfrm>
            <a:custGeom>
              <a:avLst/>
              <a:gdLst>
                <a:gd name="txL" fmla="*/ 0 w 96"/>
                <a:gd name="txT" fmla="*/ 0 h 144"/>
                <a:gd name="txR" fmla="*/ 96 w 96"/>
                <a:gd name="txB" fmla="*/ 144 h 144"/>
              </a:gdLst>
              <a:ahLst/>
              <a:cxnLst>
                <a:cxn ang="0">
                  <a:pos x="0" y="0"/>
                </a:cxn>
                <a:cxn ang="0">
                  <a:pos x="96" y="72"/>
                </a:cxn>
                <a:cxn ang="0">
                  <a:pos x="0" y="144"/>
                </a:cxn>
              </a:cxnLst>
              <a:rect l="txL" t="txT" r="txR" b="txB"/>
              <a:pathLst>
                <a:path w="96" h="144">
                  <a:moveTo>
                    <a:pt x="0" y="0"/>
                  </a:moveTo>
                  <a:lnTo>
                    <a:pt x="96" y="72"/>
                  </a:lnTo>
                  <a:lnTo>
                    <a:pt x="0" y="144"/>
                  </a:ln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06579" name="Text Box 19"/>
            <p:cNvSpPr txBox="1"/>
            <p:nvPr/>
          </p:nvSpPr>
          <p:spPr>
            <a:xfrm>
              <a:off x="3524" y="2372"/>
              <a:ext cx="312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C1</a:t>
              </a:r>
              <a:endParaRPr lang="en-US" altLang="zh-CN" sz="2000" b="1" dirty="0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06580" name="Text Box 20"/>
            <p:cNvSpPr txBox="1"/>
            <p:nvPr/>
          </p:nvSpPr>
          <p:spPr>
            <a:xfrm>
              <a:off x="4310" y="2440"/>
              <a:ext cx="116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endParaRPr lang="zh-CN" altLang="zh-CN" b="1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706581" name="Object 21"/>
            <p:cNvGraphicFramePr/>
            <p:nvPr/>
          </p:nvGraphicFramePr>
          <p:xfrm>
            <a:off x="4180" y="2583"/>
            <a:ext cx="192" cy="2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10" name="" r:id="rId5" imgW="165100" imgH="241300" progId="Equation.3">
                    <p:embed/>
                  </p:oleObj>
                </mc:Choice>
                <mc:Fallback>
                  <p:oleObj name="" r:id="rId5" imgW="165100" imgH="241300" progId="Equation.3">
                    <p:embed/>
                    <p:pic>
                      <p:nvPicPr>
                        <p:cNvPr id="0" name="图片 4909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180" y="2583"/>
                          <a:ext cx="192" cy="28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06582" name="Line 22"/>
            <p:cNvSpPr/>
            <p:nvPr/>
          </p:nvSpPr>
          <p:spPr>
            <a:xfrm flipH="1">
              <a:off x="3112" y="2500"/>
              <a:ext cx="360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6583" name="Text Box 23"/>
            <p:cNvSpPr txBox="1"/>
            <p:nvPr/>
          </p:nvSpPr>
          <p:spPr>
            <a:xfrm>
              <a:off x="2736" y="2345"/>
              <a:ext cx="361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b="1" i="1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CP</a:t>
              </a:r>
              <a:endParaRPr lang="en-US" altLang="zh-CN" b="1" i="1" dirty="0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06584" name="Line 24"/>
            <p:cNvSpPr/>
            <p:nvPr/>
          </p:nvSpPr>
          <p:spPr>
            <a:xfrm>
              <a:off x="3252" y="1656"/>
              <a:ext cx="0" cy="62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6585" name="Line 25"/>
            <p:cNvSpPr/>
            <p:nvPr/>
          </p:nvSpPr>
          <p:spPr>
            <a:xfrm>
              <a:off x="3252" y="1656"/>
              <a:ext cx="876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6586" name="Line 26"/>
            <p:cNvSpPr/>
            <p:nvPr/>
          </p:nvSpPr>
          <p:spPr>
            <a:xfrm>
              <a:off x="4128" y="1656"/>
              <a:ext cx="0" cy="948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54331" name="Text Box 27"/>
          <p:cNvSpPr txBox="1"/>
          <p:nvPr/>
        </p:nvSpPr>
        <p:spPr>
          <a:xfrm>
            <a:off x="4403725" y="768350"/>
            <a:ext cx="2684463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工作波形如下：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54332" name="Text Box 28"/>
          <p:cNvSpPr txBox="1"/>
          <p:nvPr/>
        </p:nvSpPr>
        <p:spPr>
          <a:xfrm>
            <a:off x="4476750" y="1658938"/>
            <a:ext cx="573088" cy="457200"/>
          </a:xfrm>
          <a:prstGeom prst="rect">
            <a:avLst/>
          </a:prstGeom>
          <a:noFill/>
          <a:ln w="28575">
            <a:noFill/>
          </a:ln>
        </p:spPr>
        <p:txBody>
          <a:bodyPr wrap="none" anchor="ctr" anchorCtr="0">
            <a:spAutoFit/>
          </a:bodyPr>
          <a:p>
            <a:pPr algn="ctr" eaLnBrk="0" hangingPunct="0"/>
            <a:r>
              <a:rPr lang="en-US" altLang="zh-CN" b="1" i="1" dirty="0">
                <a:latin typeface="Times New Roman" panose="02020603050405020304" pitchFamily="18" charset="0"/>
                <a:ea typeface="幼圆" pitchFamily="49" charset="-122"/>
              </a:rPr>
              <a:t>CP</a:t>
            </a:r>
            <a:endParaRPr lang="en-US" altLang="zh-CN" b="1" i="1" dirty="0"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354333" name="Text Box 29"/>
          <p:cNvSpPr txBox="1"/>
          <p:nvPr/>
        </p:nvSpPr>
        <p:spPr>
          <a:xfrm>
            <a:off x="4457700" y="2949575"/>
            <a:ext cx="5492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2800" b="1" i="1" dirty="0">
                <a:solidFill>
                  <a:srgbClr val="FF0066"/>
                </a:solidFill>
                <a:latin typeface="Times New Roman" panose="02020603050405020304" pitchFamily="18" charset="0"/>
              </a:rPr>
              <a:t>Q</a:t>
            </a:r>
            <a:endParaRPr lang="en-US" altLang="zh-CN" sz="2800" b="1" i="1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" name="Group 30"/>
          <p:cNvGrpSpPr/>
          <p:nvPr/>
        </p:nvGrpSpPr>
        <p:grpSpPr>
          <a:xfrm>
            <a:off x="4419600" y="3616325"/>
            <a:ext cx="396875" cy="519113"/>
            <a:chOff x="444" y="3552"/>
            <a:chExt cx="250" cy="327"/>
          </a:xfrm>
        </p:grpSpPr>
        <p:sp>
          <p:nvSpPr>
            <p:cNvPr id="706591" name="Text Box 31"/>
            <p:cNvSpPr txBox="1"/>
            <p:nvPr/>
          </p:nvSpPr>
          <p:spPr>
            <a:xfrm>
              <a:off x="444" y="3552"/>
              <a:ext cx="25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2800" b="1" i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Q</a:t>
              </a:r>
              <a:endParaRPr lang="en-US" altLang="zh-CN" sz="2800" b="1" i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06592" name="Line 32"/>
            <p:cNvSpPr/>
            <p:nvPr/>
          </p:nvSpPr>
          <p:spPr>
            <a:xfrm>
              <a:off x="521" y="3612"/>
              <a:ext cx="159" cy="0"/>
            </a:xfrm>
            <a:prstGeom prst="line">
              <a:avLst/>
            </a:prstGeom>
            <a:ln w="28575" cap="flat" cmpd="sng">
              <a:solidFill>
                <a:srgbClr val="FF0066"/>
              </a:solidFill>
              <a:prstDash val="solid"/>
              <a:headEnd type="none" w="med" len="med"/>
              <a:tailEnd type="none" w="med" len="med"/>
            </a:ln>
          </p:spPr>
        </p:sp>
      </p:grpSp>
      <p:graphicFrame>
        <p:nvGraphicFramePr>
          <p:cNvPr id="706593" name="Object 33"/>
          <p:cNvGraphicFramePr/>
          <p:nvPr/>
        </p:nvGraphicFramePr>
        <p:xfrm>
          <a:off x="4494213" y="2130425"/>
          <a:ext cx="538162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1" name="" r:id="rId7" imgW="215900" imgH="203200" progId="Equation.3">
                  <p:embed/>
                </p:oleObj>
              </mc:Choice>
              <mc:Fallback>
                <p:oleObj name="" r:id="rId7" imgW="215900" imgH="203200" progId="Equation.3">
                  <p:embed/>
                  <p:pic>
                    <p:nvPicPr>
                      <p:cNvPr id="0" name="图片 49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494213" y="2130425"/>
                        <a:ext cx="538162" cy="5095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Group 34"/>
          <p:cNvGrpSpPr/>
          <p:nvPr/>
        </p:nvGrpSpPr>
        <p:grpSpPr>
          <a:xfrm>
            <a:off x="5067300" y="1624013"/>
            <a:ext cx="3009900" cy="401637"/>
            <a:chOff x="2856" y="591"/>
            <a:chExt cx="1896" cy="253"/>
          </a:xfrm>
        </p:grpSpPr>
        <p:grpSp>
          <p:nvGrpSpPr>
            <p:cNvPr id="706595" name="Group 35"/>
            <p:cNvGrpSpPr/>
            <p:nvPr/>
          </p:nvGrpSpPr>
          <p:grpSpPr>
            <a:xfrm>
              <a:off x="3614" y="598"/>
              <a:ext cx="322" cy="246"/>
              <a:chOff x="720" y="3072"/>
              <a:chExt cx="384" cy="240"/>
            </a:xfrm>
          </p:grpSpPr>
          <p:sp>
            <p:nvSpPr>
              <p:cNvPr id="706596" name="Line 36"/>
              <p:cNvSpPr/>
              <p:nvPr/>
            </p:nvSpPr>
            <p:spPr>
              <a:xfrm>
                <a:off x="720" y="3312"/>
                <a:ext cx="192" cy="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06597" name="Line 37"/>
              <p:cNvSpPr/>
              <p:nvPr/>
            </p:nvSpPr>
            <p:spPr>
              <a:xfrm>
                <a:off x="912" y="3072"/>
                <a:ext cx="0" cy="24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06598" name="Line 38"/>
              <p:cNvSpPr/>
              <p:nvPr/>
            </p:nvSpPr>
            <p:spPr>
              <a:xfrm>
                <a:off x="912" y="3072"/>
                <a:ext cx="192" cy="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06599" name="Line 39"/>
              <p:cNvSpPr/>
              <p:nvPr/>
            </p:nvSpPr>
            <p:spPr>
              <a:xfrm>
                <a:off x="1104" y="3072"/>
                <a:ext cx="0" cy="24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706600" name="Group 40"/>
            <p:cNvGrpSpPr/>
            <p:nvPr/>
          </p:nvGrpSpPr>
          <p:grpSpPr>
            <a:xfrm>
              <a:off x="4259" y="598"/>
              <a:ext cx="323" cy="246"/>
              <a:chOff x="720" y="3072"/>
              <a:chExt cx="384" cy="240"/>
            </a:xfrm>
          </p:grpSpPr>
          <p:sp>
            <p:nvSpPr>
              <p:cNvPr id="706601" name="Line 41"/>
              <p:cNvSpPr/>
              <p:nvPr/>
            </p:nvSpPr>
            <p:spPr>
              <a:xfrm>
                <a:off x="720" y="3312"/>
                <a:ext cx="192" cy="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06602" name="Line 42"/>
              <p:cNvSpPr/>
              <p:nvPr/>
            </p:nvSpPr>
            <p:spPr>
              <a:xfrm>
                <a:off x="912" y="3072"/>
                <a:ext cx="0" cy="24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06603" name="Line 43"/>
              <p:cNvSpPr/>
              <p:nvPr/>
            </p:nvSpPr>
            <p:spPr>
              <a:xfrm>
                <a:off x="912" y="3072"/>
                <a:ext cx="192" cy="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06604" name="Line 44"/>
              <p:cNvSpPr/>
              <p:nvPr/>
            </p:nvSpPr>
            <p:spPr>
              <a:xfrm>
                <a:off x="1104" y="3072"/>
                <a:ext cx="0" cy="24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706605" name="Group 45"/>
            <p:cNvGrpSpPr/>
            <p:nvPr/>
          </p:nvGrpSpPr>
          <p:grpSpPr>
            <a:xfrm>
              <a:off x="3292" y="598"/>
              <a:ext cx="322" cy="246"/>
              <a:chOff x="720" y="3072"/>
              <a:chExt cx="384" cy="240"/>
            </a:xfrm>
          </p:grpSpPr>
          <p:sp>
            <p:nvSpPr>
              <p:cNvPr id="706606" name="Line 46"/>
              <p:cNvSpPr/>
              <p:nvPr/>
            </p:nvSpPr>
            <p:spPr>
              <a:xfrm>
                <a:off x="720" y="3312"/>
                <a:ext cx="192" cy="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06607" name="Line 47"/>
              <p:cNvSpPr/>
              <p:nvPr/>
            </p:nvSpPr>
            <p:spPr>
              <a:xfrm>
                <a:off x="912" y="3072"/>
                <a:ext cx="0" cy="24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06608" name="Line 48"/>
              <p:cNvSpPr/>
              <p:nvPr/>
            </p:nvSpPr>
            <p:spPr>
              <a:xfrm>
                <a:off x="912" y="3072"/>
                <a:ext cx="192" cy="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06609" name="Line 49"/>
              <p:cNvSpPr/>
              <p:nvPr/>
            </p:nvSpPr>
            <p:spPr>
              <a:xfrm>
                <a:off x="1104" y="3072"/>
                <a:ext cx="0" cy="24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706610" name="Group 50"/>
            <p:cNvGrpSpPr/>
            <p:nvPr/>
          </p:nvGrpSpPr>
          <p:grpSpPr>
            <a:xfrm>
              <a:off x="3940" y="591"/>
              <a:ext cx="322" cy="246"/>
              <a:chOff x="720" y="3072"/>
              <a:chExt cx="384" cy="240"/>
            </a:xfrm>
          </p:grpSpPr>
          <p:sp>
            <p:nvSpPr>
              <p:cNvPr id="706611" name="Line 51"/>
              <p:cNvSpPr/>
              <p:nvPr/>
            </p:nvSpPr>
            <p:spPr>
              <a:xfrm>
                <a:off x="720" y="3312"/>
                <a:ext cx="192" cy="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06612" name="Line 52"/>
              <p:cNvSpPr/>
              <p:nvPr/>
            </p:nvSpPr>
            <p:spPr>
              <a:xfrm>
                <a:off x="912" y="3072"/>
                <a:ext cx="0" cy="24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06613" name="Line 53"/>
              <p:cNvSpPr/>
              <p:nvPr/>
            </p:nvSpPr>
            <p:spPr>
              <a:xfrm>
                <a:off x="912" y="3072"/>
                <a:ext cx="192" cy="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06614" name="Line 54"/>
              <p:cNvSpPr/>
              <p:nvPr/>
            </p:nvSpPr>
            <p:spPr>
              <a:xfrm>
                <a:off x="1104" y="3072"/>
                <a:ext cx="0" cy="24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706615" name="Line 55"/>
            <p:cNvSpPr/>
            <p:nvPr/>
          </p:nvSpPr>
          <p:spPr>
            <a:xfrm>
              <a:off x="4584" y="840"/>
              <a:ext cx="168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6616" name="Line 56"/>
            <p:cNvSpPr/>
            <p:nvPr/>
          </p:nvSpPr>
          <p:spPr>
            <a:xfrm flipH="1">
              <a:off x="2856" y="840"/>
              <a:ext cx="444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9" name="Group 57"/>
          <p:cNvGrpSpPr/>
          <p:nvPr/>
        </p:nvGrpSpPr>
        <p:grpSpPr>
          <a:xfrm>
            <a:off x="5086350" y="2362200"/>
            <a:ext cx="2971800" cy="381000"/>
            <a:chOff x="2868" y="1056"/>
            <a:chExt cx="1872" cy="240"/>
          </a:xfrm>
        </p:grpSpPr>
        <p:sp>
          <p:nvSpPr>
            <p:cNvPr id="706618" name="Line 58"/>
            <p:cNvSpPr/>
            <p:nvPr/>
          </p:nvSpPr>
          <p:spPr>
            <a:xfrm>
              <a:off x="2868" y="1056"/>
              <a:ext cx="252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6619" name="Line 59"/>
            <p:cNvSpPr/>
            <p:nvPr/>
          </p:nvSpPr>
          <p:spPr>
            <a:xfrm>
              <a:off x="3120" y="1056"/>
              <a:ext cx="0" cy="228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6620" name="Line 60"/>
            <p:cNvSpPr/>
            <p:nvPr/>
          </p:nvSpPr>
          <p:spPr>
            <a:xfrm>
              <a:off x="3120" y="1296"/>
              <a:ext cx="144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6621" name="Line 61"/>
            <p:cNvSpPr/>
            <p:nvPr/>
          </p:nvSpPr>
          <p:spPr>
            <a:xfrm flipV="1">
              <a:off x="3264" y="1056"/>
              <a:ext cx="0" cy="24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6622" name="Line 62"/>
            <p:cNvSpPr/>
            <p:nvPr/>
          </p:nvSpPr>
          <p:spPr>
            <a:xfrm>
              <a:off x="3264" y="1056"/>
              <a:ext cx="1476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54367" name="Line 63"/>
          <p:cNvSpPr/>
          <p:nvPr/>
        </p:nvSpPr>
        <p:spPr>
          <a:xfrm>
            <a:off x="7548563" y="1997075"/>
            <a:ext cx="0" cy="1123950"/>
          </a:xfrm>
          <a:prstGeom prst="line">
            <a:avLst/>
          </a:prstGeom>
          <a:ln w="19050" cap="flat" cmpd="sng">
            <a:solidFill>
              <a:srgbClr val="FF0066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354368" name="Line 64"/>
          <p:cNvSpPr/>
          <p:nvPr/>
        </p:nvSpPr>
        <p:spPr>
          <a:xfrm>
            <a:off x="7053263" y="2035175"/>
            <a:ext cx="0" cy="1028700"/>
          </a:xfrm>
          <a:prstGeom prst="line">
            <a:avLst/>
          </a:prstGeom>
          <a:ln w="19050" cap="flat" cmpd="sng">
            <a:solidFill>
              <a:srgbClr val="FF0066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354369" name="Line 65"/>
          <p:cNvSpPr/>
          <p:nvPr/>
        </p:nvSpPr>
        <p:spPr>
          <a:xfrm>
            <a:off x="6538913" y="2035175"/>
            <a:ext cx="0" cy="1028700"/>
          </a:xfrm>
          <a:prstGeom prst="line">
            <a:avLst/>
          </a:prstGeom>
          <a:ln w="19050" cap="flat" cmpd="sng">
            <a:solidFill>
              <a:srgbClr val="FF0066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354370" name="Line 66"/>
          <p:cNvSpPr/>
          <p:nvPr/>
        </p:nvSpPr>
        <p:spPr>
          <a:xfrm>
            <a:off x="6024563" y="2035175"/>
            <a:ext cx="0" cy="1066800"/>
          </a:xfrm>
          <a:prstGeom prst="line">
            <a:avLst/>
          </a:prstGeom>
          <a:ln w="19050" cap="flat" cmpd="sng">
            <a:solidFill>
              <a:srgbClr val="FF0066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10" name="Group 67"/>
          <p:cNvGrpSpPr/>
          <p:nvPr/>
        </p:nvGrpSpPr>
        <p:grpSpPr>
          <a:xfrm>
            <a:off x="5067300" y="2990850"/>
            <a:ext cx="2971800" cy="457200"/>
            <a:chOff x="2856" y="1452"/>
            <a:chExt cx="1872" cy="288"/>
          </a:xfrm>
        </p:grpSpPr>
        <p:sp>
          <p:nvSpPr>
            <p:cNvPr id="706628" name="Line 68"/>
            <p:cNvSpPr/>
            <p:nvPr/>
          </p:nvSpPr>
          <p:spPr>
            <a:xfrm>
              <a:off x="2856" y="1488"/>
              <a:ext cx="240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6629" name="Line 69"/>
            <p:cNvSpPr/>
            <p:nvPr/>
          </p:nvSpPr>
          <p:spPr>
            <a:xfrm>
              <a:off x="3096" y="1500"/>
              <a:ext cx="0" cy="228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6630" name="Line 70"/>
            <p:cNvSpPr/>
            <p:nvPr/>
          </p:nvSpPr>
          <p:spPr>
            <a:xfrm>
              <a:off x="3096" y="1728"/>
              <a:ext cx="348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6631" name="Line 71"/>
            <p:cNvSpPr/>
            <p:nvPr/>
          </p:nvSpPr>
          <p:spPr>
            <a:xfrm>
              <a:off x="3456" y="1488"/>
              <a:ext cx="0" cy="24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6632" name="Line 72"/>
            <p:cNvSpPr/>
            <p:nvPr/>
          </p:nvSpPr>
          <p:spPr>
            <a:xfrm>
              <a:off x="3456" y="1476"/>
              <a:ext cx="312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6633" name="Line 73"/>
            <p:cNvSpPr/>
            <p:nvPr/>
          </p:nvSpPr>
          <p:spPr>
            <a:xfrm>
              <a:off x="3780" y="1476"/>
              <a:ext cx="0" cy="24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6634" name="Line 74"/>
            <p:cNvSpPr/>
            <p:nvPr/>
          </p:nvSpPr>
          <p:spPr>
            <a:xfrm>
              <a:off x="3780" y="1728"/>
              <a:ext cx="336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6635" name="Line 75"/>
            <p:cNvSpPr/>
            <p:nvPr/>
          </p:nvSpPr>
          <p:spPr>
            <a:xfrm>
              <a:off x="4104" y="1452"/>
              <a:ext cx="0" cy="276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6636" name="Line 76"/>
            <p:cNvSpPr/>
            <p:nvPr/>
          </p:nvSpPr>
          <p:spPr>
            <a:xfrm>
              <a:off x="4104" y="1488"/>
              <a:ext cx="324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6637" name="Line 77"/>
            <p:cNvSpPr/>
            <p:nvPr/>
          </p:nvSpPr>
          <p:spPr>
            <a:xfrm>
              <a:off x="4428" y="1488"/>
              <a:ext cx="0" cy="24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6638" name="Line 78"/>
            <p:cNvSpPr/>
            <p:nvPr/>
          </p:nvSpPr>
          <p:spPr>
            <a:xfrm>
              <a:off x="4428" y="1740"/>
              <a:ext cx="300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1" name="Group 79"/>
          <p:cNvGrpSpPr/>
          <p:nvPr/>
        </p:nvGrpSpPr>
        <p:grpSpPr>
          <a:xfrm>
            <a:off x="5029200" y="3600450"/>
            <a:ext cx="3028950" cy="438150"/>
            <a:chOff x="2832" y="1836"/>
            <a:chExt cx="1908" cy="276"/>
          </a:xfrm>
        </p:grpSpPr>
        <p:sp>
          <p:nvSpPr>
            <p:cNvPr id="706640" name="Line 80"/>
            <p:cNvSpPr/>
            <p:nvPr/>
          </p:nvSpPr>
          <p:spPr>
            <a:xfrm>
              <a:off x="2832" y="2064"/>
              <a:ext cx="240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6641" name="Line 81"/>
            <p:cNvSpPr/>
            <p:nvPr/>
          </p:nvSpPr>
          <p:spPr>
            <a:xfrm>
              <a:off x="3072" y="1836"/>
              <a:ext cx="0" cy="228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6642" name="Line 82"/>
            <p:cNvSpPr/>
            <p:nvPr/>
          </p:nvSpPr>
          <p:spPr>
            <a:xfrm>
              <a:off x="3084" y="1836"/>
              <a:ext cx="348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6643" name="Line 83"/>
            <p:cNvSpPr/>
            <p:nvPr/>
          </p:nvSpPr>
          <p:spPr>
            <a:xfrm>
              <a:off x="3432" y="1836"/>
              <a:ext cx="0" cy="24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6644" name="Line 84"/>
            <p:cNvSpPr/>
            <p:nvPr/>
          </p:nvSpPr>
          <p:spPr>
            <a:xfrm>
              <a:off x="3432" y="2076"/>
              <a:ext cx="312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6645" name="Line 85"/>
            <p:cNvSpPr/>
            <p:nvPr/>
          </p:nvSpPr>
          <p:spPr>
            <a:xfrm>
              <a:off x="3756" y="1836"/>
              <a:ext cx="0" cy="24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6646" name="Line 86"/>
            <p:cNvSpPr/>
            <p:nvPr/>
          </p:nvSpPr>
          <p:spPr>
            <a:xfrm>
              <a:off x="3768" y="1836"/>
              <a:ext cx="336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6647" name="Line 87"/>
            <p:cNvSpPr/>
            <p:nvPr/>
          </p:nvSpPr>
          <p:spPr>
            <a:xfrm>
              <a:off x="4104" y="1836"/>
              <a:ext cx="0" cy="276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6648" name="Line 88"/>
            <p:cNvSpPr/>
            <p:nvPr/>
          </p:nvSpPr>
          <p:spPr>
            <a:xfrm>
              <a:off x="4116" y="2112"/>
              <a:ext cx="324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6649" name="Line 89"/>
            <p:cNvSpPr/>
            <p:nvPr/>
          </p:nvSpPr>
          <p:spPr>
            <a:xfrm>
              <a:off x="4440" y="1860"/>
              <a:ext cx="0" cy="24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6650" name="Line 90"/>
            <p:cNvSpPr/>
            <p:nvPr/>
          </p:nvSpPr>
          <p:spPr>
            <a:xfrm>
              <a:off x="4440" y="1848"/>
              <a:ext cx="300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7" name="页脚占位符 4"/>
          <p:cNvSpPr txBox="1">
            <a:spLocks noGrp="1"/>
          </p:cNvSpPr>
          <p:nvPr>
            <p:custDataLst>
              <p:tags r:id="rId9"/>
            </p:custDataLst>
          </p:nvPr>
        </p:nvSpPr>
        <p:spPr bwMode="auto">
          <a:xfrm>
            <a:off x="5791200" y="6530975"/>
            <a:ext cx="28956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r" defTabSz="914400" rtl="0" eaLnBrk="1" latinLnBrk="0" hangingPunct="1">
              <a:defRPr sz="1000" b="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31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4331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3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5433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06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5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35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35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35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3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5433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4331" grpId="0" build="p"/>
      <p:bldP spid="354332" grpId="0" build="p"/>
      <p:bldP spid="35433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1474" name="Text Box 2"/>
          <p:cNvSpPr txBox="1">
            <a:spLocks noChangeArrowheads="1"/>
          </p:cNvSpPr>
          <p:nvPr/>
        </p:nvSpPr>
        <p:spPr bwMode="auto">
          <a:xfrm>
            <a:off x="508000" y="423545"/>
            <a:ext cx="7620000" cy="64516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anchor="ctr">
            <a:spAutoFit/>
          </a:bodyPr>
          <a:lstStyle/>
          <a:p>
            <a:pPr marR="0" algn="ctr" defTabSz="914400" eaLnBrk="0" hangingPunct="0">
              <a:buClrTx/>
              <a:buSzTx/>
              <a:buFontTx/>
              <a:buNone/>
              <a:defRPr/>
            </a:pPr>
            <a:r>
              <a:rPr kumimoji="1" lang="en-US" altLang="zh-CN" sz="36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12.1.5 </a:t>
            </a:r>
            <a:r>
              <a:rPr kumimoji="1" lang="zh-CN" altLang="en-US" sz="36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触发器的应用举例 </a:t>
            </a:r>
            <a:endParaRPr kumimoji="1" lang="zh-CN" altLang="en-US" sz="3600" b="1" kern="1200" cap="none" spc="0" normalizeH="0" baseline="0" noProof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pic>
        <p:nvPicPr>
          <p:cNvPr id="707587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4763" y="2295525"/>
            <a:ext cx="3697287" cy="2449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7588" name="Text Box 5"/>
          <p:cNvSpPr txBox="1"/>
          <p:nvPr/>
        </p:nvSpPr>
        <p:spPr>
          <a:xfrm>
            <a:off x="147320" y="1281430"/>
            <a:ext cx="9001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例：</a:t>
            </a:r>
            <a:endParaRPr lang="zh-CN" altLang="en-US" sz="2800" b="1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707589" name="Text Box 6"/>
          <p:cNvSpPr txBox="1"/>
          <p:nvPr/>
        </p:nvSpPr>
        <p:spPr>
          <a:xfrm>
            <a:off x="855345" y="1151890"/>
            <a:ext cx="799973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</a:rPr>
              <a:t>走廊节电灯电路如图所示，该走廊节电灯可以在灯点亮后经一定时间的延迟自动切断路灯电源，起到节电的作用。 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707590" name="Text Box 7"/>
          <p:cNvSpPr txBox="1"/>
          <p:nvPr/>
        </p:nvSpPr>
        <p:spPr>
          <a:xfrm>
            <a:off x="81280" y="2487930"/>
            <a:ext cx="519874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触发器常态时为</a:t>
            </a:r>
            <a:r>
              <a:rPr lang="en-US" altLang="zh-CN" dirty="0">
                <a:latin typeface="Times New Roman" panose="02020603050405020304" pitchFamily="18" charset="0"/>
              </a:rPr>
              <a:t>0</a:t>
            </a:r>
            <a:r>
              <a:rPr lang="zh-CN" altLang="en-US" dirty="0">
                <a:latin typeface="Times New Roman" panose="02020603050405020304" pitchFamily="18" charset="0"/>
              </a:rPr>
              <a:t>状态，三极管</a:t>
            </a:r>
            <a:r>
              <a:rPr lang="en-US" altLang="zh-CN" dirty="0">
                <a:latin typeface="Times New Roman" panose="02020603050405020304" pitchFamily="18" charset="0"/>
              </a:rPr>
              <a:t>T</a:t>
            </a:r>
            <a:r>
              <a:rPr lang="zh-CN" altLang="en-US" dirty="0">
                <a:latin typeface="Times New Roman" panose="02020603050405020304" pitchFamily="18" charset="0"/>
              </a:rPr>
              <a:t>截止，继电器失电触点释放，灯灭。按下后，触发器的时钟信号有效，将输入端高电平传至输出端，使</a:t>
            </a:r>
            <a:r>
              <a:rPr lang="en-US" altLang="zh-CN" dirty="0">
                <a:latin typeface="Times New Roman" panose="02020603050405020304" pitchFamily="18" charset="0"/>
              </a:rPr>
              <a:t>T</a:t>
            </a:r>
            <a:r>
              <a:rPr lang="zh-CN" altLang="en-US" dirty="0">
                <a:latin typeface="Times New Roman" panose="02020603050405020304" pitchFamily="18" charset="0"/>
              </a:rPr>
              <a:t>饱和导通，继电器得电触点吸合，灯亮。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07591" name="Text Box 8"/>
          <p:cNvSpPr txBox="1"/>
          <p:nvPr/>
        </p:nvSpPr>
        <p:spPr>
          <a:xfrm>
            <a:off x="-635" y="5005705"/>
            <a:ext cx="886841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同时，端的高电位经向充电，当两端电压升高为高电平时，经复位端使触发器复位极管截止，灯灭，电路回到初始状态，等待新的起动。灯亮的延迟时间主要由和决定。 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页脚占位符 4"/>
          <p:cNvSpPr txBox="1">
            <a:spLocks noGrp="1"/>
          </p:cNvSpPr>
          <p:nvPr>
            <p:custDataLst>
              <p:tags r:id="rId2"/>
            </p:custDataLst>
          </p:nvPr>
        </p:nvSpPr>
        <p:spPr bwMode="auto">
          <a:xfrm>
            <a:off x="5791200" y="6530975"/>
            <a:ext cx="28956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r" defTabSz="914400" rtl="0" eaLnBrk="1" latinLnBrk="0" hangingPunct="1">
              <a:defRPr sz="1000" b="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147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4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1474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147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08610" name="Text Box 2"/>
          <p:cNvSpPr txBox="1"/>
          <p:nvPr/>
        </p:nvSpPr>
        <p:spPr>
          <a:xfrm>
            <a:off x="319088" y="94298"/>
            <a:ext cx="8186737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0066"/>
                </a:solidFill>
                <a:latin typeface="Times New Roman" panose="02020603050405020304" pitchFamily="18" charset="0"/>
              </a:rPr>
              <a:t>例</a:t>
            </a:r>
            <a:r>
              <a:rPr lang="en-US" altLang="zh-CN" dirty="0">
                <a:solidFill>
                  <a:srgbClr val="FF0066"/>
                </a:solidFill>
                <a:latin typeface="Times New Roman" panose="02020603050405020304" pitchFamily="18" charset="0"/>
              </a:rPr>
              <a:t>:</a:t>
            </a:r>
            <a:r>
              <a:rPr lang="en-US" altLang="zh-CN" dirty="0">
                <a:latin typeface="Times New Roman" panose="02020603050405020304" pitchFamily="18" charset="0"/>
              </a:rPr>
              <a:t> 4</a:t>
            </a:r>
            <a:r>
              <a:rPr lang="zh-CN" altLang="en-US" dirty="0">
                <a:latin typeface="Times New Roman" panose="02020603050405020304" pitchFamily="18" charset="0"/>
              </a:rPr>
              <a:t>人抢答电路智力竞赛中的</a:t>
            </a:r>
            <a:r>
              <a:rPr lang="en-US" altLang="zh-CN" dirty="0">
                <a:latin typeface="Times New Roman" panose="02020603050405020304" pitchFamily="18" charset="0"/>
              </a:rPr>
              <a:t>4</a:t>
            </a:r>
            <a:r>
              <a:rPr lang="zh-CN" altLang="en-US" dirty="0">
                <a:latin typeface="Times New Roman" panose="02020603050405020304" pitchFamily="18" charset="0"/>
              </a:rPr>
              <a:t>人抢答电路如图所示。其中心元件为集成四</a:t>
            </a:r>
            <a:r>
              <a:rPr lang="en-US" altLang="zh-CN" dirty="0">
                <a:latin typeface="Times New Roman" panose="02020603050405020304" pitchFamily="18" charset="0"/>
              </a:rPr>
              <a:t>D</a:t>
            </a:r>
            <a:r>
              <a:rPr lang="zh-CN" altLang="en-US" dirty="0">
                <a:latin typeface="Times New Roman" panose="02020603050405020304" pitchFamily="18" charset="0"/>
              </a:rPr>
              <a:t>触发器。其内部有</a:t>
            </a:r>
            <a:r>
              <a:rPr lang="en-US" altLang="zh-CN" dirty="0">
                <a:latin typeface="Times New Roman" panose="02020603050405020304" pitchFamily="18" charset="0"/>
              </a:rPr>
              <a:t>4</a:t>
            </a:r>
            <a:r>
              <a:rPr lang="zh-CN" altLang="en-US" dirty="0">
                <a:latin typeface="Times New Roman" panose="02020603050405020304" pitchFamily="18" charset="0"/>
              </a:rPr>
              <a:t>个独立的触发器。 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708611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1887538"/>
            <a:ext cx="4146550" cy="3679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8612" name="Text Box 4"/>
          <p:cNvSpPr txBox="1"/>
          <p:nvPr/>
        </p:nvSpPr>
        <p:spPr>
          <a:xfrm>
            <a:off x="78105" y="1374775"/>
            <a:ext cx="4246880" cy="5262245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</a:rPr>
              <a:t>        </a:t>
            </a:r>
            <a:r>
              <a:rPr lang="zh-CN" altLang="en-US" dirty="0">
                <a:latin typeface="Times New Roman" panose="02020603050405020304" pitchFamily="18" charset="0"/>
              </a:rPr>
              <a:t>比赛前各触发器清</a:t>
            </a:r>
            <a:r>
              <a:rPr lang="en-US" altLang="zh-CN" dirty="0">
                <a:latin typeface="Times New Roman" panose="02020603050405020304" pitchFamily="18" charset="0"/>
              </a:rPr>
              <a:t>0</a:t>
            </a:r>
            <a:r>
              <a:rPr lang="zh-CN" altLang="en-US" dirty="0">
                <a:latin typeface="Times New Roman" panose="02020603050405020304" pitchFamily="18" charset="0"/>
              </a:rPr>
              <a:t>，各指示灯均不亮。门的输出为</a:t>
            </a:r>
            <a:r>
              <a:rPr lang="en-US" altLang="zh-CN" dirty="0">
                <a:latin typeface="Times New Roman" panose="02020603050405020304" pitchFamily="18" charset="0"/>
              </a:rPr>
              <a:t>1</a:t>
            </a:r>
            <a:r>
              <a:rPr lang="zh-CN" altLang="en-US" dirty="0">
                <a:latin typeface="Times New Roman" panose="02020603050405020304" pitchFamily="18" charset="0"/>
              </a:rPr>
              <a:t>使门打开，时钟脉冲可以送至触发器的端。比赛开始后，哪一个按钮最先按下，其对应的触发器输出电平变高，对应的指示灯亮，同时对应的端变成低电平，将门封锁。而后其他按钮按下，会因无时钟脉冲而无法触发，不起作用。 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页脚占位符 4"/>
          <p:cNvSpPr txBox="1">
            <a:spLocks noGrp="1"/>
          </p:cNvSpPr>
          <p:nvPr>
            <p:custDataLst>
              <p:tags r:id="rId2"/>
            </p:custDataLst>
          </p:nvPr>
        </p:nvSpPr>
        <p:spPr bwMode="auto">
          <a:xfrm>
            <a:off x="5791200" y="6530975"/>
            <a:ext cx="28956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r" defTabSz="914400" rtl="0" eaLnBrk="1" latinLnBrk="0" hangingPunct="1">
              <a:defRPr sz="1000" b="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0994" name="Rectangle 2"/>
          <p:cNvSpPr>
            <a:spLocks noChangeArrowheads="1"/>
          </p:cNvSpPr>
          <p:nvPr/>
        </p:nvSpPr>
        <p:spPr bwMode="auto">
          <a:xfrm>
            <a:off x="1809750" y="1493838"/>
            <a:ext cx="5695950" cy="7016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45791" dir="2021404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幼圆" pitchFamily="49" charset="-122"/>
                <a:ea typeface="幼圆" pitchFamily="49" charset="-122"/>
                <a:cs typeface="+mn-cs"/>
              </a:rPr>
              <a:t>触发器及时序逻辑电路</a:t>
            </a:r>
            <a:endParaRPr kumimoji="1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幼圆" pitchFamily="49" charset="-122"/>
              <a:ea typeface="幼圆" pitchFamily="49" charset="-122"/>
              <a:cs typeface="+mn-cs"/>
            </a:endParaRPr>
          </a:p>
        </p:txBody>
      </p:sp>
      <p:sp>
        <p:nvSpPr>
          <p:cNvPr id="340996" name="Text Box 4">
            <a:hlinkClick r:id="rId1"/>
          </p:cNvPr>
          <p:cNvSpPr txBox="1">
            <a:spLocks noChangeArrowheads="1"/>
          </p:cNvSpPr>
          <p:nvPr/>
        </p:nvSpPr>
        <p:spPr bwMode="auto">
          <a:xfrm>
            <a:off x="1752600" y="2589213"/>
            <a:ext cx="4981575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3200" b="1" kern="1200" cap="none" spc="0" normalizeH="0" baseline="0" noProof="0" dirty="0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12.1    </a:t>
            </a:r>
            <a:r>
              <a:rPr kumimoji="1" lang="zh-CN" altLang="en-US" sz="3200" b="1" kern="1200" cap="none" spc="0" normalizeH="0" baseline="0" noProof="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触发器</a:t>
            </a:r>
            <a:endParaRPr kumimoji="1" lang="zh-CN" altLang="en-US" sz="3200" b="1" kern="1200" cap="none" spc="0" normalizeH="0" baseline="0" noProof="0" dirty="0" smtClean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0997" name="Text Box 5">
            <a:hlinkClick r:id="rId2"/>
          </p:cNvPr>
          <p:cNvSpPr txBox="1">
            <a:spLocks noChangeArrowheads="1"/>
          </p:cNvSpPr>
          <p:nvPr/>
        </p:nvSpPr>
        <p:spPr bwMode="auto">
          <a:xfrm>
            <a:off x="1752600" y="3351213"/>
            <a:ext cx="4981575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3200" b="1" kern="1200" cap="none" spc="0" normalizeH="0" baseline="0" noProof="0" dirty="0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12.2    </a:t>
            </a:r>
            <a:r>
              <a:rPr kumimoji="1" lang="zh-CN" altLang="en-US" sz="3200" b="1" kern="1200" cap="none" spc="0" normalizeH="0" baseline="0" noProof="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寄存器</a:t>
            </a:r>
            <a:endParaRPr kumimoji="1" lang="zh-CN" altLang="en-US" sz="3200" b="1" kern="1200" cap="none" spc="0" normalizeH="0" baseline="0" noProof="0" dirty="0" smtClean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0998" name="Text Box 6">
            <a:hlinkClick r:id="rId3"/>
          </p:cNvPr>
          <p:cNvSpPr txBox="1">
            <a:spLocks noChangeArrowheads="1"/>
          </p:cNvSpPr>
          <p:nvPr/>
        </p:nvSpPr>
        <p:spPr bwMode="auto">
          <a:xfrm>
            <a:off x="1752600" y="4097338"/>
            <a:ext cx="396240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3200" b="1" kern="1200" cap="none" spc="0" normalizeH="0" baseline="0" noProof="0" dirty="0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12.3    </a:t>
            </a:r>
            <a:r>
              <a:rPr kumimoji="1" lang="zh-CN" altLang="en-US" sz="3200" b="1" kern="1200" cap="none" spc="0" normalizeH="0" baseline="0" noProof="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计数器</a:t>
            </a:r>
            <a:endParaRPr kumimoji="1" lang="zh-CN" altLang="en-US" sz="2800" b="1" kern="1200" cap="none" spc="0" normalizeH="0" baseline="0" noProof="0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pic>
        <p:nvPicPr>
          <p:cNvPr id="687111" name="Picture 11" descr="anniu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4800" y="6281738"/>
            <a:ext cx="381000" cy="271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7112" name="Rectangle 12">
            <a:hlinkClick r:id="" action="ppaction://hlinkshowjump?jump=endshow"/>
          </p:cNvPr>
          <p:cNvSpPr/>
          <p:nvPr/>
        </p:nvSpPr>
        <p:spPr>
          <a:xfrm>
            <a:off x="7848600" y="6172200"/>
            <a:ext cx="457200" cy="381000"/>
          </a:xfrm>
          <a:prstGeom prst="rect">
            <a:avLst/>
          </a:prstGeom>
          <a:noFill/>
          <a:ln w="25400">
            <a:noFill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10790" y="462280"/>
            <a:ext cx="45720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zh-CN" altLang="en-US" sz="400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第 </a:t>
            </a:r>
            <a:r>
              <a:rPr kumimoji="1" lang="en-US" altLang="zh-CN" sz="400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12 </a:t>
            </a:r>
            <a:r>
              <a:rPr kumimoji="1" lang="zh-CN" altLang="en-US" sz="400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章</a:t>
            </a:r>
            <a:r>
              <a:rPr kumimoji="1" lang="en-US" altLang="zh-CN" sz="400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  </a:t>
            </a:r>
            <a:r>
              <a:rPr kumimoji="1" lang="zh-CN" altLang="en-US" sz="400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主要内容</a:t>
            </a:r>
            <a:endParaRPr kumimoji="1" lang="zh-CN" altLang="en-US" sz="4000" noProof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sp>
        <p:nvSpPr>
          <p:cNvPr id="7" name="页脚占位符 4"/>
          <p:cNvSpPr txBox="1">
            <a:spLocks noGrp="1"/>
          </p:cNvSpPr>
          <p:nvPr>
            <p:custDataLst>
              <p:tags r:id="rId5"/>
            </p:custDataLst>
          </p:nvPr>
        </p:nvSpPr>
        <p:spPr bwMode="auto">
          <a:xfrm>
            <a:off x="5791200" y="6530975"/>
            <a:ext cx="28956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r" defTabSz="914400" rtl="0" eaLnBrk="1" latinLnBrk="0" hangingPunct="1">
              <a:defRPr sz="1000" b="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40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099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4099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4099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7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40997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099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4099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0994" grpId="0" bldLvl="0" animBg="1"/>
      <p:bldP spid="340996" grpId="0" advAuto="1000" build="p"/>
      <p:bldP spid="340997" grpId="0" advAuto="1000" build="p"/>
      <p:bldP spid="340998" grpId="0" advAuto="100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2"/>
          <p:cNvGrpSpPr/>
          <p:nvPr/>
        </p:nvGrpSpPr>
        <p:grpSpPr>
          <a:xfrm>
            <a:off x="693738" y="930275"/>
            <a:ext cx="1917700" cy="1336675"/>
            <a:chOff x="748" y="414"/>
            <a:chExt cx="907" cy="732"/>
          </a:xfrm>
        </p:grpSpPr>
        <p:pic>
          <p:nvPicPr>
            <p:cNvPr id="709635" name="Picture 3" descr="gbook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48" y="414"/>
              <a:ext cx="810" cy="7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09636" name="Text Box 4"/>
            <p:cNvSpPr txBox="1"/>
            <p:nvPr/>
          </p:nvSpPr>
          <p:spPr>
            <a:xfrm>
              <a:off x="1020" y="935"/>
              <a:ext cx="635" cy="150"/>
            </a:xfrm>
            <a:prstGeom prst="rect">
              <a:avLst/>
            </a:prstGeom>
            <a:solidFill>
              <a:srgbClr val="FFF2EB"/>
            </a:solidFill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1200" b="1" dirty="0">
                  <a:solidFill>
                    <a:srgbClr val="996633"/>
                  </a:solidFill>
                  <a:latin typeface="Times New Roman" panose="02020603050405020304" pitchFamily="18" charset="0"/>
                </a:rPr>
                <a:t>学习与探讨</a:t>
              </a:r>
              <a:endParaRPr lang="zh-CN" altLang="en-US" sz="1200" b="1" dirty="0">
                <a:solidFill>
                  <a:srgbClr val="996633"/>
                </a:solidFill>
                <a:latin typeface="Times New Roman" panose="02020603050405020304" pitchFamily="18" charset="0"/>
              </a:endParaRPr>
            </a:p>
          </p:txBody>
        </p:sp>
      </p:grpSp>
      <p:pic>
        <p:nvPicPr>
          <p:cNvPr id="367621" name="Picture 5" descr="FIBIN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2575" y="3013075"/>
            <a:ext cx="522288" cy="1190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9638" name="AutoShape 8"/>
          <p:cNvSpPr/>
          <p:nvPr/>
        </p:nvSpPr>
        <p:spPr>
          <a:xfrm>
            <a:off x="1193800" y="4660900"/>
            <a:ext cx="1981200" cy="1258888"/>
          </a:xfrm>
          <a:prstGeom prst="cloudCallout">
            <a:avLst>
              <a:gd name="adj1" fmla="val 99361"/>
              <a:gd name="adj2" fmla="val -10624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0" hangingPunct="0"/>
            <a:endParaRPr lang="zh-CN" altLang="zh-CN" sz="16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09639" name="Rectangle 9"/>
          <p:cNvSpPr/>
          <p:nvPr/>
        </p:nvSpPr>
        <p:spPr>
          <a:xfrm>
            <a:off x="1338263" y="4876800"/>
            <a:ext cx="1708150" cy="8255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1600" b="1" dirty="0">
                <a:solidFill>
                  <a:srgbClr val="000066"/>
                </a:solidFill>
                <a:latin typeface="Times New Roman" panose="02020603050405020304" pitchFamily="18" charset="0"/>
                <a:ea typeface="楷体_GB2312" pitchFamily="49" charset="-122"/>
              </a:rPr>
              <a:t>晶体管的发射极</a:t>
            </a:r>
            <a:endParaRPr lang="zh-CN" altLang="en-US" sz="1600" b="1" dirty="0">
              <a:solidFill>
                <a:srgbClr val="00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0" hangingPunct="0"/>
            <a:r>
              <a:rPr lang="zh-CN" altLang="en-US" sz="1600" b="1" dirty="0">
                <a:solidFill>
                  <a:srgbClr val="000066"/>
                </a:solidFill>
                <a:latin typeface="Times New Roman" panose="02020603050405020304" pitchFamily="18" charset="0"/>
                <a:ea typeface="楷体_GB2312" pitchFamily="49" charset="-122"/>
              </a:rPr>
              <a:t>和集电极能否互</a:t>
            </a:r>
            <a:endParaRPr lang="zh-CN" altLang="en-US" sz="1600" b="1" dirty="0">
              <a:solidFill>
                <a:srgbClr val="00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0" hangingPunct="0"/>
            <a:r>
              <a:rPr lang="zh-CN" altLang="en-US" sz="1600" b="1" dirty="0">
                <a:solidFill>
                  <a:srgbClr val="000066"/>
                </a:solidFill>
                <a:latin typeface="Times New Roman" panose="02020603050405020304" pitchFamily="18" charset="0"/>
                <a:ea typeface="楷体_GB2312" pitchFamily="49" charset="-122"/>
              </a:rPr>
              <a:t>换使用？为什么</a:t>
            </a:r>
            <a:r>
              <a:rPr lang="en-US" altLang="zh-CN" sz="1600" b="1" dirty="0">
                <a:solidFill>
                  <a:srgbClr val="000066"/>
                </a:solidFill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1600" b="1" dirty="0">
              <a:solidFill>
                <a:srgbClr val="00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3" name="Group 11"/>
          <p:cNvGrpSpPr/>
          <p:nvPr/>
        </p:nvGrpSpPr>
        <p:grpSpPr>
          <a:xfrm>
            <a:off x="528638" y="2436813"/>
            <a:ext cx="2735262" cy="1187450"/>
            <a:chOff x="635" y="1185"/>
            <a:chExt cx="1723" cy="907"/>
          </a:xfrm>
        </p:grpSpPr>
        <p:sp>
          <p:nvSpPr>
            <p:cNvPr id="709641" name="AutoShape 12"/>
            <p:cNvSpPr/>
            <p:nvPr/>
          </p:nvSpPr>
          <p:spPr>
            <a:xfrm>
              <a:off x="635" y="1185"/>
              <a:ext cx="1723" cy="907"/>
            </a:xfrm>
            <a:prstGeom prst="cloudCallout">
              <a:avLst>
                <a:gd name="adj1" fmla="val 76870"/>
                <a:gd name="adj2" fmla="val 23759"/>
              </a:avLst>
            </a:prstGeom>
            <a:solidFill>
              <a:srgbClr val="CCFF99"/>
            </a:solidFill>
            <a:ln w="9525" cap="flat" cmpd="sng">
              <a:solidFill>
                <a:srgbClr val="0066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eaLnBrk="0" hangingPunct="0"/>
              <a:endParaRPr lang="zh-CN" altLang="zh-CN" sz="16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09642" name="Rectangle 13"/>
            <p:cNvSpPr/>
            <p:nvPr/>
          </p:nvSpPr>
          <p:spPr>
            <a:xfrm>
              <a:off x="771" y="1298"/>
              <a:ext cx="1542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zh-CN" altLang="en-US" sz="1600" b="1" dirty="0">
                  <a:solidFill>
                    <a:srgbClr val="0066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晶体管在输出特性曲线的饱和区工作时，其电流放大系数是否也等于</a:t>
              </a:r>
              <a:r>
                <a:rPr lang="el-GR" altLang="zh-CN" sz="1600" b="1" dirty="0">
                  <a:solidFill>
                    <a:srgbClr val="006600"/>
                  </a:solidFill>
                  <a:latin typeface="楷体_GB2312" pitchFamily="49" charset="-122"/>
                  <a:ea typeface="楷体_GB2312" pitchFamily="49" charset="-122"/>
                </a:rPr>
                <a:t>β</a:t>
              </a:r>
              <a:r>
                <a:rPr lang="zh-CN" altLang="en-US" sz="1600" b="1" dirty="0">
                  <a:solidFill>
                    <a:srgbClr val="0066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？</a:t>
              </a:r>
              <a:endParaRPr lang="zh-CN" altLang="en-US" sz="1600" b="1" dirty="0">
                <a:solidFill>
                  <a:srgbClr val="0066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709643" name="AutoShape 16"/>
          <p:cNvSpPr/>
          <p:nvPr/>
        </p:nvSpPr>
        <p:spPr>
          <a:xfrm>
            <a:off x="5518150" y="1843088"/>
            <a:ext cx="2735263" cy="1079500"/>
          </a:xfrm>
          <a:prstGeom prst="cloudCallout">
            <a:avLst>
              <a:gd name="adj1" fmla="val -78032"/>
              <a:gd name="adj2" fmla="val 84116"/>
            </a:avLst>
          </a:prstGeom>
          <a:solidFill>
            <a:srgbClr val="FFCC99"/>
          </a:solidFill>
          <a:ln w="9525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0" hangingPunct="0"/>
            <a:endParaRPr lang="zh-CN" altLang="zh-CN" sz="16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09644" name="Rectangle 17"/>
          <p:cNvSpPr/>
          <p:nvPr/>
        </p:nvSpPr>
        <p:spPr>
          <a:xfrm>
            <a:off x="5805488" y="1958975"/>
            <a:ext cx="2303462" cy="825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1600" b="1" dirty="0">
                <a:solidFill>
                  <a:srgbClr val="996633"/>
                </a:solidFill>
                <a:latin typeface="Times New Roman" panose="02020603050405020304" pitchFamily="18" charset="0"/>
                <a:ea typeface="楷体_GB2312" pitchFamily="49" charset="-122"/>
              </a:rPr>
              <a:t>为什么晶体管基区掺杂质浓度小？而且还要做得很薄？</a:t>
            </a:r>
            <a:endParaRPr lang="zh-CN" altLang="en-US" sz="1600" b="1" dirty="0">
              <a:solidFill>
                <a:srgbClr val="996633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67636" name="Text Box 20"/>
          <p:cNvSpPr txBox="1">
            <a:spLocks noChangeArrowheads="1"/>
          </p:cNvSpPr>
          <p:nvPr/>
        </p:nvSpPr>
        <p:spPr bwMode="auto">
          <a:xfrm>
            <a:off x="2844800" y="649288"/>
            <a:ext cx="3348038" cy="588963"/>
          </a:xfrm>
          <a:prstGeom prst="rect">
            <a:avLst/>
          </a:prstGeom>
          <a:gradFill rotWithShape="1">
            <a:gsLst>
              <a:gs pos="0">
                <a:srgbClr val="CCFF99"/>
              </a:gs>
              <a:gs pos="100000">
                <a:srgbClr val="CCFF99">
                  <a:gamma/>
                  <a:shade val="60392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8000"/>
            </a:solidFill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3200" b="1" u="sng" kern="1200" cap="none" spc="0" normalizeH="0" baseline="0" noProof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检 验 学 习 结 果</a:t>
            </a:r>
            <a:endParaRPr kumimoji="1" lang="zh-CN" altLang="en-US" sz="3200" b="1" u="sng" kern="1200" cap="none" spc="0" normalizeH="0" baseline="0" noProof="0" smtClean="0">
              <a:solidFill>
                <a:srgbClr val="00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grpSp>
        <p:nvGrpSpPr>
          <p:cNvPr id="709646" name="Group 21"/>
          <p:cNvGrpSpPr/>
          <p:nvPr/>
        </p:nvGrpSpPr>
        <p:grpSpPr>
          <a:xfrm>
            <a:off x="5559425" y="4337050"/>
            <a:ext cx="2305050" cy="1506538"/>
            <a:chOff x="816" y="459"/>
            <a:chExt cx="1452" cy="949"/>
          </a:xfrm>
        </p:grpSpPr>
        <p:pic>
          <p:nvPicPr>
            <p:cNvPr id="709647" name="Picture 22" descr="人物3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6" y="459"/>
              <a:ext cx="1452" cy="94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09648" name="Text Box 23"/>
            <p:cNvSpPr txBox="1"/>
            <p:nvPr/>
          </p:nvSpPr>
          <p:spPr>
            <a:xfrm>
              <a:off x="1837" y="550"/>
              <a:ext cx="295" cy="231"/>
            </a:xfrm>
            <a:prstGeom prst="rect">
              <a:avLst/>
            </a:prstGeom>
            <a:solidFill>
              <a:srgbClr val="006666"/>
            </a:solidFill>
            <a:ln w="9525">
              <a:noFill/>
            </a:ln>
          </p:spPr>
          <p:txBody>
            <a:bodyPr lIns="0" rIns="0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1800" b="1" dirty="0">
                  <a:solidFill>
                    <a:srgbClr val="CC3300"/>
                  </a:solidFill>
                  <a:latin typeface="Times New Roman" panose="02020603050405020304" pitchFamily="18" charset="0"/>
                </a:rPr>
                <a:t>练习</a:t>
              </a:r>
              <a:endParaRPr lang="zh-CN" altLang="en-US" sz="1800" b="1" dirty="0">
                <a:solidFill>
                  <a:srgbClr val="CC33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7" name="页脚占位符 4"/>
          <p:cNvSpPr txBox="1">
            <a:spLocks noGrp="1"/>
          </p:cNvSpPr>
          <p:nvPr>
            <p:custDataLst>
              <p:tags r:id="rId4"/>
            </p:custDataLst>
          </p:nvPr>
        </p:nvSpPr>
        <p:spPr bwMode="auto">
          <a:xfrm>
            <a:off x="5791200" y="6530975"/>
            <a:ext cx="28956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r" defTabSz="914400" rtl="0" eaLnBrk="1" latinLnBrk="0" hangingPunct="1">
              <a:defRPr sz="1000" b="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67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367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763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5331" name="Text Box 3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1943100" y="2958783"/>
            <a:ext cx="5064125" cy="64516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anchor="ctr"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1" lang="en-US" altLang="zh-CN" sz="36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12.2.1 </a:t>
            </a:r>
            <a:r>
              <a:rPr kumimoji="1" lang="zh-CN" altLang="en-US" sz="36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数码寄存器</a:t>
            </a:r>
            <a:endParaRPr kumimoji="1" lang="zh-CN" altLang="en-US" sz="3600" kern="1200" cap="none" spc="0" normalizeH="0" baseline="0" noProof="0" smtClean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355332" name="Text Box 4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1943100" y="3828733"/>
            <a:ext cx="5486400" cy="645160"/>
          </a:xfrm>
          <a:prstGeom prst="rect">
            <a:avLst/>
          </a:prstGeom>
          <a:noFill/>
          <a:ln w="28575" cap="sq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1" lang="en-US" altLang="zh-CN" sz="36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12.2 2 </a:t>
            </a:r>
            <a:r>
              <a:rPr kumimoji="1" lang="zh-CN" altLang="en-US" sz="36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移位寄存器</a:t>
            </a:r>
            <a:endParaRPr kumimoji="1" lang="zh-CN" altLang="en-US" sz="3600" b="1" kern="1200" cap="none" spc="0" normalizeH="0" baseline="0" noProof="0" smtClean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89480" y="514350"/>
            <a:ext cx="45720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en-US" altLang="zh-CN" sz="400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12.2  </a:t>
            </a:r>
            <a:r>
              <a:rPr kumimoji="1" lang="zh-CN" altLang="en-US" sz="400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寄存器</a:t>
            </a:r>
            <a:endParaRPr kumimoji="1" lang="zh-CN" altLang="en-US" sz="4000" noProof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页脚占位符 4"/>
          <p:cNvSpPr txBox="1">
            <a:spLocks noGrp="1"/>
          </p:cNvSpPr>
          <p:nvPr>
            <p:custDataLst>
              <p:tags r:id="rId1"/>
            </p:custDataLst>
          </p:nvPr>
        </p:nvSpPr>
        <p:spPr bwMode="auto">
          <a:xfrm>
            <a:off x="5791200" y="6530975"/>
            <a:ext cx="28956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r" defTabSz="914400" rtl="0" eaLnBrk="1" latinLnBrk="0" hangingPunct="1">
              <a:defRPr sz="1000" b="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533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533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53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5533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5331" grpId="0" advAuto="1000" build="p"/>
      <p:bldP spid="355332" grpId="0" advAuto="100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6354" name="Text Box 2"/>
          <p:cNvSpPr txBox="1">
            <a:spLocks noChangeArrowheads="1"/>
          </p:cNvSpPr>
          <p:nvPr/>
        </p:nvSpPr>
        <p:spPr bwMode="auto">
          <a:xfrm>
            <a:off x="1927225" y="401955"/>
            <a:ext cx="4267200" cy="64516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anchor="ctr">
            <a:spAutoFit/>
          </a:bodyPr>
          <a:lstStyle/>
          <a:p>
            <a:pPr marR="0" algn="ctr" defTabSz="914400" eaLnBrk="0" hangingPunct="0">
              <a:buClrTx/>
              <a:buSzTx/>
              <a:buFontTx/>
              <a:buNone/>
              <a:defRPr/>
            </a:pPr>
            <a:r>
              <a:rPr kumimoji="1" lang="en-US" altLang="zh-CN" sz="3600" b="1" kern="1200" cap="none" spc="0" normalizeH="0" baseline="0" noProof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12.2  </a:t>
            </a:r>
            <a:r>
              <a:rPr kumimoji="1" lang="zh-CN" altLang="en-US" sz="3600" b="1" kern="1200" cap="none" spc="0" normalizeH="0" baseline="0" noProof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寄存器</a:t>
            </a:r>
            <a:endParaRPr kumimoji="1" lang="zh-CN" altLang="en-US" sz="3600" b="1" kern="1200" cap="none" spc="0" normalizeH="0" baseline="0" noProof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356355" name="Text Box 3"/>
          <p:cNvSpPr txBox="1"/>
          <p:nvPr/>
        </p:nvSpPr>
        <p:spPr>
          <a:xfrm>
            <a:off x="925513" y="1046163"/>
            <a:ext cx="8042275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寄存器用来暂时存放参与运算的数据和运算结果。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56356" name="Text Box 4"/>
          <p:cNvSpPr txBox="1"/>
          <p:nvPr/>
        </p:nvSpPr>
        <p:spPr>
          <a:xfrm>
            <a:off x="228600" y="1457325"/>
            <a:ext cx="882967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一个触发器可以存储</a:t>
            </a:r>
            <a:r>
              <a:rPr lang="en-US" altLang="zh-CN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位二进制信号；寄存</a:t>
            </a:r>
            <a:r>
              <a:rPr lang="en-US" altLang="zh-CN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n</a:t>
            </a:r>
            <a:r>
              <a:rPr lang="zh-CN" altLang="zh-CN" sz="2800" b="1" dirty="0">
                <a:latin typeface="楷体_GB2312" pitchFamily="49" charset="-122"/>
                <a:ea typeface="楷体_GB2312" pitchFamily="49" charset="-122"/>
              </a:rPr>
              <a:t>位二进制数码，需要</a:t>
            </a:r>
            <a:r>
              <a:rPr lang="en-US" altLang="zh-CN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n</a:t>
            </a:r>
            <a:r>
              <a:rPr lang="zh-CN" altLang="zh-CN" sz="2800" b="1" dirty="0">
                <a:latin typeface="楷体_GB2312" pitchFamily="49" charset="-122"/>
                <a:ea typeface="楷体_GB2312" pitchFamily="49" charset="-122"/>
              </a:rPr>
              <a:t>个触发器。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6357" name="Text Box 5"/>
          <p:cNvSpPr txBox="1"/>
          <p:nvPr/>
        </p:nvSpPr>
        <p:spPr>
          <a:xfrm>
            <a:off x="914400" y="3733800"/>
            <a:ext cx="1676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按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功能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分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6358" name="AutoShape 6"/>
          <p:cNvSpPr/>
          <p:nvPr/>
        </p:nvSpPr>
        <p:spPr>
          <a:xfrm>
            <a:off x="2590800" y="3657600"/>
            <a:ext cx="76200" cy="762000"/>
          </a:xfrm>
          <a:prstGeom prst="leftBrace">
            <a:avLst>
              <a:gd name="adj1" fmla="val 83333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56359" name="Text Box 7"/>
          <p:cNvSpPr txBox="1"/>
          <p:nvPr/>
        </p:nvSpPr>
        <p:spPr>
          <a:xfrm>
            <a:off x="2632075" y="3519488"/>
            <a:ext cx="1970088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数码寄存器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6360" name="Text Box 8"/>
          <p:cNvSpPr txBox="1"/>
          <p:nvPr/>
        </p:nvSpPr>
        <p:spPr>
          <a:xfrm>
            <a:off x="2667000" y="3962400"/>
            <a:ext cx="1970088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移位寄存器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6361" name="Text Box 9"/>
          <p:cNvSpPr txBox="1"/>
          <p:nvPr/>
        </p:nvSpPr>
        <p:spPr>
          <a:xfrm>
            <a:off x="4419600" y="3505200"/>
            <a:ext cx="22891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并入并出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)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6362" name="Text Box 10"/>
          <p:cNvSpPr txBox="1"/>
          <p:nvPr/>
        </p:nvSpPr>
        <p:spPr>
          <a:xfrm>
            <a:off x="4446588" y="3930650"/>
            <a:ext cx="3935412" cy="946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并入并出、并入串出、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eaLnBrk="0" hangingPunct="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串入并出、串入串出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)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6363" name="Text Box 11"/>
          <p:cNvSpPr txBox="1"/>
          <p:nvPr/>
        </p:nvSpPr>
        <p:spPr>
          <a:xfrm>
            <a:off x="954088" y="2360295"/>
            <a:ext cx="1255712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分类：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56364" name="Rectangle 12"/>
          <p:cNvSpPr/>
          <p:nvPr/>
        </p:nvSpPr>
        <p:spPr>
          <a:xfrm>
            <a:off x="914400" y="2847975"/>
            <a:ext cx="33464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按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存放数码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的方式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56365" name="AutoShape 13"/>
          <p:cNvSpPr/>
          <p:nvPr/>
        </p:nvSpPr>
        <p:spPr>
          <a:xfrm>
            <a:off x="3962400" y="2757488"/>
            <a:ext cx="152400" cy="762000"/>
          </a:xfrm>
          <a:prstGeom prst="leftBrace">
            <a:avLst>
              <a:gd name="adj1" fmla="val 41666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56366" name="Text Box 14"/>
          <p:cNvSpPr txBox="1"/>
          <p:nvPr/>
        </p:nvSpPr>
        <p:spPr>
          <a:xfrm>
            <a:off x="4130675" y="2590800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并行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56367" name="Text Box 15"/>
          <p:cNvSpPr txBox="1"/>
          <p:nvPr/>
        </p:nvSpPr>
        <p:spPr>
          <a:xfrm>
            <a:off x="4130675" y="3138488"/>
            <a:ext cx="898525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串行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56368" name="Text Box 16"/>
          <p:cNvSpPr txBox="1">
            <a:spLocks noChangeArrowheads="1"/>
          </p:cNvSpPr>
          <p:nvPr/>
        </p:nvSpPr>
        <p:spPr bwMode="auto">
          <a:xfrm>
            <a:off x="0" y="4569937"/>
            <a:ext cx="4114800" cy="5835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anchor="ctr">
            <a:spAutoFit/>
          </a:bodyPr>
          <a:lstStyle/>
          <a:p>
            <a:pPr marR="0" algn="ctr" defTabSz="914400" eaLnBrk="0" hangingPunct="0">
              <a:buClrTx/>
              <a:buSzTx/>
              <a:buFontTx/>
              <a:buNone/>
              <a:defRPr/>
            </a:pPr>
            <a:r>
              <a:rPr kumimoji="1" lang="en-US" altLang="zh-CN" sz="32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12.2.1 </a:t>
            </a:r>
            <a:r>
              <a:rPr kumimoji="1" lang="zh-CN" altLang="en-US" sz="32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数码寄存器</a:t>
            </a:r>
            <a:endParaRPr kumimoji="1" lang="zh-CN" altLang="en-US" sz="3200" kern="1200" cap="none" spc="0" normalizeH="0" baseline="0" noProof="0" smtClean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356369" name="Text Box 17"/>
          <p:cNvSpPr txBox="1"/>
          <p:nvPr/>
        </p:nvSpPr>
        <p:spPr>
          <a:xfrm>
            <a:off x="782638" y="5181600"/>
            <a:ext cx="5541962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功能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：寄存数码和清除原有数码。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56370" name="Text Box 18"/>
          <p:cNvSpPr txBox="1"/>
          <p:nvPr/>
        </p:nvSpPr>
        <p:spPr>
          <a:xfrm>
            <a:off x="762000" y="5729288"/>
            <a:ext cx="8220075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采用基本触发器构成的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位数码寄存器原理图如下：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" name="页脚占位符 4"/>
          <p:cNvSpPr txBox="1">
            <a:spLocks noGrp="1"/>
          </p:cNvSpPr>
          <p:nvPr>
            <p:custDataLst>
              <p:tags r:id="rId1"/>
            </p:custDataLst>
          </p:nvPr>
        </p:nvSpPr>
        <p:spPr bwMode="auto">
          <a:xfrm>
            <a:off x="5791200" y="6530975"/>
            <a:ext cx="28956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r" defTabSz="914400" rtl="0" eaLnBrk="1" latinLnBrk="0" hangingPunct="1">
              <a:defRPr sz="1000" b="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55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6355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56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6356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6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636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6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636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56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6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5636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6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5636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5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75"/>
                                        <p:tgtEl>
                                          <p:spTgt spid="35635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56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5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75"/>
                                        <p:tgtEl>
                                          <p:spTgt spid="35635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6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75"/>
                                        <p:tgtEl>
                                          <p:spTgt spid="35636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6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75"/>
                                        <p:tgtEl>
                                          <p:spTgt spid="35636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75"/>
                                        <p:tgtEl>
                                          <p:spTgt spid="3563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6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5636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68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56368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6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5636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70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56370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6355" grpId="0" build="p"/>
      <p:bldP spid="356356" grpId="0" build="p"/>
      <p:bldP spid="356357" grpId="0" build="p"/>
      <p:bldP spid="356358" grpId="0" bldLvl="0" animBg="1"/>
      <p:bldP spid="356359" grpId="0" build="p"/>
      <p:bldP spid="356360" grpId="0" build="p"/>
      <p:bldP spid="356361" grpId="0" build="p"/>
      <p:bldP spid="356362" grpId="0"/>
      <p:bldP spid="356363" grpId="0" build="p"/>
      <p:bldP spid="356364" grpId="0" build="p"/>
      <p:bldP spid="356365" grpId="0" bldLvl="0" animBg="1"/>
      <p:bldP spid="356366" grpId="0" build="p"/>
      <p:bldP spid="356367" grpId="0" build="p"/>
      <p:bldP spid="356368" grpId="0" build="p"/>
      <p:bldP spid="356369" grpId="0" build="p"/>
      <p:bldP spid="356370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Group 2"/>
          <p:cNvGrpSpPr/>
          <p:nvPr/>
        </p:nvGrpSpPr>
        <p:grpSpPr>
          <a:xfrm>
            <a:off x="730250" y="546100"/>
            <a:ext cx="7651750" cy="5029200"/>
            <a:chOff x="460" y="452"/>
            <a:chExt cx="4820" cy="3168"/>
          </a:xfrm>
        </p:grpSpPr>
        <p:sp>
          <p:nvSpPr>
            <p:cNvPr id="712707" name="Rectangle 3"/>
            <p:cNvSpPr/>
            <p:nvPr/>
          </p:nvSpPr>
          <p:spPr>
            <a:xfrm flipH="1">
              <a:off x="3628" y="1920"/>
              <a:ext cx="768" cy="432"/>
            </a:xfrm>
            <a:prstGeom prst="rect">
              <a:avLst/>
            </a:prstGeom>
            <a:solidFill>
              <a:srgbClr val="CCFFFF"/>
            </a:solidFill>
            <a:ln w="28575" cap="sq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2708" name="Rectangle 4"/>
            <p:cNvSpPr/>
            <p:nvPr/>
          </p:nvSpPr>
          <p:spPr>
            <a:xfrm flipH="1">
              <a:off x="1612" y="1920"/>
              <a:ext cx="816" cy="432"/>
            </a:xfrm>
            <a:prstGeom prst="rect">
              <a:avLst/>
            </a:prstGeom>
            <a:solidFill>
              <a:srgbClr val="CCFFFF"/>
            </a:solidFill>
            <a:ln w="28575" cap="sq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2709" name="Rectangle 5"/>
            <p:cNvSpPr/>
            <p:nvPr/>
          </p:nvSpPr>
          <p:spPr>
            <a:xfrm flipH="1">
              <a:off x="2620" y="1920"/>
              <a:ext cx="768" cy="432"/>
            </a:xfrm>
            <a:prstGeom prst="rect">
              <a:avLst/>
            </a:prstGeom>
            <a:solidFill>
              <a:srgbClr val="CCFFFF"/>
            </a:solidFill>
            <a:ln w="28575" cap="sq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2710" name="Text Box 6"/>
            <p:cNvSpPr txBox="1"/>
            <p:nvPr/>
          </p:nvSpPr>
          <p:spPr>
            <a:xfrm>
              <a:off x="3580" y="1680"/>
              <a:ext cx="236" cy="250"/>
            </a:xfrm>
            <a:prstGeom prst="rect">
              <a:avLst/>
            </a:prstGeom>
            <a:noFill/>
            <a:ln w="28575">
              <a:noFill/>
            </a:ln>
          </p:spPr>
          <p:txBody>
            <a:bodyPr anchor="ctr" anchorCtr="0">
              <a:spAutoFit/>
            </a:bodyPr>
            <a:p>
              <a:pPr algn="ctr" eaLnBrk="0" hangingPunct="0"/>
              <a:r>
                <a:rPr lang="en-US" altLang="zh-CN" sz="2000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endParaRPr lang="en-US" altLang="zh-CN" sz="2000" i="1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2711" name="Text Box 7"/>
            <p:cNvSpPr txBox="1"/>
            <p:nvPr/>
          </p:nvSpPr>
          <p:spPr>
            <a:xfrm>
              <a:off x="3972" y="468"/>
              <a:ext cx="319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r>
                <a:rPr lang="en-US" altLang="zh-CN" b="1" baseline="-25000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0</a:t>
              </a:r>
              <a:endParaRPr lang="en-US" altLang="zh-CN" b="1" baseline="-25000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2712" name="Oval 8"/>
            <p:cNvSpPr/>
            <p:nvPr/>
          </p:nvSpPr>
          <p:spPr>
            <a:xfrm flipH="1">
              <a:off x="3936" y="664"/>
              <a:ext cx="63" cy="63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2713" name="Text Box 9"/>
            <p:cNvSpPr txBox="1"/>
            <p:nvPr/>
          </p:nvSpPr>
          <p:spPr>
            <a:xfrm>
              <a:off x="2576" y="1680"/>
              <a:ext cx="236" cy="250"/>
            </a:xfrm>
            <a:prstGeom prst="rect">
              <a:avLst/>
            </a:prstGeom>
            <a:noFill/>
            <a:ln w="28575">
              <a:noFill/>
            </a:ln>
          </p:spPr>
          <p:txBody>
            <a:bodyPr anchor="ctr" anchorCtr="0">
              <a:spAutoFit/>
            </a:bodyPr>
            <a:p>
              <a:pPr algn="ctr" eaLnBrk="0" hangingPunct="0"/>
              <a:r>
                <a:rPr lang="en-US" altLang="zh-CN" sz="2000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endParaRPr lang="en-US" altLang="zh-CN" sz="2000" i="1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2714" name="Oval 10"/>
            <p:cNvSpPr/>
            <p:nvPr/>
          </p:nvSpPr>
          <p:spPr>
            <a:xfrm flipH="1">
              <a:off x="2908" y="680"/>
              <a:ext cx="63" cy="63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2715" name="Text Box 11"/>
            <p:cNvSpPr txBox="1"/>
            <p:nvPr/>
          </p:nvSpPr>
          <p:spPr>
            <a:xfrm>
              <a:off x="2952" y="480"/>
              <a:ext cx="319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r>
                <a:rPr lang="en-US" altLang="zh-CN" b="1" baseline="-25000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1</a:t>
              </a:r>
              <a:endParaRPr lang="en-US" altLang="zh-CN" b="1" baseline="-25000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2716" name="Oval 12"/>
            <p:cNvSpPr/>
            <p:nvPr/>
          </p:nvSpPr>
          <p:spPr>
            <a:xfrm flipH="1">
              <a:off x="1984" y="696"/>
              <a:ext cx="63" cy="63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2717" name="Text Box 13"/>
            <p:cNvSpPr txBox="1"/>
            <p:nvPr/>
          </p:nvSpPr>
          <p:spPr>
            <a:xfrm>
              <a:off x="512" y="1680"/>
              <a:ext cx="236" cy="250"/>
            </a:xfrm>
            <a:prstGeom prst="rect">
              <a:avLst/>
            </a:prstGeom>
            <a:noFill/>
            <a:ln w="28575">
              <a:noFill/>
            </a:ln>
          </p:spPr>
          <p:txBody>
            <a:bodyPr anchor="ctr" anchorCtr="0">
              <a:spAutoFit/>
            </a:bodyPr>
            <a:p>
              <a:pPr algn="ctr" eaLnBrk="0" hangingPunct="0"/>
              <a:r>
                <a:rPr lang="en-US" altLang="zh-CN" sz="2000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endParaRPr lang="en-US" altLang="zh-CN" sz="2000" i="1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2718" name="Oval 14"/>
            <p:cNvSpPr/>
            <p:nvPr/>
          </p:nvSpPr>
          <p:spPr>
            <a:xfrm flipH="1">
              <a:off x="884" y="676"/>
              <a:ext cx="63" cy="63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2719" name="Text Box 15"/>
            <p:cNvSpPr txBox="1"/>
            <p:nvPr/>
          </p:nvSpPr>
          <p:spPr>
            <a:xfrm>
              <a:off x="924" y="452"/>
              <a:ext cx="319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r>
                <a:rPr lang="en-US" altLang="zh-CN" b="1" baseline="-25000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3</a:t>
              </a:r>
              <a:endParaRPr lang="en-US" altLang="zh-CN" b="1" baseline="-25000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2720" name="Text Box 16"/>
            <p:cNvSpPr txBox="1"/>
            <p:nvPr/>
          </p:nvSpPr>
          <p:spPr>
            <a:xfrm>
              <a:off x="1632" y="1680"/>
              <a:ext cx="236" cy="250"/>
            </a:xfrm>
            <a:prstGeom prst="rect">
              <a:avLst/>
            </a:prstGeom>
            <a:noFill/>
            <a:ln w="28575">
              <a:noFill/>
            </a:ln>
          </p:spPr>
          <p:txBody>
            <a:bodyPr anchor="ctr" anchorCtr="0">
              <a:spAutoFit/>
            </a:bodyPr>
            <a:p>
              <a:pPr algn="ctr" eaLnBrk="0" hangingPunct="0"/>
              <a:r>
                <a:rPr lang="en-US" altLang="zh-CN" sz="2000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endParaRPr lang="en-US" altLang="zh-CN" sz="2000" i="1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2721" name="Oval 17"/>
            <p:cNvSpPr/>
            <p:nvPr/>
          </p:nvSpPr>
          <p:spPr>
            <a:xfrm flipH="1">
              <a:off x="1984" y="688"/>
              <a:ext cx="63" cy="63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2722" name="Text Box 18"/>
            <p:cNvSpPr txBox="1"/>
            <p:nvPr/>
          </p:nvSpPr>
          <p:spPr>
            <a:xfrm>
              <a:off x="2024" y="476"/>
              <a:ext cx="319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r>
                <a:rPr lang="en-US" altLang="zh-CN" b="1" baseline="-25000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2</a:t>
              </a:r>
              <a:endParaRPr lang="en-US" altLang="zh-CN" b="1" baseline="-25000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2723" name="Oval 19"/>
            <p:cNvSpPr/>
            <p:nvPr/>
          </p:nvSpPr>
          <p:spPr>
            <a:xfrm flipH="1">
              <a:off x="748" y="2352"/>
              <a:ext cx="63" cy="85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712724" name="Object 20"/>
            <p:cNvGraphicFramePr/>
            <p:nvPr/>
          </p:nvGraphicFramePr>
          <p:xfrm>
            <a:off x="3990" y="2352"/>
            <a:ext cx="262" cy="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13" name="" r:id="rId1" imgW="228600" imgH="215900" progId="Equation.3">
                    <p:embed/>
                  </p:oleObj>
                </mc:Choice>
                <mc:Fallback>
                  <p:oleObj name="" r:id="rId1" imgW="228600" imgH="215900" progId="Equation.3">
                    <p:embed/>
                    <p:pic>
                      <p:nvPicPr>
                        <p:cNvPr id="0" name="图片 491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990" y="2352"/>
                          <a:ext cx="262" cy="28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12725" name="Text Box 21"/>
            <p:cNvSpPr txBox="1"/>
            <p:nvPr/>
          </p:nvSpPr>
          <p:spPr>
            <a:xfrm>
              <a:off x="4356" y="2643"/>
              <a:ext cx="888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zh-CN" altLang="en-US" b="1" dirty="0">
                  <a:latin typeface="Times New Roman" panose="02020603050405020304" pitchFamily="18" charset="0"/>
                  <a:ea typeface="楷体_GB2312" pitchFamily="49" charset="-122"/>
                </a:rPr>
                <a:t>清零指令</a:t>
              </a:r>
              <a:endParaRPr lang="zh-CN" altLang="en-US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12726" name="Freeform 22"/>
            <p:cNvSpPr/>
            <p:nvPr/>
          </p:nvSpPr>
          <p:spPr>
            <a:xfrm flipV="1">
              <a:off x="4637" y="1515"/>
              <a:ext cx="252" cy="156"/>
            </a:xfrm>
            <a:custGeom>
              <a:avLst/>
              <a:gdLst>
                <a:gd name="txL" fmla="*/ 0 w 336"/>
                <a:gd name="txT" fmla="*/ 0 h 144"/>
                <a:gd name="txR" fmla="*/ 336 w 336"/>
                <a:gd name="txB" fmla="*/ 144 h 144"/>
              </a:gdLst>
              <a:ahLst/>
              <a:cxnLst>
                <a:cxn ang="0">
                  <a:pos x="0" y="0"/>
                </a:cxn>
                <a:cxn ang="0">
                  <a:pos x="96" y="0"/>
                </a:cxn>
                <a:cxn ang="0">
                  <a:pos x="96" y="144"/>
                </a:cxn>
                <a:cxn ang="0">
                  <a:pos x="240" y="144"/>
                </a:cxn>
                <a:cxn ang="0">
                  <a:pos x="240" y="0"/>
                </a:cxn>
                <a:cxn ang="0">
                  <a:pos x="336" y="0"/>
                </a:cxn>
              </a:cxnLst>
              <a:rect l="txL" t="txT" r="txR" b="txB"/>
              <a:pathLst>
                <a:path w="336" h="144">
                  <a:moveTo>
                    <a:pt x="0" y="0"/>
                  </a:moveTo>
                  <a:lnTo>
                    <a:pt x="96" y="0"/>
                  </a:lnTo>
                  <a:lnTo>
                    <a:pt x="96" y="144"/>
                  </a:lnTo>
                  <a:lnTo>
                    <a:pt x="240" y="144"/>
                  </a:lnTo>
                  <a:lnTo>
                    <a:pt x="240" y="0"/>
                  </a:lnTo>
                  <a:lnTo>
                    <a:pt x="336" y="0"/>
                  </a:ln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2727" name="Freeform 23"/>
            <p:cNvSpPr/>
            <p:nvPr/>
          </p:nvSpPr>
          <p:spPr>
            <a:xfrm rot="-10800000" flipV="1">
              <a:off x="4601" y="2403"/>
              <a:ext cx="240" cy="168"/>
            </a:xfrm>
            <a:custGeom>
              <a:avLst/>
              <a:gdLst>
                <a:gd name="txL" fmla="*/ 0 w 336"/>
                <a:gd name="txT" fmla="*/ 0 h 144"/>
                <a:gd name="txR" fmla="*/ 336 w 336"/>
                <a:gd name="txB" fmla="*/ 144 h 144"/>
              </a:gdLst>
              <a:ahLst/>
              <a:cxnLst>
                <a:cxn ang="0">
                  <a:pos x="0" y="0"/>
                </a:cxn>
                <a:cxn ang="0">
                  <a:pos x="96" y="0"/>
                </a:cxn>
                <a:cxn ang="0">
                  <a:pos x="96" y="144"/>
                </a:cxn>
                <a:cxn ang="0">
                  <a:pos x="240" y="144"/>
                </a:cxn>
                <a:cxn ang="0">
                  <a:pos x="240" y="0"/>
                </a:cxn>
                <a:cxn ang="0">
                  <a:pos x="336" y="0"/>
                </a:cxn>
              </a:cxnLst>
              <a:rect l="txL" t="txT" r="txR" b="txB"/>
              <a:pathLst>
                <a:path w="336" h="144">
                  <a:moveTo>
                    <a:pt x="0" y="0"/>
                  </a:moveTo>
                  <a:lnTo>
                    <a:pt x="96" y="0"/>
                  </a:lnTo>
                  <a:lnTo>
                    <a:pt x="96" y="144"/>
                  </a:lnTo>
                  <a:lnTo>
                    <a:pt x="240" y="144"/>
                  </a:lnTo>
                  <a:lnTo>
                    <a:pt x="240" y="0"/>
                  </a:lnTo>
                  <a:lnTo>
                    <a:pt x="336" y="0"/>
                  </a:ln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2728" name="Text Box 24"/>
            <p:cNvSpPr txBox="1"/>
            <p:nvPr/>
          </p:nvSpPr>
          <p:spPr>
            <a:xfrm>
              <a:off x="4392" y="1719"/>
              <a:ext cx="888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zh-CN" altLang="en-US" b="1" dirty="0">
                  <a:solidFill>
                    <a:srgbClr val="FF0066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取出指令</a:t>
              </a:r>
              <a:endPara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12729" name="Rectangle 25"/>
            <p:cNvSpPr/>
            <p:nvPr/>
          </p:nvSpPr>
          <p:spPr>
            <a:xfrm flipH="1">
              <a:off x="556" y="1920"/>
              <a:ext cx="768" cy="432"/>
            </a:xfrm>
            <a:prstGeom prst="rect">
              <a:avLst/>
            </a:prstGeom>
            <a:solidFill>
              <a:srgbClr val="CCFFFF"/>
            </a:solidFill>
            <a:ln w="28575" cap="sq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2730" name="Text Box 26"/>
            <p:cNvSpPr txBox="1"/>
            <p:nvPr/>
          </p:nvSpPr>
          <p:spPr>
            <a:xfrm>
              <a:off x="748" y="2016"/>
              <a:ext cx="364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FF</a:t>
              </a:r>
              <a:r>
                <a:rPr lang="en-US" altLang="zh-CN" sz="2000" b="1" baseline="-25000" dirty="0">
                  <a:latin typeface="Times New Roman" panose="02020603050405020304" pitchFamily="18" charset="0"/>
                </a:rPr>
                <a:t>3</a:t>
              </a:r>
              <a:endParaRPr lang="en-US" altLang="zh-CN" sz="2000" b="1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712731" name="Text Box 27"/>
            <p:cNvSpPr txBox="1"/>
            <p:nvPr/>
          </p:nvSpPr>
          <p:spPr>
            <a:xfrm>
              <a:off x="3840" y="2016"/>
              <a:ext cx="364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FF</a:t>
              </a:r>
              <a:r>
                <a:rPr lang="en-US" altLang="zh-CN" sz="2000" b="1" baseline="-25000" dirty="0">
                  <a:latin typeface="Times New Roman" panose="02020603050405020304" pitchFamily="18" charset="0"/>
                </a:rPr>
                <a:t>0</a:t>
              </a:r>
              <a:endParaRPr lang="en-US" altLang="zh-CN" sz="2000" b="1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712732" name="Text Box 28"/>
            <p:cNvSpPr txBox="1"/>
            <p:nvPr/>
          </p:nvSpPr>
          <p:spPr>
            <a:xfrm>
              <a:off x="2832" y="2016"/>
              <a:ext cx="364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FF</a:t>
              </a:r>
              <a:r>
                <a:rPr lang="en-US" altLang="zh-CN" sz="2000" b="1" baseline="-25000" dirty="0">
                  <a:latin typeface="Times New Roman" panose="02020603050405020304" pitchFamily="18" charset="0"/>
                </a:rPr>
                <a:t>1</a:t>
              </a:r>
              <a:endParaRPr lang="en-US" altLang="zh-CN" sz="2000" b="1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712733" name="Text Box 29"/>
            <p:cNvSpPr txBox="1"/>
            <p:nvPr/>
          </p:nvSpPr>
          <p:spPr>
            <a:xfrm>
              <a:off x="1852" y="2016"/>
              <a:ext cx="364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FF</a:t>
              </a:r>
              <a:r>
                <a:rPr lang="en-US" altLang="zh-CN" sz="2000" b="1" baseline="-25000" dirty="0">
                  <a:latin typeface="Times New Roman" panose="02020603050405020304" pitchFamily="18" charset="0"/>
                </a:rPr>
                <a:t>2</a:t>
              </a:r>
              <a:endParaRPr lang="en-US" altLang="zh-CN" sz="2000" b="1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712734" name="Oval 30"/>
            <p:cNvSpPr/>
            <p:nvPr/>
          </p:nvSpPr>
          <p:spPr>
            <a:xfrm flipH="1">
              <a:off x="1165" y="2352"/>
              <a:ext cx="63" cy="85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2735" name="Oval 31"/>
            <p:cNvSpPr/>
            <p:nvPr/>
          </p:nvSpPr>
          <p:spPr>
            <a:xfrm flipH="1">
              <a:off x="1837" y="2352"/>
              <a:ext cx="63" cy="85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2736" name="Oval 32"/>
            <p:cNvSpPr/>
            <p:nvPr/>
          </p:nvSpPr>
          <p:spPr>
            <a:xfrm flipH="1">
              <a:off x="2269" y="2352"/>
              <a:ext cx="63" cy="85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2737" name="Oval 33"/>
            <p:cNvSpPr/>
            <p:nvPr/>
          </p:nvSpPr>
          <p:spPr>
            <a:xfrm flipH="1">
              <a:off x="2812" y="2352"/>
              <a:ext cx="63" cy="85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2738" name="Oval 34"/>
            <p:cNvSpPr/>
            <p:nvPr/>
          </p:nvSpPr>
          <p:spPr>
            <a:xfrm flipH="1">
              <a:off x="3229" y="2352"/>
              <a:ext cx="63" cy="85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2739" name="Oval 35"/>
            <p:cNvSpPr/>
            <p:nvPr/>
          </p:nvSpPr>
          <p:spPr>
            <a:xfrm flipH="1">
              <a:off x="3805" y="2363"/>
              <a:ext cx="63" cy="85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2740" name="Oval 36"/>
            <p:cNvSpPr/>
            <p:nvPr/>
          </p:nvSpPr>
          <p:spPr>
            <a:xfrm flipH="1">
              <a:off x="4237" y="2352"/>
              <a:ext cx="63" cy="85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712741" name="Object 37"/>
            <p:cNvGraphicFramePr/>
            <p:nvPr/>
          </p:nvGraphicFramePr>
          <p:xfrm>
            <a:off x="3484" y="2016"/>
            <a:ext cx="336" cy="6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16" name="" r:id="rId3" imgW="228600" imgH="393700" progId="Equation.3">
                    <p:embed/>
                  </p:oleObj>
                </mc:Choice>
                <mc:Fallback>
                  <p:oleObj name="" r:id="rId3" imgW="228600" imgH="393700" progId="Equation.3">
                    <p:embed/>
                    <p:pic>
                      <p:nvPicPr>
                        <p:cNvPr id="0" name="图片 491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484" y="2016"/>
                          <a:ext cx="336" cy="62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2742" name="Object 38"/>
            <p:cNvGraphicFramePr/>
            <p:nvPr/>
          </p:nvGraphicFramePr>
          <p:xfrm>
            <a:off x="2524" y="2016"/>
            <a:ext cx="336" cy="6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17" name="" r:id="rId5" imgW="228600" imgH="393700" progId="Equation.3">
                    <p:embed/>
                  </p:oleObj>
                </mc:Choice>
                <mc:Fallback>
                  <p:oleObj name="" r:id="rId5" imgW="228600" imgH="393700" progId="Equation.3">
                    <p:embed/>
                    <p:pic>
                      <p:nvPicPr>
                        <p:cNvPr id="0" name="图片 4916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524" y="2016"/>
                          <a:ext cx="336" cy="62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2743" name="Object 39"/>
            <p:cNvGraphicFramePr/>
            <p:nvPr/>
          </p:nvGraphicFramePr>
          <p:xfrm>
            <a:off x="1516" y="2016"/>
            <a:ext cx="336" cy="6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14" name="" r:id="rId6" imgW="228600" imgH="393700" progId="Equation.3">
                    <p:embed/>
                  </p:oleObj>
                </mc:Choice>
                <mc:Fallback>
                  <p:oleObj name="" r:id="rId6" imgW="228600" imgH="393700" progId="Equation.3">
                    <p:embed/>
                    <p:pic>
                      <p:nvPicPr>
                        <p:cNvPr id="0" name="图片 4913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516" y="2016"/>
                          <a:ext cx="336" cy="62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2744" name="Object 40"/>
            <p:cNvGraphicFramePr/>
            <p:nvPr/>
          </p:nvGraphicFramePr>
          <p:xfrm>
            <a:off x="460" y="2016"/>
            <a:ext cx="336" cy="6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18" name="" r:id="rId7" imgW="228600" imgH="393700" progId="Equation.3">
                    <p:embed/>
                  </p:oleObj>
                </mc:Choice>
                <mc:Fallback>
                  <p:oleObj name="" r:id="rId7" imgW="228600" imgH="393700" progId="Equation.3">
                    <p:embed/>
                    <p:pic>
                      <p:nvPicPr>
                        <p:cNvPr id="0" name="图片 4917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60" y="2016"/>
                          <a:ext cx="336" cy="62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2745" name="Object 41"/>
            <p:cNvGraphicFramePr/>
            <p:nvPr/>
          </p:nvGraphicFramePr>
          <p:xfrm>
            <a:off x="2982" y="2352"/>
            <a:ext cx="262" cy="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19" name="" r:id="rId8" imgW="228600" imgH="215900" progId="Equation.3">
                    <p:embed/>
                  </p:oleObj>
                </mc:Choice>
                <mc:Fallback>
                  <p:oleObj name="" r:id="rId8" imgW="228600" imgH="215900" progId="Equation.3">
                    <p:embed/>
                    <p:pic>
                      <p:nvPicPr>
                        <p:cNvPr id="0" name="图片 491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982" y="2352"/>
                          <a:ext cx="262" cy="28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2746" name="Object 42"/>
            <p:cNvGraphicFramePr/>
            <p:nvPr/>
          </p:nvGraphicFramePr>
          <p:xfrm>
            <a:off x="1996" y="2352"/>
            <a:ext cx="288" cy="2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15" name="" r:id="rId9" imgW="228600" imgH="215900" progId="Equation.3">
                    <p:embed/>
                  </p:oleObj>
                </mc:Choice>
                <mc:Fallback>
                  <p:oleObj name="" r:id="rId9" imgW="228600" imgH="215900" progId="Equation.3">
                    <p:embed/>
                    <p:pic>
                      <p:nvPicPr>
                        <p:cNvPr id="0" name="图片 491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996" y="2352"/>
                          <a:ext cx="288" cy="2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2747" name="Object 43"/>
            <p:cNvGraphicFramePr/>
            <p:nvPr/>
          </p:nvGraphicFramePr>
          <p:xfrm>
            <a:off x="892" y="2352"/>
            <a:ext cx="288" cy="2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20" name="" r:id="rId10" imgW="228600" imgH="215900" progId="Equation.3">
                    <p:embed/>
                  </p:oleObj>
                </mc:Choice>
                <mc:Fallback>
                  <p:oleObj name="" r:id="rId10" imgW="228600" imgH="215900" progId="Equation.3">
                    <p:embed/>
                    <p:pic>
                      <p:nvPicPr>
                        <p:cNvPr id="0" name="图片 4919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892" y="2352"/>
                          <a:ext cx="288" cy="2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12748" name="Rectangle 44"/>
            <p:cNvSpPr/>
            <p:nvPr/>
          </p:nvSpPr>
          <p:spPr>
            <a:xfrm>
              <a:off x="3744" y="1285"/>
              <a:ext cx="480" cy="336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2749" name="Text Box 45"/>
            <p:cNvSpPr txBox="1"/>
            <p:nvPr/>
          </p:nvSpPr>
          <p:spPr>
            <a:xfrm>
              <a:off x="3840" y="1237"/>
              <a:ext cx="27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b="1" dirty="0">
                  <a:latin typeface="Times New Roman" panose="02020603050405020304" pitchFamily="18" charset="0"/>
                  <a:ea typeface="楷体_GB2312" pitchFamily="49" charset="-122"/>
                </a:rPr>
                <a:t>&amp;</a:t>
              </a:r>
              <a:endParaRPr lang="en-US" altLang="zh-CN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12750" name="Oval 46"/>
            <p:cNvSpPr/>
            <p:nvPr/>
          </p:nvSpPr>
          <p:spPr>
            <a:xfrm flipH="1">
              <a:off x="3936" y="1200"/>
              <a:ext cx="63" cy="85"/>
            </a:xfrm>
            <a:prstGeom prst="ellipse">
              <a:avLst/>
            </a:prstGeom>
            <a:solidFill>
              <a:srgbClr val="FFFFCC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2751" name="Line 47"/>
            <p:cNvSpPr/>
            <p:nvPr/>
          </p:nvSpPr>
          <p:spPr>
            <a:xfrm>
              <a:off x="3840" y="1621"/>
              <a:ext cx="0" cy="29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2752" name="Line 48"/>
            <p:cNvSpPr/>
            <p:nvPr/>
          </p:nvSpPr>
          <p:spPr>
            <a:xfrm>
              <a:off x="4128" y="1621"/>
              <a:ext cx="0" cy="10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2753" name="Rectangle 49"/>
            <p:cNvSpPr/>
            <p:nvPr/>
          </p:nvSpPr>
          <p:spPr>
            <a:xfrm>
              <a:off x="672" y="1285"/>
              <a:ext cx="480" cy="336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2754" name="Text Box 50"/>
            <p:cNvSpPr txBox="1"/>
            <p:nvPr/>
          </p:nvSpPr>
          <p:spPr>
            <a:xfrm>
              <a:off x="768" y="1237"/>
              <a:ext cx="27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b="1" dirty="0">
                  <a:latin typeface="Times New Roman" panose="02020603050405020304" pitchFamily="18" charset="0"/>
                  <a:ea typeface="楷体_GB2312" pitchFamily="49" charset="-122"/>
                </a:rPr>
                <a:t>&amp;</a:t>
              </a:r>
              <a:endParaRPr lang="en-US" altLang="zh-CN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12755" name="Oval 51"/>
            <p:cNvSpPr/>
            <p:nvPr/>
          </p:nvSpPr>
          <p:spPr>
            <a:xfrm flipH="1">
              <a:off x="864" y="1200"/>
              <a:ext cx="63" cy="85"/>
            </a:xfrm>
            <a:prstGeom prst="ellipse">
              <a:avLst/>
            </a:prstGeom>
            <a:solidFill>
              <a:srgbClr val="FFFFCC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2756" name="Line 52"/>
            <p:cNvSpPr/>
            <p:nvPr/>
          </p:nvSpPr>
          <p:spPr>
            <a:xfrm>
              <a:off x="768" y="1621"/>
              <a:ext cx="0" cy="29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2757" name="Line 53"/>
            <p:cNvSpPr/>
            <p:nvPr/>
          </p:nvSpPr>
          <p:spPr>
            <a:xfrm>
              <a:off x="1056" y="1621"/>
              <a:ext cx="0" cy="10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2758" name="Rectangle 54"/>
            <p:cNvSpPr/>
            <p:nvPr/>
          </p:nvSpPr>
          <p:spPr>
            <a:xfrm>
              <a:off x="1776" y="1296"/>
              <a:ext cx="480" cy="336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2759" name="Text Box 55"/>
            <p:cNvSpPr txBox="1"/>
            <p:nvPr/>
          </p:nvSpPr>
          <p:spPr>
            <a:xfrm>
              <a:off x="1872" y="1248"/>
              <a:ext cx="27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b="1" dirty="0">
                  <a:latin typeface="Times New Roman" panose="02020603050405020304" pitchFamily="18" charset="0"/>
                  <a:ea typeface="楷体_GB2312" pitchFamily="49" charset="-122"/>
                </a:rPr>
                <a:t>&amp;</a:t>
              </a:r>
              <a:endParaRPr lang="en-US" altLang="zh-CN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12760" name="Oval 56"/>
            <p:cNvSpPr/>
            <p:nvPr/>
          </p:nvSpPr>
          <p:spPr>
            <a:xfrm flipH="1">
              <a:off x="1968" y="1211"/>
              <a:ext cx="63" cy="85"/>
            </a:xfrm>
            <a:prstGeom prst="ellipse">
              <a:avLst/>
            </a:prstGeom>
            <a:solidFill>
              <a:srgbClr val="FFFFCC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2761" name="Line 57"/>
            <p:cNvSpPr/>
            <p:nvPr/>
          </p:nvSpPr>
          <p:spPr>
            <a:xfrm>
              <a:off x="1872" y="1632"/>
              <a:ext cx="0" cy="28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2762" name="Line 58"/>
            <p:cNvSpPr/>
            <p:nvPr/>
          </p:nvSpPr>
          <p:spPr>
            <a:xfrm>
              <a:off x="2160" y="1632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2763" name="Rectangle 59"/>
            <p:cNvSpPr/>
            <p:nvPr/>
          </p:nvSpPr>
          <p:spPr>
            <a:xfrm>
              <a:off x="2736" y="1285"/>
              <a:ext cx="480" cy="336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2764" name="Text Box 60"/>
            <p:cNvSpPr txBox="1"/>
            <p:nvPr/>
          </p:nvSpPr>
          <p:spPr>
            <a:xfrm>
              <a:off x="2832" y="1237"/>
              <a:ext cx="27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b="1" dirty="0">
                  <a:latin typeface="Times New Roman" panose="02020603050405020304" pitchFamily="18" charset="0"/>
                  <a:ea typeface="楷体_GB2312" pitchFamily="49" charset="-122"/>
                </a:rPr>
                <a:t>&amp;</a:t>
              </a:r>
              <a:endParaRPr lang="en-US" altLang="zh-CN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12765" name="Oval 61"/>
            <p:cNvSpPr/>
            <p:nvPr/>
          </p:nvSpPr>
          <p:spPr>
            <a:xfrm flipH="1">
              <a:off x="2928" y="1200"/>
              <a:ext cx="63" cy="85"/>
            </a:xfrm>
            <a:prstGeom prst="ellipse">
              <a:avLst/>
            </a:prstGeom>
            <a:solidFill>
              <a:srgbClr val="FFFFCC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2766" name="Line 62"/>
            <p:cNvSpPr/>
            <p:nvPr/>
          </p:nvSpPr>
          <p:spPr>
            <a:xfrm>
              <a:off x="2832" y="1621"/>
              <a:ext cx="0" cy="29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2767" name="Line 63"/>
            <p:cNvSpPr/>
            <p:nvPr/>
          </p:nvSpPr>
          <p:spPr>
            <a:xfrm>
              <a:off x="3120" y="1621"/>
              <a:ext cx="0" cy="10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2768" name="Line 64"/>
            <p:cNvSpPr/>
            <p:nvPr/>
          </p:nvSpPr>
          <p:spPr>
            <a:xfrm>
              <a:off x="1056" y="1728"/>
              <a:ext cx="372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712769" name="Group 65"/>
            <p:cNvGrpSpPr/>
            <p:nvPr/>
          </p:nvGrpSpPr>
          <p:grpSpPr>
            <a:xfrm>
              <a:off x="552" y="2436"/>
              <a:ext cx="480" cy="1032"/>
              <a:chOff x="1488" y="3024"/>
              <a:chExt cx="480" cy="1032"/>
            </a:xfrm>
          </p:grpSpPr>
          <p:sp>
            <p:nvSpPr>
              <p:cNvPr id="712770" name="Rectangle 66"/>
              <p:cNvSpPr/>
              <p:nvPr/>
            </p:nvSpPr>
            <p:spPr>
              <a:xfrm>
                <a:off x="1488" y="3360"/>
                <a:ext cx="480" cy="336"/>
              </a:xfrm>
              <a:prstGeom prst="rect">
                <a:avLst/>
              </a:prstGeom>
              <a:solidFill>
                <a:srgbClr val="FFFFCC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12771" name="Text Box 67"/>
              <p:cNvSpPr txBox="1"/>
              <p:nvPr/>
            </p:nvSpPr>
            <p:spPr>
              <a:xfrm>
                <a:off x="1584" y="3312"/>
                <a:ext cx="276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dirty="0">
                    <a:latin typeface="Times New Roman" panose="02020603050405020304" pitchFamily="18" charset="0"/>
                    <a:ea typeface="楷体_GB2312" pitchFamily="49" charset="-122"/>
                  </a:rPr>
                  <a:t>&amp;</a:t>
                </a:r>
                <a:endParaRPr lang="en-US" altLang="zh-CN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712772" name="Oval 68"/>
              <p:cNvSpPr/>
              <p:nvPr/>
            </p:nvSpPr>
            <p:spPr>
              <a:xfrm flipH="1">
                <a:off x="1680" y="3275"/>
                <a:ext cx="63" cy="85"/>
              </a:xfrm>
              <a:prstGeom prst="ellipse">
                <a:avLst/>
              </a:prstGeom>
              <a:solidFill>
                <a:srgbClr val="FFFFCC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12773" name="Line 69"/>
              <p:cNvSpPr/>
              <p:nvPr/>
            </p:nvSpPr>
            <p:spPr>
              <a:xfrm>
                <a:off x="1584" y="3696"/>
                <a:ext cx="0" cy="36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12774" name="Line 70"/>
              <p:cNvSpPr/>
              <p:nvPr/>
            </p:nvSpPr>
            <p:spPr>
              <a:xfrm>
                <a:off x="1872" y="3696"/>
                <a:ext cx="0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12775" name="Line 71"/>
              <p:cNvSpPr/>
              <p:nvPr/>
            </p:nvSpPr>
            <p:spPr>
              <a:xfrm flipV="1">
                <a:off x="1716" y="3024"/>
                <a:ext cx="0" cy="24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712776" name="Group 72"/>
            <p:cNvGrpSpPr/>
            <p:nvPr/>
          </p:nvGrpSpPr>
          <p:grpSpPr>
            <a:xfrm>
              <a:off x="1644" y="2424"/>
              <a:ext cx="480" cy="1032"/>
              <a:chOff x="1488" y="3024"/>
              <a:chExt cx="480" cy="1032"/>
            </a:xfrm>
          </p:grpSpPr>
          <p:sp>
            <p:nvSpPr>
              <p:cNvPr id="712777" name="Rectangle 73"/>
              <p:cNvSpPr/>
              <p:nvPr/>
            </p:nvSpPr>
            <p:spPr>
              <a:xfrm>
                <a:off x="1488" y="3360"/>
                <a:ext cx="480" cy="336"/>
              </a:xfrm>
              <a:prstGeom prst="rect">
                <a:avLst/>
              </a:prstGeom>
              <a:solidFill>
                <a:srgbClr val="FFFFCC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12778" name="Text Box 74"/>
              <p:cNvSpPr txBox="1"/>
              <p:nvPr/>
            </p:nvSpPr>
            <p:spPr>
              <a:xfrm>
                <a:off x="1584" y="3312"/>
                <a:ext cx="276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dirty="0">
                    <a:latin typeface="Times New Roman" panose="02020603050405020304" pitchFamily="18" charset="0"/>
                    <a:ea typeface="楷体_GB2312" pitchFamily="49" charset="-122"/>
                  </a:rPr>
                  <a:t>&amp;</a:t>
                </a:r>
                <a:endParaRPr lang="en-US" altLang="zh-CN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712779" name="Oval 75"/>
              <p:cNvSpPr/>
              <p:nvPr/>
            </p:nvSpPr>
            <p:spPr>
              <a:xfrm flipH="1">
                <a:off x="1680" y="3275"/>
                <a:ext cx="63" cy="85"/>
              </a:xfrm>
              <a:prstGeom prst="ellipse">
                <a:avLst/>
              </a:prstGeom>
              <a:solidFill>
                <a:srgbClr val="FFFFCC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12780" name="Line 76"/>
              <p:cNvSpPr/>
              <p:nvPr/>
            </p:nvSpPr>
            <p:spPr>
              <a:xfrm>
                <a:off x="1584" y="3696"/>
                <a:ext cx="0" cy="36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12781" name="Line 77"/>
              <p:cNvSpPr/>
              <p:nvPr/>
            </p:nvSpPr>
            <p:spPr>
              <a:xfrm>
                <a:off x="1872" y="3696"/>
                <a:ext cx="0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12782" name="Line 78"/>
              <p:cNvSpPr/>
              <p:nvPr/>
            </p:nvSpPr>
            <p:spPr>
              <a:xfrm flipV="1">
                <a:off x="1716" y="3024"/>
                <a:ext cx="0" cy="24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712783" name="Group 79"/>
            <p:cNvGrpSpPr/>
            <p:nvPr/>
          </p:nvGrpSpPr>
          <p:grpSpPr>
            <a:xfrm>
              <a:off x="2628" y="2436"/>
              <a:ext cx="480" cy="1032"/>
              <a:chOff x="1488" y="3024"/>
              <a:chExt cx="480" cy="1032"/>
            </a:xfrm>
          </p:grpSpPr>
          <p:sp>
            <p:nvSpPr>
              <p:cNvPr id="712784" name="Rectangle 80"/>
              <p:cNvSpPr/>
              <p:nvPr/>
            </p:nvSpPr>
            <p:spPr>
              <a:xfrm>
                <a:off x="1488" y="3360"/>
                <a:ext cx="480" cy="336"/>
              </a:xfrm>
              <a:prstGeom prst="rect">
                <a:avLst/>
              </a:prstGeom>
              <a:solidFill>
                <a:srgbClr val="FFFFCC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12785" name="Text Box 81"/>
              <p:cNvSpPr txBox="1"/>
              <p:nvPr/>
            </p:nvSpPr>
            <p:spPr>
              <a:xfrm>
                <a:off x="1584" y="3312"/>
                <a:ext cx="276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dirty="0">
                    <a:latin typeface="Times New Roman" panose="02020603050405020304" pitchFamily="18" charset="0"/>
                    <a:ea typeface="楷体_GB2312" pitchFamily="49" charset="-122"/>
                  </a:rPr>
                  <a:t>&amp;</a:t>
                </a:r>
                <a:endParaRPr lang="en-US" altLang="zh-CN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712786" name="Oval 82"/>
              <p:cNvSpPr/>
              <p:nvPr/>
            </p:nvSpPr>
            <p:spPr>
              <a:xfrm flipH="1">
                <a:off x="1680" y="3275"/>
                <a:ext cx="63" cy="85"/>
              </a:xfrm>
              <a:prstGeom prst="ellipse">
                <a:avLst/>
              </a:prstGeom>
              <a:solidFill>
                <a:srgbClr val="FFFFCC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12787" name="Line 83"/>
              <p:cNvSpPr/>
              <p:nvPr/>
            </p:nvSpPr>
            <p:spPr>
              <a:xfrm>
                <a:off x="1584" y="3696"/>
                <a:ext cx="0" cy="36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12788" name="Line 84"/>
              <p:cNvSpPr/>
              <p:nvPr/>
            </p:nvSpPr>
            <p:spPr>
              <a:xfrm>
                <a:off x="1872" y="3696"/>
                <a:ext cx="0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12789" name="Line 85"/>
              <p:cNvSpPr/>
              <p:nvPr/>
            </p:nvSpPr>
            <p:spPr>
              <a:xfrm flipV="1">
                <a:off x="1716" y="3024"/>
                <a:ext cx="0" cy="24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712790" name="Group 86"/>
            <p:cNvGrpSpPr/>
            <p:nvPr/>
          </p:nvGrpSpPr>
          <p:grpSpPr>
            <a:xfrm>
              <a:off x="3612" y="2448"/>
              <a:ext cx="480" cy="1032"/>
              <a:chOff x="1488" y="3024"/>
              <a:chExt cx="480" cy="1032"/>
            </a:xfrm>
          </p:grpSpPr>
          <p:sp>
            <p:nvSpPr>
              <p:cNvPr id="712791" name="Rectangle 87"/>
              <p:cNvSpPr/>
              <p:nvPr/>
            </p:nvSpPr>
            <p:spPr>
              <a:xfrm>
                <a:off x="1488" y="3360"/>
                <a:ext cx="480" cy="336"/>
              </a:xfrm>
              <a:prstGeom prst="rect">
                <a:avLst/>
              </a:prstGeom>
              <a:solidFill>
                <a:srgbClr val="FFFFCC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12792" name="Text Box 88"/>
              <p:cNvSpPr txBox="1"/>
              <p:nvPr/>
            </p:nvSpPr>
            <p:spPr>
              <a:xfrm>
                <a:off x="1584" y="3312"/>
                <a:ext cx="276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dirty="0">
                    <a:latin typeface="Times New Roman" panose="02020603050405020304" pitchFamily="18" charset="0"/>
                    <a:ea typeface="楷体_GB2312" pitchFamily="49" charset="-122"/>
                  </a:rPr>
                  <a:t>&amp;</a:t>
                </a:r>
                <a:endParaRPr lang="en-US" altLang="zh-CN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712793" name="Oval 89"/>
              <p:cNvSpPr/>
              <p:nvPr/>
            </p:nvSpPr>
            <p:spPr>
              <a:xfrm flipH="1">
                <a:off x="1680" y="3275"/>
                <a:ext cx="63" cy="85"/>
              </a:xfrm>
              <a:prstGeom prst="ellipse">
                <a:avLst/>
              </a:prstGeom>
              <a:solidFill>
                <a:srgbClr val="FFFFCC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12794" name="Line 90"/>
              <p:cNvSpPr/>
              <p:nvPr/>
            </p:nvSpPr>
            <p:spPr>
              <a:xfrm>
                <a:off x="1584" y="3696"/>
                <a:ext cx="0" cy="36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12795" name="Line 91"/>
              <p:cNvSpPr/>
              <p:nvPr/>
            </p:nvSpPr>
            <p:spPr>
              <a:xfrm>
                <a:off x="1872" y="3696"/>
                <a:ext cx="0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12796" name="Line 92"/>
              <p:cNvSpPr/>
              <p:nvPr/>
            </p:nvSpPr>
            <p:spPr>
              <a:xfrm flipV="1">
                <a:off x="1716" y="3024"/>
                <a:ext cx="0" cy="24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712797" name="Line 93"/>
            <p:cNvSpPr/>
            <p:nvPr/>
          </p:nvSpPr>
          <p:spPr>
            <a:xfrm>
              <a:off x="936" y="3264"/>
              <a:ext cx="3852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2798" name="Line 94"/>
            <p:cNvSpPr/>
            <p:nvPr/>
          </p:nvSpPr>
          <p:spPr>
            <a:xfrm>
              <a:off x="924" y="492"/>
              <a:ext cx="0" cy="18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2799" name="Line 95"/>
            <p:cNvSpPr/>
            <p:nvPr/>
          </p:nvSpPr>
          <p:spPr>
            <a:xfrm>
              <a:off x="2016" y="492"/>
              <a:ext cx="0" cy="18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2800" name="Line 96"/>
            <p:cNvSpPr/>
            <p:nvPr/>
          </p:nvSpPr>
          <p:spPr>
            <a:xfrm>
              <a:off x="2940" y="492"/>
              <a:ext cx="0" cy="18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2801" name="Line 97"/>
            <p:cNvSpPr/>
            <p:nvPr/>
          </p:nvSpPr>
          <p:spPr>
            <a:xfrm>
              <a:off x="3972" y="480"/>
              <a:ext cx="0" cy="18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712802" name="Group 98"/>
            <p:cNvGrpSpPr/>
            <p:nvPr/>
          </p:nvGrpSpPr>
          <p:grpSpPr>
            <a:xfrm>
              <a:off x="720" y="717"/>
              <a:ext cx="384" cy="303"/>
              <a:chOff x="396" y="585"/>
              <a:chExt cx="384" cy="303"/>
            </a:xfrm>
          </p:grpSpPr>
          <p:sp>
            <p:nvSpPr>
              <p:cNvPr id="712803" name="Rectangle 99"/>
              <p:cNvSpPr/>
              <p:nvPr/>
            </p:nvSpPr>
            <p:spPr>
              <a:xfrm>
                <a:off x="396" y="612"/>
                <a:ext cx="384" cy="276"/>
              </a:xfrm>
              <a:prstGeom prst="rect">
                <a:avLst/>
              </a:prstGeom>
              <a:solidFill>
                <a:srgbClr val="FFFFFF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12804" name="Text Box 100"/>
              <p:cNvSpPr txBox="1"/>
              <p:nvPr/>
            </p:nvSpPr>
            <p:spPr>
              <a:xfrm>
                <a:off x="506" y="585"/>
                <a:ext cx="19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000" b="1" dirty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0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grpSp>
          <p:nvGrpSpPr>
            <p:cNvPr id="712805" name="Group 101"/>
            <p:cNvGrpSpPr/>
            <p:nvPr/>
          </p:nvGrpSpPr>
          <p:grpSpPr>
            <a:xfrm>
              <a:off x="1812" y="729"/>
              <a:ext cx="384" cy="303"/>
              <a:chOff x="396" y="585"/>
              <a:chExt cx="384" cy="303"/>
            </a:xfrm>
          </p:grpSpPr>
          <p:sp>
            <p:nvSpPr>
              <p:cNvPr id="712806" name="Rectangle 102"/>
              <p:cNvSpPr/>
              <p:nvPr/>
            </p:nvSpPr>
            <p:spPr>
              <a:xfrm>
                <a:off x="396" y="612"/>
                <a:ext cx="384" cy="276"/>
              </a:xfrm>
              <a:prstGeom prst="rect">
                <a:avLst/>
              </a:prstGeom>
              <a:solidFill>
                <a:srgbClr val="FFFFFF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12807" name="Text Box 103"/>
              <p:cNvSpPr txBox="1"/>
              <p:nvPr/>
            </p:nvSpPr>
            <p:spPr>
              <a:xfrm>
                <a:off x="506" y="585"/>
                <a:ext cx="19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000" b="1" dirty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0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grpSp>
          <p:nvGrpSpPr>
            <p:cNvPr id="712808" name="Group 104"/>
            <p:cNvGrpSpPr/>
            <p:nvPr/>
          </p:nvGrpSpPr>
          <p:grpSpPr>
            <a:xfrm>
              <a:off x="2772" y="717"/>
              <a:ext cx="384" cy="303"/>
              <a:chOff x="396" y="585"/>
              <a:chExt cx="384" cy="303"/>
            </a:xfrm>
          </p:grpSpPr>
          <p:sp>
            <p:nvSpPr>
              <p:cNvPr id="712809" name="Rectangle 105"/>
              <p:cNvSpPr/>
              <p:nvPr/>
            </p:nvSpPr>
            <p:spPr>
              <a:xfrm>
                <a:off x="396" y="612"/>
                <a:ext cx="384" cy="276"/>
              </a:xfrm>
              <a:prstGeom prst="rect">
                <a:avLst/>
              </a:prstGeom>
              <a:solidFill>
                <a:srgbClr val="FFFFFF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12810" name="Text Box 106"/>
              <p:cNvSpPr txBox="1"/>
              <p:nvPr/>
            </p:nvSpPr>
            <p:spPr>
              <a:xfrm>
                <a:off x="506" y="585"/>
                <a:ext cx="19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000" b="1" dirty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0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grpSp>
          <p:nvGrpSpPr>
            <p:cNvPr id="712811" name="Group 107"/>
            <p:cNvGrpSpPr/>
            <p:nvPr/>
          </p:nvGrpSpPr>
          <p:grpSpPr>
            <a:xfrm>
              <a:off x="3780" y="705"/>
              <a:ext cx="384" cy="303"/>
              <a:chOff x="396" y="585"/>
              <a:chExt cx="384" cy="303"/>
            </a:xfrm>
          </p:grpSpPr>
          <p:sp>
            <p:nvSpPr>
              <p:cNvPr id="712812" name="Rectangle 108"/>
              <p:cNvSpPr/>
              <p:nvPr/>
            </p:nvSpPr>
            <p:spPr>
              <a:xfrm>
                <a:off x="396" y="612"/>
                <a:ext cx="384" cy="276"/>
              </a:xfrm>
              <a:prstGeom prst="rect">
                <a:avLst/>
              </a:prstGeom>
              <a:solidFill>
                <a:srgbClr val="FFFFFF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12813" name="Text Box 109"/>
              <p:cNvSpPr txBox="1"/>
              <p:nvPr/>
            </p:nvSpPr>
            <p:spPr>
              <a:xfrm>
                <a:off x="506" y="585"/>
                <a:ext cx="19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000" b="1" dirty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0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sp>
          <p:nvSpPr>
            <p:cNvPr id="712814" name="Line 110"/>
            <p:cNvSpPr/>
            <p:nvPr/>
          </p:nvSpPr>
          <p:spPr>
            <a:xfrm>
              <a:off x="888" y="1020"/>
              <a:ext cx="0" cy="18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2815" name="Line 111"/>
            <p:cNvSpPr/>
            <p:nvPr/>
          </p:nvSpPr>
          <p:spPr>
            <a:xfrm>
              <a:off x="2964" y="1032"/>
              <a:ext cx="0" cy="18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2816" name="Line 112"/>
            <p:cNvSpPr/>
            <p:nvPr/>
          </p:nvSpPr>
          <p:spPr>
            <a:xfrm>
              <a:off x="1992" y="1044"/>
              <a:ext cx="0" cy="18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2817" name="Line 113"/>
            <p:cNvSpPr/>
            <p:nvPr/>
          </p:nvSpPr>
          <p:spPr>
            <a:xfrm>
              <a:off x="3960" y="1020"/>
              <a:ext cx="0" cy="18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2818" name="Line 114"/>
            <p:cNvSpPr/>
            <p:nvPr/>
          </p:nvSpPr>
          <p:spPr>
            <a:xfrm>
              <a:off x="1188" y="2436"/>
              <a:ext cx="0" cy="20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2819" name="Line 115"/>
            <p:cNvSpPr/>
            <p:nvPr/>
          </p:nvSpPr>
          <p:spPr>
            <a:xfrm>
              <a:off x="4272" y="2448"/>
              <a:ext cx="0" cy="20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2820" name="Line 116"/>
            <p:cNvSpPr/>
            <p:nvPr/>
          </p:nvSpPr>
          <p:spPr>
            <a:xfrm>
              <a:off x="3264" y="2448"/>
              <a:ext cx="0" cy="20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2821" name="Line 117"/>
            <p:cNvSpPr/>
            <p:nvPr/>
          </p:nvSpPr>
          <p:spPr>
            <a:xfrm>
              <a:off x="2292" y="2448"/>
              <a:ext cx="0" cy="20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2822" name="Line 118"/>
            <p:cNvSpPr/>
            <p:nvPr/>
          </p:nvSpPr>
          <p:spPr>
            <a:xfrm>
              <a:off x="1188" y="2652"/>
              <a:ext cx="360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2823" name="Text Box 119"/>
            <p:cNvSpPr txBox="1"/>
            <p:nvPr/>
          </p:nvSpPr>
          <p:spPr>
            <a:xfrm>
              <a:off x="612" y="3332"/>
              <a:ext cx="331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b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D</a:t>
              </a:r>
              <a:r>
                <a:rPr lang="en-US" altLang="zh-CN" b="1" baseline="-25000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3</a:t>
              </a:r>
              <a:endParaRPr lang="en-US" altLang="zh-CN" b="1" baseline="-25000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2824" name="Text Box 120"/>
            <p:cNvSpPr txBox="1"/>
            <p:nvPr/>
          </p:nvSpPr>
          <p:spPr>
            <a:xfrm>
              <a:off x="1704" y="3332"/>
              <a:ext cx="331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b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D</a:t>
              </a:r>
              <a:r>
                <a:rPr lang="en-US" altLang="zh-CN" b="1" baseline="-25000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2</a:t>
              </a:r>
              <a:endParaRPr lang="en-US" altLang="zh-CN" b="1" baseline="-25000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2825" name="Text Box 121"/>
            <p:cNvSpPr txBox="1"/>
            <p:nvPr/>
          </p:nvSpPr>
          <p:spPr>
            <a:xfrm>
              <a:off x="3684" y="3332"/>
              <a:ext cx="331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b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D</a:t>
              </a:r>
              <a:r>
                <a:rPr lang="en-US" altLang="zh-CN" b="1" baseline="-25000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0</a:t>
              </a:r>
              <a:endParaRPr lang="en-US" altLang="zh-CN" b="1" baseline="-25000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2826" name="Text Box 122"/>
            <p:cNvSpPr txBox="1"/>
            <p:nvPr/>
          </p:nvSpPr>
          <p:spPr>
            <a:xfrm>
              <a:off x="2688" y="3332"/>
              <a:ext cx="331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b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D</a:t>
              </a:r>
              <a:r>
                <a:rPr lang="en-US" altLang="zh-CN" b="1" baseline="-25000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1</a:t>
              </a:r>
              <a:endParaRPr lang="en-US" altLang="zh-CN" b="1" baseline="-25000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2827" name="Text Box 123"/>
            <p:cNvSpPr txBox="1"/>
            <p:nvPr/>
          </p:nvSpPr>
          <p:spPr>
            <a:xfrm>
              <a:off x="4092" y="2876"/>
              <a:ext cx="331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b="1" dirty="0">
                  <a:latin typeface="Times New Roman" panose="02020603050405020304" pitchFamily="18" charset="0"/>
                  <a:ea typeface="幼圆" pitchFamily="49" charset="-122"/>
                </a:rPr>
                <a:t>G</a:t>
              </a:r>
              <a:r>
                <a:rPr lang="en-US" altLang="zh-CN" b="1" baseline="-25000" dirty="0">
                  <a:latin typeface="Times New Roman" panose="02020603050405020304" pitchFamily="18" charset="0"/>
                  <a:ea typeface="幼圆" pitchFamily="49" charset="-122"/>
                </a:rPr>
                <a:t>1</a:t>
              </a:r>
              <a:endParaRPr lang="en-US" altLang="zh-CN" b="1" baseline="-25000" dirty="0"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2828" name="Text Box 124"/>
            <p:cNvSpPr txBox="1"/>
            <p:nvPr/>
          </p:nvSpPr>
          <p:spPr>
            <a:xfrm>
              <a:off x="3084" y="2852"/>
              <a:ext cx="331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b="1" dirty="0">
                  <a:latin typeface="Times New Roman" panose="02020603050405020304" pitchFamily="18" charset="0"/>
                  <a:ea typeface="幼圆" pitchFamily="49" charset="-122"/>
                </a:rPr>
                <a:t>G</a:t>
              </a:r>
              <a:r>
                <a:rPr lang="en-US" altLang="zh-CN" b="1" baseline="-25000" dirty="0">
                  <a:latin typeface="Times New Roman" panose="02020603050405020304" pitchFamily="18" charset="0"/>
                  <a:ea typeface="幼圆" pitchFamily="49" charset="-122"/>
                </a:rPr>
                <a:t>2</a:t>
              </a:r>
              <a:endParaRPr lang="en-US" altLang="zh-CN" b="1" baseline="-25000" dirty="0"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2829" name="Text Box 125"/>
            <p:cNvSpPr txBox="1"/>
            <p:nvPr/>
          </p:nvSpPr>
          <p:spPr>
            <a:xfrm>
              <a:off x="2100" y="2852"/>
              <a:ext cx="331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b="1" dirty="0">
                  <a:latin typeface="Times New Roman" panose="02020603050405020304" pitchFamily="18" charset="0"/>
                  <a:ea typeface="幼圆" pitchFamily="49" charset="-122"/>
                </a:rPr>
                <a:t>G</a:t>
              </a:r>
              <a:r>
                <a:rPr lang="en-US" altLang="zh-CN" b="1" baseline="-25000" dirty="0">
                  <a:latin typeface="Times New Roman" panose="02020603050405020304" pitchFamily="18" charset="0"/>
                  <a:ea typeface="幼圆" pitchFamily="49" charset="-122"/>
                </a:rPr>
                <a:t>3</a:t>
              </a:r>
              <a:endParaRPr lang="en-US" altLang="zh-CN" b="1" baseline="-25000" dirty="0"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2830" name="Text Box 126"/>
            <p:cNvSpPr txBox="1"/>
            <p:nvPr/>
          </p:nvSpPr>
          <p:spPr>
            <a:xfrm>
              <a:off x="1020" y="2840"/>
              <a:ext cx="379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b="1" dirty="0">
                  <a:latin typeface="Times New Roman" panose="02020603050405020304" pitchFamily="18" charset="0"/>
                  <a:ea typeface="幼圆" pitchFamily="49" charset="-122"/>
                </a:rPr>
                <a:t>G</a:t>
              </a:r>
              <a:r>
                <a:rPr lang="en-US" altLang="zh-CN" b="1" baseline="-25000" dirty="0">
                  <a:latin typeface="Times New Roman" panose="02020603050405020304" pitchFamily="18" charset="0"/>
                  <a:ea typeface="幼圆" pitchFamily="49" charset="-122"/>
                </a:rPr>
                <a:t>4</a:t>
              </a:r>
              <a:endParaRPr lang="en-US" altLang="zh-CN" b="1" baseline="-25000" dirty="0"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2831" name="Text Box 127"/>
            <p:cNvSpPr txBox="1"/>
            <p:nvPr/>
          </p:nvSpPr>
          <p:spPr>
            <a:xfrm>
              <a:off x="4200" y="1292"/>
              <a:ext cx="331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b="1" dirty="0">
                  <a:latin typeface="Times New Roman" panose="02020603050405020304" pitchFamily="18" charset="0"/>
                  <a:ea typeface="幼圆" pitchFamily="49" charset="-122"/>
                </a:rPr>
                <a:t>G</a:t>
              </a:r>
              <a:r>
                <a:rPr lang="en-US" altLang="zh-CN" b="1" baseline="-25000" dirty="0">
                  <a:latin typeface="Times New Roman" panose="02020603050405020304" pitchFamily="18" charset="0"/>
                  <a:ea typeface="幼圆" pitchFamily="49" charset="-122"/>
                </a:rPr>
                <a:t>5</a:t>
              </a:r>
              <a:endParaRPr lang="en-US" altLang="zh-CN" b="1" baseline="-25000" dirty="0"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2832" name="Text Box 128"/>
            <p:cNvSpPr txBox="1"/>
            <p:nvPr/>
          </p:nvSpPr>
          <p:spPr>
            <a:xfrm>
              <a:off x="3192" y="1304"/>
              <a:ext cx="331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b="1" dirty="0">
                  <a:latin typeface="Times New Roman" panose="02020603050405020304" pitchFamily="18" charset="0"/>
                  <a:ea typeface="幼圆" pitchFamily="49" charset="-122"/>
                </a:rPr>
                <a:t>G</a:t>
              </a:r>
              <a:r>
                <a:rPr lang="en-US" altLang="zh-CN" b="1" baseline="-25000" dirty="0">
                  <a:latin typeface="Times New Roman" panose="02020603050405020304" pitchFamily="18" charset="0"/>
                  <a:ea typeface="幼圆" pitchFamily="49" charset="-122"/>
                </a:rPr>
                <a:t>6</a:t>
              </a:r>
              <a:endParaRPr lang="en-US" altLang="zh-CN" b="1" baseline="-25000" dirty="0"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2833" name="Text Box 129"/>
            <p:cNvSpPr txBox="1"/>
            <p:nvPr/>
          </p:nvSpPr>
          <p:spPr>
            <a:xfrm>
              <a:off x="2232" y="1304"/>
              <a:ext cx="331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b="1" dirty="0">
                  <a:latin typeface="Times New Roman" panose="02020603050405020304" pitchFamily="18" charset="0"/>
                  <a:ea typeface="幼圆" pitchFamily="49" charset="-122"/>
                </a:rPr>
                <a:t>G</a:t>
              </a:r>
              <a:r>
                <a:rPr lang="en-US" altLang="zh-CN" b="1" baseline="-25000" dirty="0">
                  <a:latin typeface="Times New Roman" panose="02020603050405020304" pitchFamily="18" charset="0"/>
                  <a:ea typeface="幼圆" pitchFamily="49" charset="-122"/>
                </a:rPr>
                <a:t>7</a:t>
              </a:r>
              <a:endParaRPr lang="en-US" altLang="zh-CN" b="1" baseline="-25000" dirty="0"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2834" name="Text Box 130"/>
            <p:cNvSpPr txBox="1"/>
            <p:nvPr/>
          </p:nvSpPr>
          <p:spPr>
            <a:xfrm>
              <a:off x="1128" y="1316"/>
              <a:ext cx="331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b="1" dirty="0">
                  <a:latin typeface="Times New Roman" panose="02020603050405020304" pitchFamily="18" charset="0"/>
                  <a:ea typeface="幼圆" pitchFamily="49" charset="-122"/>
                </a:rPr>
                <a:t>G</a:t>
              </a:r>
              <a:r>
                <a:rPr lang="en-US" altLang="zh-CN" b="1" baseline="-25000" dirty="0">
                  <a:latin typeface="Times New Roman" panose="02020603050405020304" pitchFamily="18" charset="0"/>
                  <a:ea typeface="幼圆" pitchFamily="49" charset="-122"/>
                </a:rPr>
                <a:t>8</a:t>
              </a:r>
              <a:endParaRPr lang="en-US" altLang="zh-CN" b="1" baseline="-25000" dirty="0"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2835" name="Text Box 131"/>
            <p:cNvSpPr txBox="1"/>
            <p:nvPr/>
          </p:nvSpPr>
          <p:spPr>
            <a:xfrm>
              <a:off x="4308" y="3255"/>
              <a:ext cx="888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zh-CN" altLang="en-US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寄存指令</a:t>
              </a:r>
              <a:endParaRPr lang="zh-CN" altLang="en-US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12836" name="Freeform 132"/>
            <p:cNvSpPr/>
            <p:nvPr/>
          </p:nvSpPr>
          <p:spPr>
            <a:xfrm flipV="1">
              <a:off x="4589" y="3063"/>
              <a:ext cx="252" cy="156"/>
            </a:xfrm>
            <a:custGeom>
              <a:avLst/>
              <a:gdLst>
                <a:gd name="txL" fmla="*/ 0 w 336"/>
                <a:gd name="txT" fmla="*/ 0 h 144"/>
                <a:gd name="txR" fmla="*/ 336 w 336"/>
                <a:gd name="txB" fmla="*/ 144 h 144"/>
              </a:gdLst>
              <a:ahLst/>
              <a:cxnLst>
                <a:cxn ang="0">
                  <a:pos x="0" y="0"/>
                </a:cxn>
                <a:cxn ang="0">
                  <a:pos x="96" y="0"/>
                </a:cxn>
                <a:cxn ang="0">
                  <a:pos x="96" y="144"/>
                </a:cxn>
                <a:cxn ang="0">
                  <a:pos x="240" y="144"/>
                </a:cxn>
                <a:cxn ang="0">
                  <a:pos x="240" y="0"/>
                </a:cxn>
                <a:cxn ang="0">
                  <a:pos x="336" y="0"/>
                </a:cxn>
              </a:cxnLst>
              <a:rect l="txL" t="txT" r="txR" b="txB"/>
              <a:pathLst>
                <a:path w="336" h="144">
                  <a:moveTo>
                    <a:pt x="0" y="0"/>
                  </a:moveTo>
                  <a:lnTo>
                    <a:pt x="96" y="0"/>
                  </a:lnTo>
                  <a:lnTo>
                    <a:pt x="96" y="144"/>
                  </a:lnTo>
                  <a:lnTo>
                    <a:pt x="240" y="144"/>
                  </a:lnTo>
                  <a:lnTo>
                    <a:pt x="240" y="0"/>
                  </a:lnTo>
                  <a:lnTo>
                    <a:pt x="336" y="0"/>
                  </a:ln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57509" name="Rectangle 133"/>
          <p:cNvSpPr/>
          <p:nvPr/>
        </p:nvSpPr>
        <p:spPr>
          <a:xfrm>
            <a:off x="742950" y="5734050"/>
            <a:ext cx="4113213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注意：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工作之初要先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清零</a:t>
            </a:r>
            <a:endParaRPr lang="zh-CN" altLang="en-US" sz="2800" b="1" dirty="0">
              <a:solidFill>
                <a:srgbClr val="FF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" name="页脚占位符 4"/>
          <p:cNvSpPr txBox="1">
            <a:spLocks noGrp="1"/>
          </p:cNvSpPr>
          <p:nvPr>
            <p:custDataLst>
              <p:tags r:id="rId11"/>
            </p:custDataLst>
          </p:nvPr>
        </p:nvSpPr>
        <p:spPr bwMode="auto">
          <a:xfrm>
            <a:off x="5791200" y="6530975"/>
            <a:ext cx="28956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r" defTabSz="914400" rtl="0" eaLnBrk="1" latinLnBrk="0" hangingPunct="1">
              <a:defRPr sz="1000" b="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50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750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7509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58402" name="Text Box 2"/>
          <p:cNvSpPr txBox="1"/>
          <p:nvPr/>
        </p:nvSpPr>
        <p:spPr>
          <a:xfrm>
            <a:off x="479425" y="447675"/>
            <a:ext cx="6434138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用构成的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位数码寄存器，原理图如下：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793750" y="984250"/>
            <a:ext cx="7489825" cy="4297363"/>
            <a:chOff x="512" y="692"/>
            <a:chExt cx="4718" cy="2516"/>
          </a:xfrm>
        </p:grpSpPr>
        <p:sp>
          <p:nvSpPr>
            <p:cNvPr id="713732" name="Rectangle 4"/>
            <p:cNvSpPr/>
            <p:nvPr/>
          </p:nvSpPr>
          <p:spPr>
            <a:xfrm flipH="1">
              <a:off x="3688" y="2160"/>
              <a:ext cx="708" cy="432"/>
            </a:xfrm>
            <a:prstGeom prst="rect">
              <a:avLst/>
            </a:prstGeom>
            <a:solidFill>
              <a:srgbClr val="CCFFFF"/>
            </a:solidFill>
            <a:ln w="28575" cap="sq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3733" name="Rectangle 5"/>
            <p:cNvSpPr/>
            <p:nvPr/>
          </p:nvSpPr>
          <p:spPr>
            <a:xfrm flipH="1">
              <a:off x="1660" y="2160"/>
              <a:ext cx="732" cy="432"/>
            </a:xfrm>
            <a:prstGeom prst="rect">
              <a:avLst/>
            </a:prstGeom>
            <a:solidFill>
              <a:srgbClr val="CCFFFF"/>
            </a:solidFill>
            <a:ln w="28575" cap="sq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3734" name="Rectangle 6"/>
            <p:cNvSpPr/>
            <p:nvPr/>
          </p:nvSpPr>
          <p:spPr>
            <a:xfrm flipH="1">
              <a:off x="2668" y="2160"/>
              <a:ext cx="720" cy="432"/>
            </a:xfrm>
            <a:prstGeom prst="rect">
              <a:avLst/>
            </a:prstGeom>
            <a:solidFill>
              <a:srgbClr val="CCFFFF"/>
            </a:solidFill>
            <a:ln w="28575" cap="sq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3735" name="Text Box 7"/>
            <p:cNvSpPr txBox="1"/>
            <p:nvPr/>
          </p:nvSpPr>
          <p:spPr>
            <a:xfrm>
              <a:off x="3580" y="1928"/>
              <a:ext cx="236" cy="233"/>
            </a:xfrm>
            <a:prstGeom prst="rect">
              <a:avLst/>
            </a:prstGeom>
            <a:noFill/>
            <a:ln w="28575">
              <a:noFill/>
            </a:ln>
          </p:spPr>
          <p:txBody>
            <a:bodyPr anchor="ctr" anchorCtr="0">
              <a:spAutoFit/>
            </a:bodyPr>
            <a:p>
              <a:pPr algn="ctr" eaLnBrk="0" hangingPunct="0"/>
              <a:r>
                <a:rPr lang="en-US" altLang="zh-CN" sz="2000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endParaRPr lang="en-US" altLang="zh-CN" sz="2000" i="1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3736" name="Text Box 8"/>
            <p:cNvSpPr txBox="1"/>
            <p:nvPr/>
          </p:nvSpPr>
          <p:spPr>
            <a:xfrm>
              <a:off x="3972" y="708"/>
              <a:ext cx="319" cy="267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r>
                <a:rPr lang="en-US" altLang="zh-CN" b="1" baseline="-25000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3</a:t>
              </a:r>
              <a:endParaRPr lang="en-US" altLang="zh-CN" b="1" baseline="-25000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3737" name="Oval 9"/>
            <p:cNvSpPr/>
            <p:nvPr/>
          </p:nvSpPr>
          <p:spPr>
            <a:xfrm flipH="1">
              <a:off x="3936" y="904"/>
              <a:ext cx="63" cy="63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3738" name="Text Box 10"/>
            <p:cNvSpPr txBox="1"/>
            <p:nvPr/>
          </p:nvSpPr>
          <p:spPr>
            <a:xfrm>
              <a:off x="2576" y="1928"/>
              <a:ext cx="236" cy="233"/>
            </a:xfrm>
            <a:prstGeom prst="rect">
              <a:avLst/>
            </a:prstGeom>
            <a:noFill/>
            <a:ln w="28575">
              <a:noFill/>
            </a:ln>
          </p:spPr>
          <p:txBody>
            <a:bodyPr anchor="ctr" anchorCtr="0">
              <a:spAutoFit/>
            </a:bodyPr>
            <a:p>
              <a:pPr algn="ctr" eaLnBrk="0" hangingPunct="0"/>
              <a:r>
                <a:rPr lang="en-US" altLang="zh-CN" sz="2000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endParaRPr lang="en-US" altLang="zh-CN" sz="2000" i="1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3739" name="Oval 11"/>
            <p:cNvSpPr/>
            <p:nvPr/>
          </p:nvSpPr>
          <p:spPr>
            <a:xfrm flipH="1">
              <a:off x="2908" y="920"/>
              <a:ext cx="63" cy="63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3740" name="Text Box 12"/>
            <p:cNvSpPr txBox="1"/>
            <p:nvPr/>
          </p:nvSpPr>
          <p:spPr>
            <a:xfrm>
              <a:off x="2952" y="720"/>
              <a:ext cx="319" cy="26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r>
                <a:rPr lang="en-US" altLang="zh-CN" b="1" baseline="-25000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2</a:t>
              </a:r>
              <a:endParaRPr lang="en-US" altLang="zh-CN" b="1" baseline="-25000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3741" name="Oval 13"/>
            <p:cNvSpPr/>
            <p:nvPr/>
          </p:nvSpPr>
          <p:spPr>
            <a:xfrm flipH="1">
              <a:off x="1984" y="936"/>
              <a:ext cx="63" cy="63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3742" name="Text Box 14"/>
            <p:cNvSpPr txBox="1"/>
            <p:nvPr/>
          </p:nvSpPr>
          <p:spPr>
            <a:xfrm>
              <a:off x="512" y="1928"/>
              <a:ext cx="236" cy="233"/>
            </a:xfrm>
            <a:prstGeom prst="rect">
              <a:avLst/>
            </a:prstGeom>
            <a:noFill/>
            <a:ln w="28575">
              <a:noFill/>
            </a:ln>
          </p:spPr>
          <p:txBody>
            <a:bodyPr anchor="ctr" anchorCtr="0">
              <a:spAutoFit/>
            </a:bodyPr>
            <a:p>
              <a:pPr algn="ctr" eaLnBrk="0" hangingPunct="0"/>
              <a:r>
                <a:rPr lang="en-US" altLang="zh-CN" sz="2000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endParaRPr lang="en-US" altLang="zh-CN" sz="2000" i="1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3743" name="Oval 15"/>
            <p:cNvSpPr/>
            <p:nvPr/>
          </p:nvSpPr>
          <p:spPr>
            <a:xfrm flipH="1">
              <a:off x="884" y="916"/>
              <a:ext cx="63" cy="63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3744" name="Text Box 16"/>
            <p:cNvSpPr txBox="1"/>
            <p:nvPr/>
          </p:nvSpPr>
          <p:spPr>
            <a:xfrm>
              <a:off x="924" y="692"/>
              <a:ext cx="319" cy="26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r>
                <a:rPr lang="en-US" altLang="zh-CN" b="1" baseline="-25000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0</a:t>
              </a:r>
              <a:endParaRPr lang="en-US" altLang="zh-CN" b="1" baseline="-25000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3745" name="Text Box 17"/>
            <p:cNvSpPr txBox="1"/>
            <p:nvPr/>
          </p:nvSpPr>
          <p:spPr>
            <a:xfrm>
              <a:off x="1632" y="1928"/>
              <a:ext cx="236" cy="233"/>
            </a:xfrm>
            <a:prstGeom prst="rect">
              <a:avLst/>
            </a:prstGeom>
            <a:noFill/>
            <a:ln w="28575">
              <a:noFill/>
            </a:ln>
          </p:spPr>
          <p:txBody>
            <a:bodyPr anchor="ctr" anchorCtr="0">
              <a:spAutoFit/>
            </a:bodyPr>
            <a:p>
              <a:pPr algn="ctr" eaLnBrk="0" hangingPunct="0"/>
              <a:r>
                <a:rPr lang="en-US" altLang="zh-CN" sz="2000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endParaRPr lang="en-US" altLang="zh-CN" sz="2000" i="1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3746" name="Oval 18"/>
            <p:cNvSpPr/>
            <p:nvPr/>
          </p:nvSpPr>
          <p:spPr>
            <a:xfrm flipH="1">
              <a:off x="1984" y="928"/>
              <a:ext cx="63" cy="63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3747" name="Text Box 19"/>
            <p:cNvSpPr txBox="1"/>
            <p:nvPr/>
          </p:nvSpPr>
          <p:spPr>
            <a:xfrm>
              <a:off x="2024" y="716"/>
              <a:ext cx="319" cy="26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r>
                <a:rPr lang="en-US" altLang="zh-CN" b="1" baseline="-25000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1</a:t>
              </a:r>
              <a:endParaRPr lang="en-US" altLang="zh-CN" b="1" baseline="-25000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3748" name="Freeform 20"/>
            <p:cNvSpPr/>
            <p:nvPr/>
          </p:nvSpPr>
          <p:spPr>
            <a:xfrm flipV="1">
              <a:off x="4505" y="1755"/>
              <a:ext cx="252" cy="156"/>
            </a:xfrm>
            <a:custGeom>
              <a:avLst/>
              <a:gdLst>
                <a:gd name="txL" fmla="*/ 0 w 336"/>
                <a:gd name="txT" fmla="*/ 0 h 144"/>
                <a:gd name="txR" fmla="*/ 336 w 336"/>
                <a:gd name="txB" fmla="*/ 144 h 144"/>
              </a:gdLst>
              <a:ahLst/>
              <a:cxnLst>
                <a:cxn ang="0">
                  <a:pos x="0" y="0"/>
                </a:cxn>
                <a:cxn ang="0">
                  <a:pos x="96" y="0"/>
                </a:cxn>
                <a:cxn ang="0">
                  <a:pos x="96" y="144"/>
                </a:cxn>
                <a:cxn ang="0">
                  <a:pos x="240" y="144"/>
                </a:cxn>
                <a:cxn ang="0">
                  <a:pos x="240" y="0"/>
                </a:cxn>
                <a:cxn ang="0">
                  <a:pos x="336" y="0"/>
                </a:cxn>
              </a:cxnLst>
              <a:rect l="txL" t="txT" r="txR" b="txB"/>
              <a:pathLst>
                <a:path w="336" h="144">
                  <a:moveTo>
                    <a:pt x="0" y="0"/>
                  </a:moveTo>
                  <a:lnTo>
                    <a:pt x="96" y="0"/>
                  </a:lnTo>
                  <a:lnTo>
                    <a:pt x="96" y="144"/>
                  </a:lnTo>
                  <a:lnTo>
                    <a:pt x="240" y="144"/>
                  </a:lnTo>
                  <a:lnTo>
                    <a:pt x="240" y="0"/>
                  </a:lnTo>
                  <a:lnTo>
                    <a:pt x="336" y="0"/>
                  </a:ln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3749" name="Text Box 21"/>
            <p:cNvSpPr txBox="1"/>
            <p:nvPr/>
          </p:nvSpPr>
          <p:spPr>
            <a:xfrm>
              <a:off x="4728" y="1707"/>
              <a:ext cx="502" cy="481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zh-CN" altLang="en-US" b="1" dirty="0">
                  <a:solidFill>
                    <a:srgbClr val="FF0066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取出</a:t>
              </a:r>
              <a:endPara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eaLnBrk="0" hangingPunct="0"/>
              <a:r>
                <a:rPr lang="zh-CN" altLang="en-US" b="1" dirty="0">
                  <a:solidFill>
                    <a:srgbClr val="FF0066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脉冲</a:t>
              </a:r>
              <a:endPara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13750" name="Rectangle 22"/>
            <p:cNvSpPr/>
            <p:nvPr/>
          </p:nvSpPr>
          <p:spPr>
            <a:xfrm flipH="1">
              <a:off x="580" y="2160"/>
              <a:ext cx="732" cy="432"/>
            </a:xfrm>
            <a:prstGeom prst="rect">
              <a:avLst/>
            </a:prstGeom>
            <a:solidFill>
              <a:srgbClr val="CCFFFF"/>
            </a:solidFill>
            <a:ln w="28575" cap="sq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3751" name="Text Box 23"/>
            <p:cNvSpPr txBox="1"/>
            <p:nvPr/>
          </p:nvSpPr>
          <p:spPr>
            <a:xfrm>
              <a:off x="720" y="2976"/>
              <a:ext cx="344" cy="232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D</a:t>
              </a:r>
              <a:r>
                <a:rPr lang="en-US" altLang="zh-CN" sz="2000" b="1" baseline="-25000" dirty="0">
                  <a:latin typeface="Times New Roman" panose="02020603050405020304" pitchFamily="18" charset="0"/>
                </a:rPr>
                <a:t>0</a:t>
              </a:r>
              <a:endParaRPr lang="en-US" altLang="zh-CN" sz="2000" b="1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713752" name="Rectangle 24"/>
            <p:cNvSpPr/>
            <p:nvPr/>
          </p:nvSpPr>
          <p:spPr>
            <a:xfrm>
              <a:off x="3744" y="1525"/>
              <a:ext cx="480" cy="336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3753" name="Text Box 25"/>
            <p:cNvSpPr txBox="1"/>
            <p:nvPr/>
          </p:nvSpPr>
          <p:spPr>
            <a:xfrm>
              <a:off x="3840" y="1477"/>
              <a:ext cx="276" cy="2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b="1" dirty="0">
                  <a:latin typeface="Times New Roman" panose="02020603050405020304" pitchFamily="18" charset="0"/>
                  <a:ea typeface="楷体_GB2312" pitchFamily="49" charset="-122"/>
                </a:rPr>
                <a:t>&amp;</a:t>
              </a:r>
              <a:endParaRPr lang="en-US" altLang="zh-CN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13754" name="Oval 26"/>
            <p:cNvSpPr/>
            <p:nvPr/>
          </p:nvSpPr>
          <p:spPr>
            <a:xfrm flipH="1">
              <a:off x="3936" y="1440"/>
              <a:ext cx="63" cy="85"/>
            </a:xfrm>
            <a:prstGeom prst="ellipse">
              <a:avLst/>
            </a:prstGeom>
            <a:solidFill>
              <a:srgbClr val="FFFFCC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3755" name="Line 27"/>
            <p:cNvSpPr/>
            <p:nvPr/>
          </p:nvSpPr>
          <p:spPr>
            <a:xfrm>
              <a:off x="3840" y="1861"/>
              <a:ext cx="0" cy="29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3756" name="Line 28"/>
            <p:cNvSpPr/>
            <p:nvPr/>
          </p:nvSpPr>
          <p:spPr>
            <a:xfrm>
              <a:off x="3996" y="1861"/>
              <a:ext cx="0" cy="10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3757" name="Rectangle 29"/>
            <p:cNvSpPr/>
            <p:nvPr/>
          </p:nvSpPr>
          <p:spPr>
            <a:xfrm>
              <a:off x="672" y="1525"/>
              <a:ext cx="480" cy="336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3758" name="Text Box 30"/>
            <p:cNvSpPr txBox="1"/>
            <p:nvPr/>
          </p:nvSpPr>
          <p:spPr>
            <a:xfrm>
              <a:off x="768" y="1477"/>
              <a:ext cx="276" cy="2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b="1" dirty="0">
                  <a:latin typeface="Times New Roman" panose="02020603050405020304" pitchFamily="18" charset="0"/>
                  <a:ea typeface="楷体_GB2312" pitchFamily="49" charset="-122"/>
                </a:rPr>
                <a:t>&amp;</a:t>
              </a:r>
              <a:endParaRPr lang="en-US" altLang="zh-CN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13759" name="Oval 31"/>
            <p:cNvSpPr/>
            <p:nvPr/>
          </p:nvSpPr>
          <p:spPr>
            <a:xfrm flipH="1">
              <a:off x="864" y="1440"/>
              <a:ext cx="63" cy="85"/>
            </a:xfrm>
            <a:prstGeom prst="ellipse">
              <a:avLst/>
            </a:prstGeom>
            <a:solidFill>
              <a:srgbClr val="FFFFCC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3760" name="Line 32"/>
            <p:cNvSpPr/>
            <p:nvPr/>
          </p:nvSpPr>
          <p:spPr>
            <a:xfrm>
              <a:off x="792" y="1861"/>
              <a:ext cx="0" cy="29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3761" name="Line 33"/>
            <p:cNvSpPr/>
            <p:nvPr/>
          </p:nvSpPr>
          <p:spPr>
            <a:xfrm>
              <a:off x="936" y="1861"/>
              <a:ext cx="0" cy="10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3762" name="Rectangle 34"/>
            <p:cNvSpPr/>
            <p:nvPr/>
          </p:nvSpPr>
          <p:spPr>
            <a:xfrm>
              <a:off x="1776" y="1536"/>
              <a:ext cx="480" cy="336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3763" name="Text Box 35"/>
            <p:cNvSpPr txBox="1"/>
            <p:nvPr/>
          </p:nvSpPr>
          <p:spPr>
            <a:xfrm>
              <a:off x="1872" y="1488"/>
              <a:ext cx="276" cy="2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b="1" dirty="0">
                  <a:latin typeface="Times New Roman" panose="02020603050405020304" pitchFamily="18" charset="0"/>
                  <a:ea typeface="楷体_GB2312" pitchFamily="49" charset="-122"/>
                </a:rPr>
                <a:t>&amp;</a:t>
              </a:r>
              <a:endParaRPr lang="en-US" altLang="zh-CN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13764" name="Oval 36"/>
            <p:cNvSpPr/>
            <p:nvPr/>
          </p:nvSpPr>
          <p:spPr>
            <a:xfrm flipH="1">
              <a:off x="1968" y="1451"/>
              <a:ext cx="63" cy="85"/>
            </a:xfrm>
            <a:prstGeom prst="ellipse">
              <a:avLst/>
            </a:prstGeom>
            <a:solidFill>
              <a:srgbClr val="FFFFCC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3765" name="Line 37"/>
            <p:cNvSpPr/>
            <p:nvPr/>
          </p:nvSpPr>
          <p:spPr>
            <a:xfrm>
              <a:off x="1872" y="1872"/>
              <a:ext cx="0" cy="28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3766" name="Line 38"/>
            <p:cNvSpPr/>
            <p:nvPr/>
          </p:nvSpPr>
          <p:spPr>
            <a:xfrm>
              <a:off x="2004" y="1872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3767" name="Rectangle 39"/>
            <p:cNvSpPr/>
            <p:nvPr/>
          </p:nvSpPr>
          <p:spPr>
            <a:xfrm>
              <a:off x="2736" y="1525"/>
              <a:ext cx="480" cy="336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3768" name="Text Box 40"/>
            <p:cNvSpPr txBox="1"/>
            <p:nvPr/>
          </p:nvSpPr>
          <p:spPr>
            <a:xfrm>
              <a:off x="2832" y="1477"/>
              <a:ext cx="276" cy="2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b="1" dirty="0">
                  <a:latin typeface="Times New Roman" panose="02020603050405020304" pitchFamily="18" charset="0"/>
                  <a:ea typeface="楷体_GB2312" pitchFamily="49" charset="-122"/>
                </a:rPr>
                <a:t>&amp;</a:t>
              </a:r>
              <a:endParaRPr lang="en-US" altLang="zh-CN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13769" name="Oval 41"/>
            <p:cNvSpPr/>
            <p:nvPr/>
          </p:nvSpPr>
          <p:spPr>
            <a:xfrm flipH="1">
              <a:off x="2928" y="1440"/>
              <a:ext cx="63" cy="85"/>
            </a:xfrm>
            <a:prstGeom prst="ellipse">
              <a:avLst/>
            </a:prstGeom>
            <a:solidFill>
              <a:srgbClr val="FFFFCC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3770" name="Line 42"/>
            <p:cNvSpPr/>
            <p:nvPr/>
          </p:nvSpPr>
          <p:spPr>
            <a:xfrm>
              <a:off x="2832" y="1861"/>
              <a:ext cx="0" cy="29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3771" name="Line 43"/>
            <p:cNvSpPr/>
            <p:nvPr/>
          </p:nvSpPr>
          <p:spPr>
            <a:xfrm>
              <a:off x="2964" y="1861"/>
              <a:ext cx="0" cy="10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3772" name="Line 44"/>
            <p:cNvSpPr/>
            <p:nvPr/>
          </p:nvSpPr>
          <p:spPr>
            <a:xfrm>
              <a:off x="948" y="1968"/>
              <a:ext cx="382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3773" name="Line 45"/>
            <p:cNvSpPr/>
            <p:nvPr/>
          </p:nvSpPr>
          <p:spPr>
            <a:xfrm>
              <a:off x="924" y="732"/>
              <a:ext cx="0" cy="18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3774" name="Line 46"/>
            <p:cNvSpPr/>
            <p:nvPr/>
          </p:nvSpPr>
          <p:spPr>
            <a:xfrm>
              <a:off x="2016" y="732"/>
              <a:ext cx="0" cy="18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3775" name="Line 47"/>
            <p:cNvSpPr/>
            <p:nvPr/>
          </p:nvSpPr>
          <p:spPr>
            <a:xfrm>
              <a:off x="2940" y="732"/>
              <a:ext cx="0" cy="18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3776" name="Line 48"/>
            <p:cNvSpPr/>
            <p:nvPr/>
          </p:nvSpPr>
          <p:spPr>
            <a:xfrm>
              <a:off x="3972" y="720"/>
              <a:ext cx="0" cy="18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713777" name="Group 49"/>
            <p:cNvGrpSpPr/>
            <p:nvPr/>
          </p:nvGrpSpPr>
          <p:grpSpPr>
            <a:xfrm>
              <a:off x="720" y="957"/>
              <a:ext cx="384" cy="303"/>
              <a:chOff x="396" y="585"/>
              <a:chExt cx="384" cy="303"/>
            </a:xfrm>
          </p:grpSpPr>
          <p:sp>
            <p:nvSpPr>
              <p:cNvPr id="713778" name="Rectangle 50"/>
              <p:cNvSpPr/>
              <p:nvPr/>
            </p:nvSpPr>
            <p:spPr>
              <a:xfrm>
                <a:off x="396" y="612"/>
                <a:ext cx="384" cy="276"/>
              </a:xfrm>
              <a:prstGeom prst="rect">
                <a:avLst/>
              </a:prstGeom>
              <a:solidFill>
                <a:srgbClr val="FFFFFF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13779" name="Text Box 51"/>
              <p:cNvSpPr txBox="1"/>
              <p:nvPr/>
            </p:nvSpPr>
            <p:spPr>
              <a:xfrm>
                <a:off x="506" y="585"/>
                <a:ext cx="196" cy="2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000" b="1" dirty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0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grpSp>
          <p:nvGrpSpPr>
            <p:cNvPr id="713780" name="Group 52"/>
            <p:cNvGrpSpPr/>
            <p:nvPr/>
          </p:nvGrpSpPr>
          <p:grpSpPr>
            <a:xfrm>
              <a:off x="1812" y="969"/>
              <a:ext cx="384" cy="303"/>
              <a:chOff x="396" y="585"/>
              <a:chExt cx="384" cy="303"/>
            </a:xfrm>
          </p:grpSpPr>
          <p:sp>
            <p:nvSpPr>
              <p:cNvPr id="713781" name="Rectangle 53"/>
              <p:cNvSpPr/>
              <p:nvPr/>
            </p:nvSpPr>
            <p:spPr>
              <a:xfrm>
                <a:off x="396" y="612"/>
                <a:ext cx="384" cy="276"/>
              </a:xfrm>
              <a:prstGeom prst="rect">
                <a:avLst/>
              </a:prstGeom>
              <a:solidFill>
                <a:srgbClr val="FFFFFF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13782" name="Text Box 54"/>
              <p:cNvSpPr txBox="1"/>
              <p:nvPr/>
            </p:nvSpPr>
            <p:spPr>
              <a:xfrm>
                <a:off x="506" y="585"/>
                <a:ext cx="196" cy="2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000" b="1" dirty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0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grpSp>
          <p:nvGrpSpPr>
            <p:cNvPr id="713783" name="Group 55"/>
            <p:cNvGrpSpPr/>
            <p:nvPr/>
          </p:nvGrpSpPr>
          <p:grpSpPr>
            <a:xfrm>
              <a:off x="2772" y="957"/>
              <a:ext cx="384" cy="303"/>
              <a:chOff x="396" y="585"/>
              <a:chExt cx="384" cy="303"/>
            </a:xfrm>
          </p:grpSpPr>
          <p:sp>
            <p:nvSpPr>
              <p:cNvPr id="713784" name="Rectangle 56"/>
              <p:cNvSpPr/>
              <p:nvPr/>
            </p:nvSpPr>
            <p:spPr>
              <a:xfrm>
                <a:off x="396" y="612"/>
                <a:ext cx="384" cy="276"/>
              </a:xfrm>
              <a:prstGeom prst="rect">
                <a:avLst/>
              </a:prstGeom>
              <a:solidFill>
                <a:srgbClr val="FFFFFF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13785" name="Text Box 57"/>
              <p:cNvSpPr txBox="1"/>
              <p:nvPr/>
            </p:nvSpPr>
            <p:spPr>
              <a:xfrm>
                <a:off x="506" y="585"/>
                <a:ext cx="196" cy="2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000" b="1" dirty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0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grpSp>
          <p:nvGrpSpPr>
            <p:cNvPr id="713786" name="Group 58"/>
            <p:cNvGrpSpPr/>
            <p:nvPr/>
          </p:nvGrpSpPr>
          <p:grpSpPr>
            <a:xfrm>
              <a:off x="3780" y="945"/>
              <a:ext cx="384" cy="303"/>
              <a:chOff x="396" y="585"/>
              <a:chExt cx="384" cy="303"/>
            </a:xfrm>
          </p:grpSpPr>
          <p:sp>
            <p:nvSpPr>
              <p:cNvPr id="713787" name="Rectangle 59"/>
              <p:cNvSpPr/>
              <p:nvPr/>
            </p:nvSpPr>
            <p:spPr>
              <a:xfrm>
                <a:off x="396" y="612"/>
                <a:ext cx="384" cy="276"/>
              </a:xfrm>
              <a:prstGeom prst="rect">
                <a:avLst/>
              </a:prstGeom>
              <a:solidFill>
                <a:srgbClr val="FFFFFF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13788" name="Text Box 60"/>
              <p:cNvSpPr txBox="1"/>
              <p:nvPr/>
            </p:nvSpPr>
            <p:spPr>
              <a:xfrm>
                <a:off x="506" y="585"/>
                <a:ext cx="196" cy="2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000" b="1" dirty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0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sp>
          <p:nvSpPr>
            <p:cNvPr id="713789" name="Line 61"/>
            <p:cNvSpPr/>
            <p:nvPr/>
          </p:nvSpPr>
          <p:spPr>
            <a:xfrm>
              <a:off x="888" y="1260"/>
              <a:ext cx="0" cy="18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3790" name="Line 62"/>
            <p:cNvSpPr/>
            <p:nvPr/>
          </p:nvSpPr>
          <p:spPr>
            <a:xfrm>
              <a:off x="2964" y="1272"/>
              <a:ext cx="0" cy="18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3791" name="Line 63"/>
            <p:cNvSpPr/>
            <p:nvPr/>
          </p:nvSpPr>
          <p:spPr>
            <a:xfrm>
              <a:off x="1992" y="1284"/>
              <a:ext cx="0" cy="18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3792" name="Line 64"/>
            <p:cNvSpPr/>
            <p:nvPr/>
          </p:nvSpPr>
          <p:spPr>
            <a:xfrm>
              <a:off x="3960" y="1260"/>
              <a:ext cx="0" cy="18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3793" name="Oval 65"/>
            <p:cNvSpPr/>
            <p:nvPr/>
          </p:nvSpPr>
          <p:spPr>
            <a:xfrm flipH="1">
              <a:off x="1020" y="2076"/>
              <a:ext cx="63" cy="85"/>
            </a:xfrm>
            <a:prstGeom prst="ellipse">
              <a:avLst/>
            </a:prstGeom>
            <a:solidFill>
              <a:srgbClr val="FFFFCC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3794" name="Oval 66"/>
            <p:cNvSpPr/>
            <p:nvPr/>
          </p:nvSpPr>
          <p:spPr>
            <a:xfrm flipH="1">
              <a:off x="2112" y="2064"/>
              <a:ext cx="63" cy="85"/>
            </a:xfrm>
            <a:prstGeom prst="ellipse">
              <a:avLst/>
            </a:prstGeom>
            <a:solidFill>
              <a:srgbClr val="FFFFCC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3795" name="Oval 67"/>
            <p:cNvSpPr/>
            <p:nvPr/>
          </p:nvSpPr>
          <p:spPr>
            <a:xfrm flipH="1">
              <a:off x="3120" y="2064"/>
              <a:ext cx="63" cy="85"/>
            </a:xfrm>
            <a:prstGeom prst="ellipse">
              <a:avLst/>
            </a:prstGeom>
            <a:solidFill>
              <a:srgbClr val="FFFFCC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3796" name="Oval 68"/>
            <p:cNvSpPr/>
            <p:nvPr/>
          </p:nvSpPr>
          <p:spPr>
            <a:xfrm flipH="1">
              <a:off x="4128" y="2064"/>
              <a:ext cx="63" cy="85"/>
            </a:xfrm>
            <a:prstGeom prst="ellipse">
              <a:avLst/>
            </a:prstGeom>
            <a:solidFill>
              <a:srgbClr val="FFFFCC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3797" name="Line 69"/>
            <p:cNvSpPr/>
            <p:nvPr/>
          </p:nvSpPr>
          <p:spPr>
            <a:xfrm>
              <a:off x="1056" y="1968"/>
              <a:ext cx="0" cy="12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3798" name="Line 70"/>
            <p:cNvSpPr/>
            <p:nvPr/>
          </p:nvSpPr>
          <p:spPr>
            <a:xfrm>
              <a:off x="3156" y="1956"/>
              <a:ext cx="0" cy="12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3799" name="Line 71"/>
            <p:cNvSpPr/>
            <p:nvPr/>
          </p:nvSpPr>
          <p:spPr>
            <a:xfrm>
              <a:off x="4164" y="1956"/>
              <a:ext cx="0" cy="12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3800" name="Line 72"/>
            <p:cNvSpPr/>
            <p:nvPr/>
          </p:nvSpPr>
          <p:spPr>
            <a:xfrm>
              <a:off x="2148" y="1968"/>
              <a:ext cx="0" cy="1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3801" name="Text Box 73"/>
            <p:cNvSpPr txBox="1"/>
            <p:nvPr/>
          </p:nvSpPr>
          <p:spPr>
            <a:xfrm>
              <a:off x="2882" y="1746"/>
              <a:ext cx="172" cy="3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sz="2800" b="1" dirty="0">
                  <a:latin typeface="Times New Roman" panose="02020603050405020304" pitchFamily="18" charset="0"/>
                  <a:ea typeface="楷体_GB2312" pitchFamily="49" charset="-122"/>
                </a:rPr>
                <a:t>.</a:t>
              </a:r>
              <a:endParaRPr lang="en-US" altLang="zh-CN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13802" name="Text Box 74"/>
            <p:cNvSpPr txBox="1"/>
            <p:nvPr/>
          </p:nvSpPr>
          <p:spPr>
            <a:xfrm>
              <a:off x="3914" y="1746"/>
              <a:ext cx="172" cy="3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sz="2800" b="1" dirty="0">
                  <a:latin typeface="Times New Roman" panose="02020603050405020304" pitchFamily="18" charset="0"/>
                  <a:ea typeface="楷体_GB2312" pitchFamily="49" charset="-122"/>
                </a:rPr>
                <a:t>.</a:t>
              </a:r>
              <a:endParaRPr lang="en-US" altLang="zh-CN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13803" name="Text Box 75"/>
            <p:cNvSpPr txBox="1"/>
            <p:nvPr/>
          </p:nvSpPr>
          <p:spPr>
            <a:xfrm>
              <a:off x="1922" y="1746"/>
              <a:ext cx="172" cy="3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sz="2800" b="1" dirty="0">
                  <a:latin typeface="Times New Roman" panose="02020603050405020304" pitchFamily="18" charset="0"/>
                  <a:ea typeface="楷体_GB2312" pitchFamily="49" charset="-122"/>
                </a:rPr>
                <a:t>.</a:t>
              </a:r>
              <a:endParaRPr lang="en-US" altLang="zh-CN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13804" name="Text Box 76"/>
            <p:cNvSpPr txBox="1"/>
            <p:nvPr/>
          </p:nvSpPr>
          <p:spPr>
            <a:xfrm>
              <a:off x="1788" y="2976"/>
              <a:ext cx="344" cy="232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D</a:t>
              </a:r>
              <a:r>
                <a:rPr lang="en-US" altLang="zh-CN" sz="2000" b="1" baseline="-25000" dirty="0">
                  <a:latin typeface="Times New Roman" panose="02020603050405020304" pitchFamily="18" charset="0"/>
                </a:rPr>
                <a:t>1</a:t>
              </a:r>
              <a:endParaRPr lang="en-US" altLang="zh-CN" sz="2000" b="1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713805" name="Text Box 77"/>
            <p:cNvSpPr txBox="1"/>
            <p:nvPr/>
          </p:nvSpPr>
          <p:spPr>
            <a:xfrm>
              <a:off x="2868" y="2964"/>
              <a:ext cx="344" cy="232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D</a:t>
              </a:r>
              <a:r>
                <a:rPr lang="en-US" altLang="zh-CN" sz="2000" b="1" baseline="-25000" dirty="0">
                  <a:latin typeface="Times New Roman" panose="02020603050405020304" pitchFamily="18" charset="0"/>
                </a:rPr>
                <a:t>2</a:t>
              </a:r>
              <a:endParaRPr lang="en-US" altLang="zh-CN" sz="2000" b="1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713806" name="Text Box 78"/>
            <p:cNvSpPr txBox="1"/>
            <p:nvPr/>
          </p:nvSpPr>
          <p:spPr>
            <a:xfrm>
              <a:off x="3840" y="2964"/>
              <a:ext cx="344" cy="232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D</a:t>
              </a:r>
              <a:r>
                <a:rPr lang="en-US" altLang="zh-CN" sz="2000" b="1" baseline="-25000" dirty="0">
                  <a:latin typeface="Times New Roman" panose="02020603050405020304" pitchFamily="18" charset="0"/>
                </a:rPr>
                <a:t>3</a:t>
              </a:r>
              <a:endParaRPr lang="en-US" altLang="zh-CN" sz="2000" b="1" baseline="-25000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713807" name="Group 79"/>
            <p:cNvGrpSpPr/>
            <p:nvPr/>
          </p:nvGrpSpPr>
          <p:grpSpPr>
            <a:xfrm>
              <a:off x="602" y="2277"/>
              <a:ext cx="624" cy="327"/>
              <a:chOff x="602" y="2277"/>
              <a:chExt cx="624" cy="327"/>
            </a:xfrm>
          </p:grpSpPr>
          <p:sp>
            <p:nvSpPr>
              <p:cNvPr id="713808" name="Text Box 80"/>
              <p:cNvSpPr txBox="1"/>
              <p:nvPr/>
            </p:nvSpPr>
            <p:spPr>
              <a:xfrm>
                <a:off x="602" y="2372"/>
                <a:ext cx="312" cy="2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000" b="1" dirty="0">
                    <a:latin typeface="Times New Roman" panose="02020603050405020304" pitchFamily="18" charset="0"/>
                    <a:ea typeface="楷体_GB2312" pitchFamily="49" charset="-122"/>
                  </a:rPr>
                  <a:t>1D</a:t>
                </a:r>
                <a:endParaRPr lang="en-US" altLang="zh-CN" sz="20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713809" name="Text Box 81"/>
              <p:cNvSpPr txBox="1"/>
              <p:nvPr/>
            </p:nvSpPr>
            <p:spPr>
              <a:xfrm>
                <a:off x="914" y="2277"/>
                <a:ext cx="312" cy="2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000" b="1" dirty="0">
                    <a:latin typeface="Times New Roman" panose="02020603050405020304" pitchFamily="18" charset="0"/>
                    <a:ea typeface="楷体_GB2312" pitchFamily="49" charset="-122"/>
                  </a:rPr>
                  <a:t>C1</a:t>
                </a:r>
                <a:endParaRPr lang="en-US" altLang="zh-CN" sz="20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713810" name="Line 82"/>
              <p:cNvSpPr/>
              <p:nvPr/>
            </p:nvSpPr>
            <p:spPr>
              <a:xfrm flipH="1">
                <a:off x="987" y="2472"/>
                <a:ext cx="68" cy="118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13811" name="Line 83"/>
              <p:cNvSpPr/>
              <p:nvPr/>
            </p:nvSpPr>
            <p:spPr>
              <a:xfrm>
                <a:off x="1044" y="2484"/>
                <a:ext cx="108" cy="108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713812" name="Group 84"/>
            <p:cNvGrpSpPr/>
            <p:nvPr/>
          </p:nvGrpSpPr>
          <p:grpSpPr>
            <a:xfrm>
              <a:off x="1670" y="2277"/>
              <a:ext cx="624" cy="327"/>
              <a:chOff x="602" y="2277"/>
              <a:chExt cx="624" cy="327"/>
            </a:xfrm>
          </p:grpSpPr>
          <p:sp>
            <p:nvSpPr>
              <p:cNvPr id="713813" name="Text Box 85"/>
              <p:cNvSpPr txBox="1"/>
              <p:nvPr/>
            </p:nvSpPr>
            <p:spPr>
              <a:xfrm>
                <a:off x="602" y="2372"/>
                <a:ext cx="312" cy="2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000" b="1" dirty="0">
                    <a:latin typeface="Times New Roman" panose="02020603050405020304" pitchFamily="18" charset="0"/>
                    <a:ea typeface="楷体_GB2312" pitchFamily="49" charset="-122"/>
                  </a:rPr>
                  <a:t>1D</a:t>
                </a:r>
                <a:endParaRPr lang="en-US" altLang="zh-CN" sz="20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713814" name="Text Box 86"/>
              <p:cNvSpPr txBox="1"/>
              <p:nvPr/>
            </p:nvSpPr>
            <p:spPr>
              <a:xfrm>
                <a:off x="914" y="2277"/>
                <a:ext cx="312" cy="2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000" b="1" dirty="0">
                    <a:latin typeface="Times New Roman" panose="02020603050405020304" pitchFamily="18" charset="0"/>
                    <a:ea typeface="楷体_GB2312" pitchFamily="49" charset="-122"/>
                  </a:rPr>
                  <a:t>C1</a:t>
                </a:r>
                <a:endParaRPr lang="en-US" altLang="zh-CN" sz="20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713815" name="Line 87"/>
              <p:cNvSpPr/>
              <p:nvPr/>
            </p:nvSpPr>
            <p:spPr>
              <a:xfrm flipH="1">
                <a:off x="987" y="2472"/>
                <a:ext cx="68" cy="118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13816" name="Line 88"/>
              <p:cNvSpPr/>
              <p:nvPr/>
            </p:nvSpPr>
            <p:spPr>
              <a:xfrm>
                <a:off x="1044" y="2484"/>
                <a:ext cx="108" cy="108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713817" name="Group 89"/>
            <p:cNvGrpSpPr/>
            <p:nvPr/>
          </p:nvGrpSpPr>
          <p:grpSpPr>
            <a:xfrm>
              <a:off x="2702" y="2277"/>
              <a:ext cx="624" cy="327"/>
              <a:chOff x="602" y="2277"/>
              <a:chExt cx="624" cy="327"/>
            </a:xfrm>
          </p:grpSpPr>
          <p:sp>
            <p:nvSpPr>
              <p:cNvPr id="713818" name="Text Box 90"/>
              <p:cNvSpPr txBox="1"/>
              <p:nvPr/>
            </p:nvSpPr>
            <p:spPr>
              <a:xfrm>
                <a:off x="602" y="2372"/>
                <a:ext cx="312" cy="2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000" b="1" dirty="0">
                    <a:latin typeface="Times New Roman" panose="02020603050405020304" pitchFamily="18" charset="0"/>
                    <a:ea typeface="楷体_GB2312" pitchFamily="49" charset="-122"/>
                  </a:rPr>
                  <a:t>1D</a:t>
                </a:r>
                <a:endParaRPr lang="en-US" altLang="zh-CN" sz="20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713819" name="Text Box 91"/>
              <p:cNvSpPr txBox="1"/>
              <p:nvPr/>
            </p:nvSpPr>
            <p:spPr>
              <a:xfrm>
                <a:off x="914" y="2277"/>
                <a:ext cx="312" cy="2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000" b="1" dirty="0">
                    <a:latin typeface="Times New Roman" panose="02020603050405020304" pitchFamily="18" charset="0"/>
                    <a:ea typeface="楷体_GB2312" pitchFamily="49" charset="-122"/>
                  </a:rPr>
                  <a:t>C1</a:t>
                </a:r>
                <a:endParaRPr lang="en-US" altLang="zh-CN" sz="20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713820" name="Line 92"/>
              <p:cNvSpPr/>
              <p:nvPr/>
            </p:nvSpPr>
            <p:spPr>
              <a:xfrm flipH="1">
                <a:off x="987" y="2472"/>
                <a:ext cx="68" cy="118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13821" name="Line 93"/>
              <p:cNvSpPr/>
              <p:nvPr/>
            </p:nvSpPr>
            <p:spPr>
              <a:xfrm>
                <a:off x="1044" y="2484"/>
                <a:ext cx="108" cy="108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713822" name="Group 94"/>
            <p:cNvGrpSpPr/>
            <p:nvPr/>
          </p:nvGrpSpPr>
          <p:grpSpPr>
            <a:xfrm>
              <a:off x="3698" y="2277"/>
              <a:ext cx="624" cy="327"/>
              <a:chOff x="602" y="2277"/>
              <a:chExt cx="624" cy="327"/>
            </a:xfrm>
          </p:grpSpPr>
          <p:sp>
            <p:nvSpPr>
              <p:cNvPr id="713823" name="Text Box 95"/>
              <p:cNvSpPr txBox="1"/>
              <p:nvPr/>
            </p:nvSpPr>
            <p:spPr>
              <a:xfrm>
                <a:off x="602" y="2372"/>
                <a:ext cx="312" cy="2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000" b="1" dirty="0">
                    <a:latin typeface="Times New Roman" panose="02020603050405020304" pitchFamily="18" charset="0"/>
                    <a:ea typeface="楷体_GB2312" pitchFamily="49" charset="-122"/>
                  </a:rPr>
                  <a:t>1D</a:t>
                </a:r>
                <a:endParaRPr lang="en-US" altLang="zh-CN" sz="20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713824" name="Text Box 96"/>
              <p:cNvSpPr txBox="1"/>
              <p:nvPr/>
            </p:nvSpPr>
            <p:spPr>
              <a:xfrm>
                <a:off x="914" y="2277"/>
                <a:ext cx="312" cy="2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000" b="1" dirty="0">
                    <a:latin typeface="Times New Roman" panose="02020603050405020304" pitchFamily="18" charset="0"/>
                    <a:ea typeface="楷体_GB2312" pitchFamily="49" charset="-122"/>
                  </a:rPr>
                  <a:t>C1</a:t>
                </a:r>
                <a:endParaRPr lang="en-US" altLang="zh-CN" sz="20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713825" name="Line 97"/>
              <p:cNvSpPr/>
              <p:nvPr/>
            </p:nvSpPr>
            <p:spPr>
              <a:xfrm flipH="1">
                <a:off x="987" y="2472"/>
                <a:ext cx="68" cy="118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13826" name="Line 98"/>
              <p:cNvSpPr/>
              <p:nvPr/>
            </p:nvSpPr>
            <p:spPr>
              <a:xfrm>
                <a:off x="1044" y="2484"/>
                <a:ext cx="108" cy="108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713827" name="Line 99"/>
            <p:cNvSpPr/>
            <p:nvPr/>
          </p:nvSpPr>
          <p:spPr>
            <a:xfrm>
              <a:off x="744" y="2592"/>
              <a:ext cx="0" cy="60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3828" name="Line 100"/>
            <p:cNvSpPr/>
            <p:nvPr/>
          </p:nvSpPr>
          <p:spPr>
            <a:xfrm>
              <a:off x="1068" y="2604"/>
              <a:ext cx="0" cy="32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3829" name="Line 101"/>
            <p:cNvSpPr/>
            <p:nvPr/>
          </p:nvSpPr>
          <p:spPr>
            <a:xfrm>
              <a:off x="1800" y="2592"/>
              <a:ext cx="0" cy="60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3830" name="Line 102"/>
            <p:cNvSpPr/>
            <p:nvPr/>
          </p:nvSpPr>
          <p:spPr>
            <a:xfrm>
              <a:off x="2124" y="2604"/>
              <a:ext cx="0" cy="32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3831" name="Line 103"/>
            <p:cNvSpPr/>
            <p:nvPr/>
          </p:nvSpPr>
          <p:spPr>
            <a:xfrm>
              <a:off x="2844" y="2592"/>
              <a:ext cx="0" cy="60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3832" name="Line 104"/>
            <p:cNvSpPr/>
            <p:nvPr/>
          </p:nvSpPr>
          <p:spPr>
            <a:xfrm>
              <a:off x="3168" y="2604"/>
              <a:ext cx="0" cy="32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3833" name="Line 105"/>
            <p:cNvSpPr/>
            <p:nvPr/>
          </p:nvSpPr>
          <p:spPr>
            <a:xfrm>
              <a:off x="3828" y="2592"/>
              <a:ext cx="0" cy="60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3834" name="Line 106"/>
            <p:cNvSpPr/>
            <p:nvPr/>
          </p:nvSpPr>
          <p:spPr>
            <a:xfrm>
              <a:off x="4152" y="2592"/>
              <a:ext cx="0" cy="32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3835" name="Line 107"/>
            <p:cNvSpPr/>
            <p:nvPr/>
          </p:nvSpPr>
          <p:spPr>
            <a:xfrm>
              <a:off x="1068" y="2928"/>
              <a:ext cx="321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3836" name="Text Box 108"/>
            <p:cNvSpPr txBox="1"/>
            <p:nvPr/>
          </p:nvSpPr>
          <p:spPr>
            <a:xfrm>
              <a:off x="3086" y="2706"/>
              <a:ext cx="172" cy="3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sz="2800" b="1" dirty="0">
                  <a:latin typeface="Times New Roman" panose="02020603050405020304" pitchFamily="18" charset="0"/>
                  <a:ea typeface="楷体_GB2312" pitchFamily="49" charset="-122"/>
                </a:rPr>
                <a:t>.</a:t>
              </a:r>
              <a:endParaRPr lang="en-US" altLang="zh-CN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13837" name="Text Box 109"/>
            <p:cNvSpPr txBox="1"/>
            <p:nvPr/>
          </p:nvSpPr>
          <p:spPr>
            <a:xfrm>
              <a:off x="2042" y="2706"/>
              <a:ext cx="172" cy="3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sz="2800" b="1" dirty="0">
                  <a:latin typeface="Times New Roman" panose="02020603050405020304" pitchFamily="18" charset="0"/>
                  <a:ea typeface="楷体_GB2312" pitchFamily="49" charset="-122"/>
                </a:rPr>
                <a:t>.</a:t>
              </a:r>
              <a:endParaRPr lang="en-US" altLang="zh-CN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13838" name="Text Box 110"/>
            <p:cNvSpPr txBox="1"/>
            <p:nvPr/>
          </p:nvSpPr>
          <p:spPr>
            <a:xfrm>
              <a:off x="4070" y="2706"/>
              <a:ext cx="172" cy="3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sz="2800" b="1" dirty="0">
                  <a:latin typeface="Times New Roman" panose="02020603050405020304" pitchFamily="18" charset="0"/>
                  <a:ea typeface="楷体_GB2312" pitchFamily="49" charset="-122"/>
                </a:rPr>
                <a:t>.</a:t>
              </a:r>
              <a:endParaRPr lang="en-US" altLang="zh-CN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13839" name="Freeform 111"/>
            <p:cNvSpPr/>
            <p:nvPr/>
          </p:nvSpPr>
          <p:spPr>
            <a:xfrm flipV="1">
              <a:off x="4253" y="2727"/>
              <a:ext cx="252" cy="156"/>
            </a:xfrm>
            <a:custGeom>
              <a:avLst/>
              <a:gdLst>
                <a:gd name="txL" fmla="*/ 0 w 336"/>
                <a:gd name="txT" fmla="*/ 0 h 144"/>
                <a:gd name="txR" fmla="*/ 336 w 336"/>
                <a:gd name="txB" fmla="*/ 144 h 144"/>
              </a:gdLst>
              <a:ahLst/>
              <a:cxnLst>
                <a:cxn ang="0">
                  <a:pos x="0" y="0"/>
                </a:cxn>
                <a:cxn ang="0">
                  <a:pos x="96" y="0"/>
                </a:cxn>
                <a:cxn ang="0">
                  <a:pos x="96" y="144"/>
                </a:cxn>
                <a:cxn ang="0">
                  <a:pos x="240" y="144"/>
                </a:cxn>
                <a:cxn ang="0">
                  <a:pos x="240" y="0"/>
                </a:cxn>
                <a:cxn ang="0">
                  <a:pos x="336" y="0"/>
                </a:cxn>
              </a:cxnLst>
              <a:rect l="txL" t="txT" r="txR" b="txB"/>
              <a:pathLst>
                <a:path w="336" h="144">
                  <a:moveTo>
                    <a:pt x="0" y="0"/>
                  </a:moveTo>
                  <a:lnTo>
                    <a:pt x="96" y="0"/>
                  </a:lnTo>
                  <a:lnTo>
                    <a:pt x="96" y="144"/>
                  </a:lnTo>
                  <a:lnTo>
                    <a:pt x="240" y="144"/>
                  </a:lnTo>
                  <a:lnTo>
                    <a:pt x="240" y="0"/>
                  </a:lnTo>
                  <a:lnTo>
                    <a:pt x="336" y="0"/>
                  </a:ln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3840" name="Text Box 112"/>
            <p:cNvSpPr txBox="1"/>
            <p:nvPr/>
          </p:nvSpPr>
          <p:spPr>
            <a:xfrm>
              <a:off x="4452" y="2667"/>
              <a:ext cx="502" cy="482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zh-CN" altLang="en-US" b="1" dirty="0">
                  <a:solidFill>
                    <a:srgbClr val="FF0066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寄存</a:t>
              </a:r>
              <a:endPara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eaLnBrk="0" hangingPunct="0"/>
              <a:r>
                <a:rPr lang="zh-CN" altLang="en-US" b="1" dirty="0">
                  <a:solidFill>
                    <a:srgbClr val="FF0066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脉冲</a:t>
              </a:r>
              <a:endPara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7" name="页脚占位符 4"/>
          <p:cNvSpPr txBox="1">
            <a:spLocks noGrp="1"/>
          </p:cNvSpPr>
          <p:nvPr>
            <p:custDataLst>
              <p:tags r:id="rId1"/>
            </p:custDataLst>
          </p:nvPr>
        </p:nvSpPr>
        <p:spPr bwMode="auto">
          <a:xfrm>
            <a:off x="5791200" y="6530975"/>
            <a:ext cx="28956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r" defTabSz="914400" rtl="0" eaLnBrk="1" latinLnBrk="0" hangingPunct="1">
              <a:defRPr sz="1000" b="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840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02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59426" name="Text Box 2"/>
          <p:cNvSpPr txBox="1"/>
          <p:nvPr/>
        </p:nvSpPr>
        <p:spPr>
          <a:xfrm>
            <a:off x="209550" y="1123315"/>
            <a:ext cx="8858250" cy="1373188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移位寄存器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不仅有存放数码的功能，而且有移位功能。所谓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移位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，就是每当来一个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移位正脉冲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，触发器的状态便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向右或向左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移一位。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304800" y="2388553"/>
            <a:ext cx="8415338" cy="4402137"/>
            <a:chOff x="192" y="1069"/>
            <a:chExt cx="5301" cy="2773"/>
          </a:xfrm>
        </p:grpSpPr>
        <p:sp>
          <p:nvSpPr>
            <p:cNvPr id="714756" name="Text Box 4"/>
            <p:cNvSpPr txBox="1"/>
            <p:nvPr/>
          </p:nvSpPr>
          <p:spPr>
            <a:xfrm>
              <a:off x="192" y="3490"/>
              <a:ext cx="321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i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CP</a:t>
              </a:r>
              <a:endParaRPr lang="en-US" altLang="zh-CN" sz="2000" b="1" i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14757" name="Freeform 5"/>
            <p:cNvSpPr/>
            <p:nvPr/>
          </p:nvSpPr>
          <p:spPr>
            <a:xfrm>
              <a:off x="572" y="3271"/>
              <a:ext cx="192" cy="164"/>
            </a:xfrm>
            <a:custGeom>
              <a:avLst/>
              <a:gdLst>
                <a:gd name="txL" fmla="*/ 0 w 336"/>
                <a:gd name="txT" fmla="*/ 0 h 144"/>
                <a:gd name="txR" fmla="*/ 336 w 336"/>
                <a:gd name="txB" fmla="*/ 144 h 144"/>
              </a:gdLst>
              <a:ahLst/>
              <a:cxnLst>
                <a:cxn ang="0">
                  <a:pos x="0" y="0"/>
                </a:cxn>
                <a:cxn ang="0">
                  <a:pos x="96" y="0"/>
                </a:cxn>
                <a:cxn ang="0">
                  <a:pos x="96" y="144"/>
                </a:cxn>
                <a:cxn ang="0">
                  <a:pos x="240" y="144"/>
                </a:cxn>
                <a:cxn ang="0">
                  <a:pos x="240" y="0"/>
                </a:cxn>
                <a:cxn ang="0">
                  <a:pos x="336" y="0"/>
                </a:cxn>
              </a:cxnLst>
              <a:rect l="txL" t="txT" r="txR" b="txB"/>
              <a:pathLst>
                <a:path w="336" h="144">
                  <a:moveTo>
                    <a:pt x="0" y="0"/>
                  </a:moveTo>
                  <a:lnTo>
                    <a:pt x="96" y="0"/>
                  </a:lnTo>
                  <a:lnTo>
                    <a:pt x="96" y="144"/>
                  </a:lnTo>
                  <a:lnTo>
                    <a:pt x="240" y="144"/>
                  </a:lnTo>
                  <a:lnTo>
                    <a:pt x="240" y="0"/>
                  </a:lnTo>
                  <a:lnTo>
                    <a:pt x="336" y="0"/>
                  </a:ln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4758" name="Text Box 6"/>
            <p:cNvSpPr txBox="1"/>
            <p:nvPr/>
          </p:nvSpPr>
          <p:spPr>
            <a:xfrm>
              <a:off x="414" y="2972"/>
              <a:ext cx="502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zh-CN" altLang="en-US" b="1" dirty="0">
                  <a:latin typeface="Times New Roman" panose="02020603050405020304" pitchFamily="18" charset="0"/>
                  <a:ea typeface="楷体_GB2312" pitchFamily="49" charset="-122"/>
                </a:rPr>
                <a:t>清零</a:t>
              </a:r>
              <a:endParaRPr lang="zh-CN" altLang="en-US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714759" name="Group 7"/>
            <p:cNvGrpSpPr/>
            <p:nvPr/>
          </p:nvGrpSpPr>
          <p:grpSpPr>
            <a:xfrm>
              <a:off x="1488" y="3627"/>
              <a:ext cx="504" cy="151"/>
              <a:chOff x="3984" y="2448"/>
              <a:chExt cx="528" cy="144"/>
            </a:xfrm>
          </p:grpSpPr>
          <p:sp>
            <p:nvSpPr>
              <p:cNvPr id="714760" name="Freeform 8"/>
              <p:cNvSpPr/>
              <p:nvPr/>
            </p:nvSpPr>
            <p:spPr>
              <a:xfrm flipV="1">
                <a:off x="3984" y="2448"/>
                <a:ext cx="288" cy="144"/>
              </a:xfrm>
              <a:custGeom>
                <a:avLst/>
                <a:gdLst>
                  <a:gd name="txL" fmla="*/ 0 w 336"/>
                  <a:gd name="txT" fmla="*/ 0 h 144"/>
                  <a:gd name="txR" fmla="*/ 336 w 336"/>
                  <a:gd name="txB" fmla="*/ 144 h 144"/>
                </a:gdLst>
                <a:ahLst/>
                <a:cxnLst>
                  <a:cxn ang="0">
                    <a:pos x="0" y="0"/>
                  </a:cxn>
                  <a:cxn ang="0">
                    <a:pos x="96" y="0"/>
                  </a:cxn>
                  <a:cxn ang="0">
                    <a:pos x="96" y="144"/>
                  </a:cxn>
                  <a:cxn ang="0">
                    <a:pos x="240" y="144"/>
                  </a:cxn>
                  <a:cxn ang="0">
                    <a:pos x="240" y="0"/>
                  </a:cxn>
                  <a:cxn ang="0">
                    <a:pos x="336" y="0"/>
                  </a:cxn>
                </a:cxnLst>
                <a:rect l="txL" t="txT" r="txR" b="txB"/>
                <a:pathLst>
                  <a:path w="336" h="144">
                    <a:moveTo>
                      <a:pt x="0" y="0"/>
                    </a:moveTo>
                    <a:lnTo>
                      <a:pt x="96" y="0"/>
                    </a:lnTo>
                    <a:lnTo>
                      <a:pt x="96" y="144"/>
                    </a:lnTo>
                    <a:lnTo>
                      <a:pt x="240" y="144"/>
                    </a:lnTo>
                    <a:lnTo>
                      <a:pt x="240" y="0"/>
                    </a:lnTo>
                    <a:lnTo>
                      <a:pt x="336" y="0"/>
                    </a:lnTo>
                  </a:path>
                </a:pathLst>
              </a:custGeom>
              <a:noFill/>
              <a:ln w="25400" cap="flat" cmpd="sng">
                <a:solidFill>
                  <a:srgbClr val="FF006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14761" name="Freeform 9"/>
              <p:cNvSpPr/>
              <p:nvPr/>
            </p:nvSpPr>
            <p:spPr>
              <a:xfrm flipV="1">
                <a:off x="4224" y="2448"/>
                <a:ext cx="288" cy="144"/>
              </a:xfrm>
              <a:custGeom>
                <a:avLst/>
                <a:gdLst>
                  <a:gd name="txL" fmla="*/ 0 w 336"/>
                  <a:gd name="txT" fmla="*/ 0 h 144"/>
                  <a:gd name="txR" fmla="*/ 336 w 336"/>
                  <a:gd name="txB" fmla="*/ 144 h 144"/>
                </a:gdLst>
                <a:ahLst/>
                <a:cxnLst>
                  <a:cxn ang="0">
                    <a:pos x="0" y="0"/>
                  </a:cxn>
                  <a:cxn ang="0">
                    <a:pos x="96" y="0"/>
                  </a:cxn>
                  <a:cxn ang="0">
                    <a:pos x="96" y="144"/>
                  </a:cxn>
                  <a:cxn ang="0">
                    <a:pos x="240" y="144"/>
                  </a:cxn>
                  <a:cxn ang="0">
                    <a:pos x="240" y="0"/>
                  </a:cxn>
                  <a:cxn ang="0">
                    <a:pos x="336" y="0"/>
                  </a:cxn>
                </a:cxnLst>
                <a:rect l="txL" t="txT" r="txR" b="txB"/>
                <a:pathLst>
                  <a:path w="336" h="144">
                    <a:moveTo>
                      <a:pt x="0" y="0"/>
                    </a:moveTo>
                    <a:lnTo>
                      <a:pt x="96" y="0"/>
                    </a:lnTo>
                    <a:lnTo>
                      <a:pt x="96" y="144"/>
                    </a:lnTo>
                    <a:lnTo>
                      <a:pt x="240" y="144"/>
                    </a:lnTo>
                    <a:lnTo>
                      <a:pt x="240" y="0"/>
                    </a:lnTo>
                    <a:lnTo>
                      <a:pt x="336" y="0"/>
                    </a:lnTo>
                  </a:path>
                </a:pathLst>
              </a:custGeom>
              <a:noFill/>
              <a:ln w="25400" cap="flat" cmpd="sng">
                <a:solidFill>
                  <a:srgbClr val="FF006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714762" name="Text Box 10"/>
            <p:cNvSpPr txBox="1"/>
            <p:nvPr/>
          </p:nvSpPr>
          <p:spPr>
            <a:xfrm>
              <a:off x="636" y="3554"/>
              <a:ext cx="888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zh-CN" altLang="en-US" b="1" dirty="0">
                  <a:solidFill>
                    <a:srgbClr val="FF0066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移位脉冲</a:t>
              </a:r>
              <a:endPara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14763" name="Text Box 11"/>
            <p:cNvSpPr txBox="1"/>
            <p:nvPr/>
          </p:nvSpPr>
          <p:spPr>
            <a:xfrm>
              <a:off x="648" y="2500"/>
              <a:ext cx="232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i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D</a:t>
              </a:r>
              <a:endParaRPr lang="en-US" altLang="zh-CN" b="1" i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14764" name="Text Box 12"/>
            <p:cNvSpPr txBox="1"/>
            <p:nvPr/>
          </p:nvSpPr>
          <p:spPr>
            <a:xfrm>
              <a:off x="296" y="2227"/>
              <a:ext cx="888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zh-CN" altLang="en-US" b="1" dirty="0">
                  <a:solidFill>
                    <a:srgbClr val="FF0066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数码输入</a:t>
              </a:r>
              <a:endPara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14765" name="Line 13"/>
            <p:cNvSpPr/>
            <p:nvPr/>
          </p:nvSpPr>
          <p:spPr>
            <a:xfrm>
              <a:off x="384" y="2514"/>
              <a:ext cx="88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4766" name="Line 14"/>
            <p:cNvSpPr/>
            <p:nvPr/>
          </p:nvSpPr>
          <p:spPr>
            <a:xfrm>
              <a:off x="1200" y="3019"/>
              <a:ext cx="72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4767" name="Text Box 15"/>
            <p:cNvSpPr txBox="1"/>
            <p:nvPr/>
          </p:nvSpPr>
          <p:spPr>
            <a:xfrm>
              <a:off x="1844" y="2263"/>
              <a:ext cx="236" cy="250"/>
            </a:xfrm>
            <a:prstGeom prst="rect">
              <a:avLst/>
            </a:prstGeom>
            <a:noFill/>
            <a:ln w="28575">
              <a:noFill/>
            </a:ln>
          </p:spPr>
          <p:txBody>
            <a:bodyPr anchor="ctr" anchorCtr="0">
              <a:spAutoFit/>
            </a:bodyPr>
            <a:p>
              <a:pPr algn="ctr" eaLnBrk="0" hangingPunct="0"/>
              <a:r>
                <a:rPr lang="en-US" altLang="zh-CN" sz="2000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endParaRPr lang="en-US" altLang="zh-CN" sz="2000" i="1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4768" name="Oval 16"/>
            <p:cNvSpPr/>
            <p:nvPr/>
          </p:nvSpPr>
          <p:spPr>
            <a:xfrm flipH="1">
              <a:off x="1544" y="3208"/>
              <a:ext cx="63" cy="66"/>
            </a:xfrm>
            <a:prstGeom prst="ellipse">
              <a:avLst/>
            </a:prstGeom>
            <a:solidFill>
              <a:srgbClr val="FFFFCC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714769" name="Object 17"/>
            <p:cNvGraphicFramePr/>
            <p:nvPr/>
          </p:nvGraphicFramePr>
          <p:xfrm>
            <a:off x="1920" y="2762"/>
            <a:ext cx="165" cy="2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88" name="" r:id="rId1" imgW="165100" imgH="241300" progId="Equation.3">
                    <p:embed/>
                  </p:oleObj>
                </mc:Choice>
                <mc:Fallback>
                  <p:oleObj name="" r:id="rId1" imgW="165100" imgH="241300" progId="Equation.3">
                    <p:embed/>
                    <p:pic>
                      <p:nvPicPr>
                        <p:cNvPr id="0" name="图片 488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920" y="2762"/>
                          <a:ext cx="165" cy="25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14770" name="Rectangle 18"/>
            <p:cNvSpPr/>
            <p:nvPr/>
          </p:nvSpPr>
          <p:spPr>
            <a:xfrm flipH="1">
              <a:off x="1280" y="2275"/>
              <a:ext cx="577" cy="921"/>
            </a:xfrm>
            <a:prstGeom prst="rect">
              <a:avLst/>
            </a:prstGeom>
            <a:solidFill>
              <a:srgbClr val="CCFFFF"/>
            </a:solidFill>
            <a:ln w="28575" cap="sq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4771" name="Oval 19"/>
            <p:cNvSpPr/>
            <p:nvPr/>
          </p:nvSpPr>
          <p:spPr>
            <a:xfrm>
              <a:off x="1223" y="2754"/>
              <a:ext cx="63" cy="66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4772" name="Freeform 20"/>
            <p:cNvSpPr/>
            <p:nvPr/>
          </p:nvSpPr>
          <p:spPr>
            <a:xfrm>
              <a:off x="1281" y="2716"/>
              <a:ext cx="72" cy="126"/>
            </a:xfrm>
            <a:custGeom>
              <a:avLst/>
              <a:gdLst>
                <a:gd name="txL" fmla="*/ 0 w 96"/>
                <a:gd name="txT" fmla="*/ 0 h 144"/>
                <a:gd name="txR" fmla="*/ 96 w 96"/>
                <a:gd name="txB" fmla="*/ 144 h 144"/>
              </a:gdLst>
              <a:ahLst/>
              <a:cxnLst>
                <a:cxn ang="0">
                  <a:pos x="0" y="0"/>
                </a:cxn>
                <a:cxn ang="0">
                  <a:pos x="96" y="72"/>
                </a:cxn>
                <a:cxn ang="0">
                  <a:pos x="0" y="144"/>
                </a:cxn>
              </a:cxnLst>
              <a:rect l="txL" t="txT" r="txR" b="txB"/>
              <a:pathLst>
                <a:path w="96" h="144">
                  <a:moveTo>
                    <a:pt x="0" y="0"/>
                  </a:moveTo>
                  <a:lnTo>
                    <a:pt x="96" y="72"/>
                  </a:lnTo>
                  <a:lnTo>
                    <a:pt x="0" y="14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4773" name="Oval 21"/>
            <p:cNvSpPr/>
            <p:nvPr/>
          </p:nvSpPr>
          <p:spPr>
            <a:xfrm flipH="1">
              <a:off x="1856" y="2985"/>
              <a:ext cx="63" cy="67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4774" name="Text Box 22"/>
            <p:cNvSpPr txBox="1"/>
            <p:nvPr/>
          </p:nvSpPr>
          <p:spPr>
            <a:xfrm>
              <a:off x="1260" y="2400"/>
              <a:ext cx="276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1J</a:t>
              </a:r>
              <a:endParaRPr lang="en-US" altLang="zh-CN" sz="2000" b="1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714775" name="Line 23"/>
            <p:cNvSpPr/>
            <p:nvPr/>
          </p:nvSpPr>
          <p:spPr>
            <a:xfrm rot="5400000" flipH="1">
              <a:off x="1423" y="2104"/>
              <a:ext cx="273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4776" name="Oval 24"/>
            <p:cNvSpPr/>
            <p:nvPr/>
          </p:nvSpPr>
          <p:spPr>
            <a:xfrm rot="5400000">
              <a:off x="1538" y="2221"/>
              <a:ext cx="50" cy="47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714777" name="Object 25"/>
            <p:cNvGraphicFramePr/>
            <p:nvPr/>
          </p:nvGraphicFramePr>
          <p:xfrm>
            <a:off x="1620" y="3196"/>
            <a:ext cx="262" cy="2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89" name="" r:id="rId3" imgW="228600" imgH="215900" progId="Equation.3">
                    <p:embed/>
                  </p:oleObj>
                </mc:Choice>
                <mc:Fallback>
                  <p:oleObj name="" r:id="rId3" imgW="228600" imgH="215900" progId="Equation.3">
                    <p:embed/>
                    <p:pic>
                      <p:nvPicPr>
                        <p:cNvPr id="0" name="图片 488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620" y="3196"/>
                          <a:ext cx="262" cy="25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14778" name="Text Box 26"/>
            <p:cNvSpPr txBox="1"/>
            <p:nvPr/>
          </p:nvSpPr>
          <p:spPr>
            <a:xfrm>
              <a:off x="1488" y="2304"/>
              <a:ext cx="364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FF</a:t>
              </a:r>
              <a:r>
                <a:rPr lang="en-US" altLang="zh-CN" sz="2000" b="1" baseline="-25000" dirty="0">
                  <a:latin typeface="Times New Roman" panose="02020603050405020304" pitchFamily="18" charset="0"/>
                </a:rPr>
                <a:t>0</a:t>
              </a:r>
              <a:endParaRPr lang="en-US" altLang="zh-CN" sz="2000" b="1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714779" name="Text Box 27"/>
            <p:cNvSpPr txBox="1"/>
            <p:nvPr/>
          </p:nvSpPr>
          <p:spPr>
            <a:xfrm>
              <a:off x="1260" y="2858"/>
              <a:ext cx="320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1K</a:t>
              </a:r>
              <a:endParaRPr lang="en-US" altLang="zh-CN" sz="2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714780" name="Text Box 28"/>
            <p:cNvSpPr txBox="1"/>
            <p:nvPr/>
          </p:nvSpPr>
          <p:spPr>
            <a:xfrm>
              <a:off x="1304" y="2648"/>
              <a:ext cx="284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  <a:ea typeface="幼圆" pitchFamily="49" charset="-122"/>
                </a:rPr>
                <a:t>C</a:t>
              </a:r>
              <a:r>
                <a:rPr lang="en-US" altLang="zh-CN" sz="2000" b="1" baseline="-25000" dirty="0">
                  <a:latin typeface="Times New Roman" panose="02020603050405020304" pitchFamily="18" charset="0"/>
                  <a:ea typeface="幼圆" pitchFamily="49" charset="-122"/>
                </a:rPr>
                <a:t>1</a:t>
              </a:r>
              <a:endParaRPr lang="en-US" altLang="zh-CN" sz="2000" b="1" baseline="-25000" dirty="0"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4781" name="Line 29"/>
            <p:cNvSpPr/>
            <p:nvPr/>
          </p:nvSpPr>
          <p:spPr>
            <a:xfrm>
              <a:off x="888" y="2779"/>
              <a:ext cx="34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4782" name="Line 30"/>
            <p:cNvSpPr/>
            <p:nvPr/>
          </p:nvSpPr>
          <p:spPr>
            <a:xfrm>
              <a:off x="888" y="2779"/>
              <a:ext cx="0" cy="8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4783" name="Line 31"/>
            <p:cNvSpPr/>
            <p:nvPr/>
          </p:nvSpPr>
          <p:spPr>
            <a:xfrm>
              <a:off x="1584" y="3271"/>
              <a:ext cx="0" cy="17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aphicFrame>
          <p:nvGraphicFramePr>
            <p:cNvPr id="714784" name="Object 32"/>
            <p:cNvGraphicFramePr/>
            <p:nvPr/>
          </p:nvGraphicFramePr>
          <p:xfrm>
            <a:off x="1564" y="1710"/>
            <a:ext cx="282" cy="6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12" name="" r:id="rId5" imgW="228600" imgH="393700" progId="Equation.3">
                    <p:embed/>
                  </p:oleObj>
                </mc:Choice>
                <mc:Fallback>
                  <p:oleObj name="" r:id="rId5" imgW="228600" imgH="393700" progId="Equation.3">
                    <p:embed/>
                    <p:pic>
                      <p:nvPicPr>
                        <p:cNvPr id="0" name="图片 4911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564" y="1710"/>
                          <a:ext cx="282" cy="60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14785" name="Line 33"/>
            <p:cNvSpPr/>
            <p:nvPr/>
          </p:nvSpPr>
          <p:spPr>
            <a:xfrm>
              <a:off x="1860" y="2502"/>
              <a:ext cx="42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4786" name="Line 34"/>
            <p:cNvSpPr/>
            <p:nvPr/>
          </p:nvSpPr>
          <p:spPr>
            <a:xfrm>
              <a:off x="1932" y="3019"/>
              <a:ext cx="34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4787" name="Text Box 35"/>
            <p:cNvSpPr txBox="1"/>
            <p:nvPr/>
          </p:nvSpPr>
          <p:spPr>
            <a:xfrm>
              <a:off x="2828" y="2225"/>
              <a:ext cx="236" cy="250"/>
            </a:xfrm>
            <a:prstGeom prst="rect">
              <a:avLst/>
            </a:prstGeom>
            <a:noFill/>
            <a:ln w="28575">
              <a:noFill/>
            </a:ln>
          </p:spPr>
          <p:txBody>
            <a:bodyPr anchor="ctr" anchorCtr="0">
              <a:spAutoFit/>
            </a:bodyPr>
            <a:p>
              <a:pPr algn="ctr" eaLnBrk="0" hangingPunct="0"/>
              <a:r>
                <a:rPr lang="en-US" altLang="zh-CN" sz="2000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endParaRPr lang="en-US" altLang="zh-CN" sz="2000" i="1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4788" name="Oval 36"/>
            <p:cNvSpPr/>
            <p:nvPr/>
          </p:nvSpPr>
          <p:spPr>
            <a:xfrm flipH="1">
              <a:off x="2528" y="3170"/>
              <a:ext cx="63" cy="67"/>
            </a:xfrm>
            <a:prstGeom prst="ellipse">
              <a:avLst/>
            </a:prstGeom>
            <a:solidFill>
              <a:srgbClr val="FFFFCC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714789" name="Object 37"/>
            <p:cNvGraphicFramePr/>
            <p:nvPr/>
          </p:nvGraphicFramePr>
          <p:xfrm>
            <a:off x="2892" y="2725"/>
            <a:ext cx="165" cy="2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22" name="" r:id="rId7" imgW="165100" imgH="241300" progId="Equation.3">
                    <p:embed/>
                  </p:oleObj>
                </mc:Choice>
                <mc:Fallback>
                  <p:oleObj name="" r:id="rId7" imgW="165100" imgH="241300" progId="Equation.3">
                    <p:embed/>
                    <p:pic>
                      <p:nvPicPr>
                        <p:cNvPr id="0" name="图片 492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892" y="2725"/>
                          <a:ext cx="165" cy="25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14790" name="Rectangle 38"/>
            <p:cNvSpPr/>
            <p:nvPr/>
          </p:nvSpPr>
          <p:spPr>
            <a:xfrm flipH="1">
              <a:off x="2264" y="2237"/>
              <a:ext cx="577" cy="921"/>
            </a:xfrm>
            <a:prstGeom prst="rect">
              <a:avLst/>
            </a:prstGeom>
            <a:solidFill>
              <a:srgbClr val="CCFFFF"/>
            </a:solidFill>
            <a:ln w="28575" cap="sq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4791" name="Oval 39"/>
            <p:cNvSpPr/>
            <p:nvPr/>
          </p:nvSpPr>
          <p:spPr>
            <a:xfrm>
              <a:off x="2207" y="2716"/>
              <a:ext cx="63" cy="66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4792" name="Freeform 40"/>
            <p:cNvSpPr/>
            <p:nvPr/>
          </p:nvSpPr>
          <p:spPr>
            <a:xfrm>
              <a:off x="2265" y="2678"/>
              <a:ext cx="72" cy="126"/>
            </a:xfrm>
            <a:custGeom>
              <a:avLst/>
              <a:gdLst>
                <a:gd name="txL" fmla="*/ 0 w 96"/>
                <a:gd name="txT" fmla="*/ 0 h 144"/>
                <a:gd name="txR" fmla="*/ 96 w 96"/>
                <a:gd name="txB" fmla="*/ 144 h 144"/>
              </a:gdLst>
              <a:ahLst/>
              <a:cxnLst>
                <a:cxn ang="0">
                  <a:pos x="0" y="0"/>
                </a:cxn>
                <a:cxn ang="0">
                  <a:pos x="96" y="72"/>
                </a:cxn>
                <a:cxn ang="0">
                  <a:pos x="0" y="144"/>
                </a:cxn>
              </a:cxnLst>
              <a:rect l="txL" t="txT" r="txR" b="txB"/>
              <a:pathLst>
                <a:path w="96" h="144">
                  <a:moveTo>
                    <a:pt x="0" y="0"/>
                  </a:moveTo>
                  <a:lnTo>
                    <a:pt x="96" y="72"/>
                  </a:lnTo>
                  <a:lnTo>
                    <a:pt x="0" y="14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4793" name="Oval 41"/>
            <p:cNvSpPr/>
            <p:nvPr/>
          </p:nvSpPr>
          <p:spPr>
            <a:xfrm flipH="1">
              <a:off x="2840" y="2947"/>
              <a:ext cx="63" cy="67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4794" name="Text Box 42"/>
            <p:cNvSpPr txBox="1"/>
            <p:nvPr/>
          </p:nvSpPr>
          <p:spPr>
            <a:xfrm>
              <a:off x="2244" y="2362"/>
              <a:ext cx="276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1J</a:t>
              </a:r>
              <a:endParaRPr lang="en-US" altLang="zh-CN" sz="2000" b="1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714795" name="Line 43"/>
            <p:cNvSpPr/>
            <p:nvPr/>
          </p:nvSpPr>
          <p:spPr>
            <a:xfrm rot="5400000" flipH="1">
              <a:off x="2426" y="2085"/>
              <a:ext cx="235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4796" name="Oval 44"/>
            <p:cNvSpPr/>
            <p:nvPr/>
          </p:nvSpPr>
          <p:spPr>
            <a:xfrm rot="5400000">
              <a:off x="2522" y="2184"/>
              <a:ext cx="51" cy="47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714797" name="Object 45"/>
            <p:cNvGraphicFramePr/>
            <p:nvPr/>
          </p:nvGraphicFramePr>
          <p:xfrm>
            <a:off x="2604" y="3158"/>
            <a:ext cx="262" cy="2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21" name="" r:id="rId8" imgW="228600" imgH="215900" progId="Equation.3">
                    <p:embed/>
                  </p:oleObj>
                </mc:Choice>
                <mc:Fallback>
                  <p:oleObj name="" r:id="rId8" imgW="228600" imgH="215900" progId="Equation.3">
                    <p:embed/>
                    <p:pic>
                      <p:nvPicPr>
                        <p:cNvPr id="0" name="图片 492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604" y="3158"/>
                          <a:ext cx="262" cy="25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14798" name="Text Box 46"/>
            <p:cNvSpPr txBox="1"/>
            <p:nvPr/>
          </p:nvSpPr>
          <p:spPr>
            <a:xfrm>
              <a:off x="2472" y="2266"/>
              <a:ext cx="364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FF</a:t>
              </a:r>
              <a:r>
                <a:rPr lang="en-US" altLang="zh-CN" sz="2000" b="1" baseline="-25000" dirty="0">
                  <a:latin typeface="Times New Roman" panose="02020603050405020304" pitchFamily="18" charset="0"/>
                </a:rPr>
                <a:t>1</a:t>
              </a:r>
              <a:endParaRPr lang="en-US" altLang="zh-CN" sz="2000" b="1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714799" name="Text Box 47"/>
            <p:cNvSpPr txBox="1"/>
            <p:nvPr/>
          </p:nvSpPr>
          <p:spPr>
            <a:xfrm>
              <a:off x="2244" y="2820"/>
              <a:ext cx="320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1K</a:t>
              </a:r>
              <a:endParaRPr lang="en-US" altLang="zh-CN" sz="2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714800" name="Text Box 48"/>
            <p:cNvSpPr txBox="1"/>
            <p:nvPr/>
          </p:nvSpPr>
          <p:spPr>
            <a:xfrm>
              <a:off x="2288" y="2610"/>
              <a:ext cx="284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  <a:ea typeface="幼圆" pitchFamily="49" charset="-122"/>
                </a:rPr>
                <a:t>C</a:t>
              </a:r>
              <a:r>
                <a:rPr lang="en-US" altLang="zh-CN" sz="2000" b="1" baseline="-25000" dirty="0">
                  <a:latin typeface="Times New Roman" panose="02020603050405020304" pitchFamily="18" charset="0"/>
                  <a:ea typeface="幼圆" pitchFamily="49" charset="-122"/>
                </a:rPr>
                <a:t>1</a:t>
              </a:r>
              <a:endParaRPr lang="en-US" altLang="zh-CN" sz="2000" b="1" baseline="-25000" dirty="0"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4801" name="Line 49"/>
            <p:cNvSpPr/>
            <p:nvPr/>
          </p:nvSpPr>
          <p:spPr>
            <a:xfrm>
              <a:off x="2112" y="2741"/>
              <a:ext cx="10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4802" name="Line 50"/>
            <p:cNvSpPr/>
            <p:nvPr/>
          </p:nvSpPr>
          <p:spPr>
            <a:xfrm>
              <a:off x="2112" y="2741"/>
              <a:ext cx="0" cy="84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4803" name="Line 51"/>
            <p:cNvSpPr/>
            <p:nvPr/>
          </p:nvSpPr>
          <p:spPr>
            <a:xfrm>
              <a:off x="2568" y="3233"/>
              <a:ext cx="0" cy="21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4804" name="Text Box 52"/>
            <p:cNvSpPr txBox="1"/>
            <p:nvPr/>
          </p:nvSpPr>
          <p:spPr>
            <a:xfrm>
              <a:off x="3824" y="2212"/>
              <a:ext cx="236" cy="250"/>
            </a:xfrm>
            <a:prstGeom prst="rect">
              <a:avLst/>
            </a:prstGeom>
            <a:noFill/>
            <a:ln w="28575">
              <a:noFill/>
            </a:ln>
          </p:spPr>
          <p:txBody>
            <a:bodyPr anchor="ctr" anchorCtr="0">
              <a:spAutoFit/>
            </a:bodyPr>
            <a:p>
              <a:pPr algn="ctr" eaLnBrk="0" hangingPunct="0"/>
              <a:r>
                <a:rPr lang="en-US" altLang="zh-CN" sz="2000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endParaRPr lang="en-US" altLang="zh-CN" sz="2000" i="1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4805" name="Oval 53"/>
            <p:cNvSpPr/>
            <p:nvPr/>
          </p:nvSpPr>
          <p:spPr>
            <a:xfrm flipH="1">
              <a:off x="3524" y="3158"/>
              <a:ext cx="63" cy="66"/>
            </a:xfrm>
            <a:prstGeom prst="ellipse">
              <a:avLst/>
            </a:prstGeom>
            <a:solidFill>
              <a:srgbClr val="FFFFCC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714806" name="Object 54"/>
            <p:cNvGraphicFramePr/>
            <p:nvPr/>
          </p:nvGraphicFramePr>
          <p:xfrm>
            <a:off x="3888" y="2712"/>
            <a:ext cx="165" cy="2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23" name="" r:id="rId9" imgW="165100" imgH="241300" progId="Equation.3">
                    <p:embed/>
                  </p:oleObj>
                </mc:Choice>
                <mc:Fallback>
                  <p:oleObj name="" r:id="rId9" imgW="165100" imgH="241300" progId="Equation.3">
                    <p:embed/>
                    <p:pic>
                      <p:nvPicPr>
                        <p:cNvPr id="0" name="图片 492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888" y="2712"/>
                          <a:ext cx="165" cy="25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14807" name="Rectangle 55"/>
            <p:cNvSpPr/>
            <p:nvPr/>
          </p:nvSpPr>
          <p:spPr>
            <a:xfrm flipH="1">
              <a:off x="3260" y="2224"/>
              <a:ext cx="577" cy="921"/>
            </a:xfrm>
            <a:prstGeom prst="rect">
              <a:avLst/>
            </a:prstGeom>
            <a:solidFill>
              <a:srgbClr val="CCFFFF"/>
            </a:solidFill>
            <a:ln w="28575" cap="sq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4808" name="Oval 56"/>
            <p:cNvSpPr/>
            <p:nvPr/>
          </p:nvSpPr>
          <p:spPr>
            <a:xfrm>
              <a:off x="3203" y="2704"/>
              <a:ext cx="63" cy="66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4809" name="Freeform 57"/>
            <p:cNvSpPr/>
            <p:nvPr/>
          </p:nvSpPr>
          <p:spPr>
            <a:xfrm>
              <a:off x="3261" y="2666"/>
              <a:ext cx="72" cy="126"/>
            </a:xfrm>
            <a:custGeom>
              <a:avLst/>
              <a:gdLst>
                <a:gd name="txL" fmla="*/ 0 w 96"/>
                <a:gd name="txT" fmla="*/ 0 h 144"/>
                <a:gd name="txR" fmla="*/ 96 w 96"/>
                <a:gd name="txB" fmla="*/ 144 h 144"/>
              </a:gdLst>
              <a:ahLst/>
              <a:cxnLst>
                <a:cxn ang="0">
                  <a:pos x="0" y="0"/>
                </a:cxn>
                <a:cxn ang="0">
                  <a:pos x="96" y="72"/>
                </a:cxn>
                <a:cxn ang="0">
                  <a:pos x="0" y="144"/>
                </a:cxn>
              </a:cxnLst>
              <a:rect l="txL" t="txT" r="txR" b="txB"/>
              <a:pathLst>
                <a:path w="96" h="144">
                  <a:moveTo>
                    <a:pt x="0" y="0"/>
                  </a:moveTo>
                  <a:lnTo>
                    <a:pt x="96" y="72"/>
                  </a:lnTo>
                  <a:lnTo>
                    <a:pt x="0" y="14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4810" name="Oval 58"/>
            <p:cNvSpPr/>
            <p:nvPr/>
          </p:nvSpPr>
          <p:spPr>
            <a:xfrm flipH="1">
              <a:off x="3836" y="2935"/>
              <a:ext cx="63" cy="66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4811" name="Text Box 59"/>
            <p:cNvSpPr txBox="1"/>
            <p:nvPr/>
          </p:nvSpPr>
          <p:spPr>
            <a:xfrm>
              <a:off x="3240" y="2349"/>
              <a:ext cx="276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1J</a:t>
              </a:r>
              <a:endParaRPr lang="en-US" altLang="zh-CN" sz="2000" b="1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714812" name="Line 60"/>
            <p:cNvSpPr/>
            <p:nvPr/>
          </p:nvSpPr>
          <p:spPr>
            <a:xfrm rot="5400000" flipH="1">
              <a:off x="3422" y="2073"/>
              <a:ext cx="236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4813" name="Oval 61"/>
            <p:cNvSpPr/>
            <p:nvPr/>
          </p:nvSpPr>
          <p:spPr>
            <a:xfrm rot="5400000">
              <a:off x="3518" y="2171"/>
              <a:ext cx="50" cy="47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714814" name="Object 62"/>
            <p:cNvGraphicFramePr/>
            <p:nvPr/>
          </p:nvGraphicFramePr>
          <p:xfrm>
            <a:off x="3600" y="3145"/>
            <a:ext cx="262" cy="2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24" name="" r:id="rId10" imgW="228600" imgH="215900" progId="Equation.3">
                    <p:embed/>
                  </p:oleObj>
                </mc:Choice>
                <mc:Fallback>
                  <p:oleObj name="" r:id="rId10" imgW="228600" imgH="215900" progId="Equation.3">
                    <p:embed/>
                    <p:pic>
                      <p:nvPicPr>
                        <p:cNvPr id="0" name="图片 4923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600" y="3145"/>
                          <a:ext cx="262" cy="26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14815" name="Text Box 63"/>
            <p:cNvSpPr txBox="1"/>
            <p:nvPr/>
          </p:nvSpPr>
          <p:spPr>
            <a:xfrm>
              <a:off x="3468" y="2254"/>
              <a:ext cx="364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FF</a:t>
              </a:r>
              <a:r>
                <a:rPr lang="en-US" altLang="zh-CN" sz="2000" b="1" baseline="-25000" dirty="0">
                  <a:latin typeface="Times New Roman" panose="02020603050405020304" pitchFamily="18" charset="0"/>
                </a:rPr>
                <a:t>2</a:t>
              </a:r>
              <a:endParaRPr lang="en-US" altLang="zh-CN" sz="2000" b="1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714816" name="Text Box 64"/>
            <p:cNvSpPr txBox="1"/>
            <p:nvPr/>
          </p:nvSpPr>
          <p:spPr>
            <a:xfrm>
              <a:off x="3240" y="2808"/>
              <a:ext cx="320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1K</a:t>
              </a:r>
              <a:endParaRPr lang="en-US" altLang="zh-CN" sz="2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714817" name="Text Box 65"/>
            <p:cNvSpPr txBox="1"/>
            <p:nvPr/>
          </p:nvSpPr>
          <p:spPr>
            <a:xfrm>
              <a:off x="3284" y="2597"/>
              <a:ext cx="284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  <a:ea typeface="幼圆" pitchFamily="49" charset="-122"/>
                </a:rPr>
                <a:t>C</a:t>
              </a:r>
              <a:r>
                <a:rPr lang="en-US" altLang="zh-CN" sz="2000" b="1" baseline="-25000" dirty="0">
                  <a:latin typeface="Times New Roman" panose="02020603050405020304" pitchFamily="18" charset="0"/>
                  <a:ea typeface="幼圆" pitchFamily="49" charset="-122"/>
                </a:rPr>
                <a:t>1</a:t>
              </a:r>
              <a:endParaRPr lang="en-US" altLang="zh-CN" sz="2000" b="1" baseline="-25000" dirty="0"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4818" name="Line 66"/>
            <p:cNvSpPr/>
            <p:nvPr/>
          </p:nvSpPr>
          <p:spPr>
            <a:xfrm>
              <a:off x="3108" y="2729"/>
              <a:ext cx="10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4819" name="Line 67"/>
            <p:cNvSpPr/>
            <p:nvPr/>
          </p:nvSpPr>
          <p:spPr>
            <a:xfrm>
              <a:off x="3096" y="2729"/>
              <a:ext cx="0" cy="84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4820" name="Line 68"/>
            <p:cNvSpPr/>
            <p:nvPr/>
          </p:nvSpPr>
          <p:spPr>
            <a:xfrm>
              <a:off x="3564" y="3221"/>
              <a:ext cx="0" cy="25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4821" name="Text Box 69"/>
            <p:cNvSpPr txBox="1"/>
            <p:nvPr/>
          </p:nvSpPr>
          <p:spPr>
            <a:xfrm>
              <a:off x="4820" y="2225"/>
              <a:ext cx="236" cy="250"/>
            </a:xfrm>
            <a:prstGeom prst="rect">
              <a:avLst/>
            </a:prstGeom>
            <a:noFill/>
            <a:ln w="28575">
              <a:noFill/>
            </a:ln>
          </p:spPr>
          <p:txBody>
            <a:bodyPr anchor="ctr" anchorCtr="0">
              <a:spAutoFit/>
            </a:bodyPr>
            <a:p>
              <a:pPr algn="ctr" eaLnBrk="0" hangingPunct="0"/>
              <a:r>
                <a:rPr lang="en-US" altLang="zh-CN" sz="2000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endParaRPr lang="en-US" altLang="zh-CN" sz="2000" i="1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4822" name="Oval 70"/>
            <p:cNvSpPr/>
            <p:nvPr/>
          </p:nvSpPr>
          <p:spPr>
            <a:xfrm flipH="1">
              <a:off x="4508" y="3170"/>
              <a:ext cx="63" cy="67"/>
            </a:xfrm>
            <a:prstGeom prst="ellipse">
              <a:avLst/>
            </a:prstGeom>
            <a:solidFill>
              <a:srgbClr val="FFFFCC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714823" name="Object 71"/>
            <p:cNvGraphicFramePr/>
            <p:nvPr/>
          </p:nvGraphicFramePr>
          <p:xfrm>
            <a:off x="4884" y="2725"/>
            <a:ext cx="165" cy="2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25" name="" r:id="rId11" imgW="165100" imgH="241300" progId="Equation.3">
                    <p:embed/>
                  </p:oleObj>
                </mc:Choice>
                <mc:Fallback>
                  <p:oleObj name="" r:id="rId11" imgW="165100" imgH="241300" progId="Equation.3">
                    <p:embed/>
                    <p:pic>
                      <p:nvPicPr>
                        <p:cNvPr id="0" name="图片 492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884" y="2725"/>
                          <a:ext cx="165" cy="25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14824" name="Rectangle 72"/>
            <p:cNvSpPr/>
            <p:nvPr/>
          </p:nvSpPr>
          <p:spPr>
            <a:xfrm flipH="1">
              <a:off x="4244" y="2237"/>
              <a:ext cx="577" cy="921"/>
            </a:xfrm>
            <a:prstGeom prst="rect">
              <a:avLst/>
            </a:prstGeom>
            <a:solidFill>
              <a:srgbClr val="CCFFFF"/>
            </a:solidFill>
            <a:ln w="28575" cap="sq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4825" name="Oval 73"/>
            <p:cNvSpPr/>
            <p:nvPr/>
          </p:nvSpPr>
          <p:spPr>
            <a:xfrm>
              <a:off x="4187" y="2716"/>
              <a:ext cx="63" cy="66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4826" name="Freeform 74"/>
            <p:cNvSpPr/>
            <p:nvPr/>
          </p:nvSpPr>
          <p:spPr>
            <a:xfrm>
              <a:off x="4245" y="2678"/>
              <a:ext cx="72" cy="126"/>
            </a:xfrm>
            <a:custGeom>
              <a:avLst/>
              <a:gdLst>
                <a:gd name="txL" fmla="*/ 0 w 96"/>
                <a:gd name="txT" fmla="*/ 0 h 144"/>
                <a:gd name="txR" fmla="*/ 96 w 96"/>
                <a:gd name="txB" fmla="*/ 144 h 144"/>
              </a:gdLst>
              <a:ahLst/>
              <a:cxnLst>
                <a:cxn ang="0">
                  <a:pos x="0" y="0"/>
                </a:cxn>
                <a:cxn ang="0">
                  <a:pos x="96" y="72"/>
                </a:cxn>
                <a:cxn ang="0">
                  <a:pos x="0" y="144"/>
                </a:cxn>
              </a:cxnLst>
              <a:rect l="txL" t="txT" r="txR" b="txB"/>
              <a:pathLst>
                <a:path w="96" h="144">
                  <a:moveTo>
                    <a:pt x="0" y="0"/>
                  </a:moveTo>
                  <a:lnTo>
                    <a:pt x="96" y="72"/>
                  </a:lnTo>
                  <a:lnTo>
                    <a:pt x="0" y="14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4827" name="Oval 75"/>
            <p:cNvSpPr/>
            <p:nvPr/>
          </p:nvSpPr>
          <p:spPr>
            <a:xfrm flipH="1">
              <a:off x="4820" y="2947"/>
              <a:ext cx="63" cy="67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4828" name="Text Box 76"/>
            <p:cNvSpPr txBox="1"/>
            <p:nvPr/>
          </p:nvSpPr>
          <p:spPr>
            <a:xfrm>
              <a:off x="4224" y="2362"/>
              <a:ext cx="276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1J</a:t>
              </a:r>
              <a:endParaRPr lang="en-US" altLang="zh-CN" sz="2000" b="1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714829" name="Line 77"/>
            <p:cNvSpPr/>
            <p:nvPr/>
          </p:nvSpPr>
          <p:spPr>
            <a:xfrm rot="5400000" flipH="1">
              <a:off x="4406" y="2085"/>
              <a:ext cx="235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4830" name="Oval 78"/>
            <p:cNvSpPr/>
            <p:nvPr/>
          </p:nvSpPr>
          <p:spPr>
            <a:xfrm rot="5400000">
              <a:off x="4502" y="2184"/>
              <a:ext cx="51" cy="47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714831" name="Object 79"/>
            <p:cNvGraphicFramePr/>
            <p:nvPr/>
          </p:nvGraphicFramePr>
          <p:xfrm>
            <a:off x="4584" y="3158"/>
            <a:ext cx="262" cy="2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28" name="" r:id="rId12" imgW="228600" imgH="215900" progId="Equation.3">
                    <p:embed/>
                  </p:oleObj>
                </mc:Choice>
                <mc:Fallback>
                  <p:oleObj name="" r:id="rId12" imgW="228600" imgH="215900" progId="Equation.3">
                    <p:embed/>
                    <p:pic>
                      <p:nvPicPr>
                        <p:cNvPr id="0" name="图片 4927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584" y="3158"/>
                          <a:ext cx="262" cy="25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14832" name="Text Box 80"/>
            <p:cNvSpPr txBox="1"/>
            <p:nvPr/>
          </p:nvSpPr>
          <p:spPr>
            <a:xfrm>
              <a:off x="4452" y="2266"/>
              <a:ext cx="364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FF</a:t>
              </a:r>
              <a:r>
                <a:rPr lang="en-US" altLang="zh-CN" sz="2000" b="1" baseline="-25000" dirty="0">
                  <a:latin typeface="Times New Roman" panose="02020603050405020304" pitchFamily="18" charset="0"/>
                </a:rPr>
                <a:t>3</a:t>
              </a:r>
              <a:endParaRPr lang="en-US" altLang="zh-CN" sz="2000" b="1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714833" name="Text Box 81"/>
            <p:cNvSpPr txBox="1"/>
            <p:nvPr/>
          </p:nvSpPr>
          <p:spPr>
            <a:xfrm>
              <a:off x="4224" y="2820"/>
              <a:ext cx="320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1K</a:t>
              </a:r>
              <a:endParaRPr lang="en-US" altLang="zh-CN" sz="2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714834" name="Text Box 82"/>
            <p:cNvSpPr txBox="1"/>
            <p:nvPr/>
          </p:nvSpPr>
          <p:spPr>
            <a:xfrm>
              <a:off x="4268" y="2610"/>
              <a:ext cx="284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  <a:ea typeface="幼圆" pitchFamily="49" charset="-122"/>
                </a:rPr>
                <a:t>C</a:t>
              </a:r>
              <a:r>
                <a:rPr lang="en-US" altLang="zh-CN" sz="2000" b="1" baseline="-25000" dirty="0">
                  <a:latin typeface="Times New Roman" panose="02020603050405020304" pitchFamily="18" charset="0"/>
                  <a:ea typeface="幼圆" pitchFamily="49" charset="-122"/>
                </a:rPr>
                <a:t>1</a:t>
              </a:r>
              <a:endParaRPr lang="en-US" altLang="zh-CN" sz="2000" b="1" baseline="-25000" dirty="0"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4835" name="Line 83"/>
            <p:cNvSpPr/>
            <p:nvPr/>
          </p:nvSpPr>
          <p:spPr>
            <a:xfrm>
              <a:off x="4080" y="2741"/>
              <a:ext cx="12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4836" name="Line 84"/>
            <p:cNvSpPr/>
            <p:nvPr/>
          </p:nvSpPr>
          <p:spPr>
            <a:xfrm>
              <a:off x="4080" y="2741"/>
              <a:ext cx="0" cy="83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4837" name="Line 85"/>
            <p:cNvSpPr/>
            <p:nvPr/>
          </p:nvSpPr>
          <p:spPr>
            <a:xfrm>
              <a:off x="4548" y="3233"/>
              <a:ext cx="0" cy="22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4838" name="Line 86"/>
            <p:cNvSpPr/>
            <p:nvPr/>
          </p:nvSpPr>
          <p:spPr>
            <a:xfrm>
              <a:off x="2844" y="2502"/>
              <a:ext cx="432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4839" name="Line 87"/>
            <p:cNvSpPr/>
            <p:nvPr/>
          </p:nvSpPr>
          <p:spPr>
            <a:xfrm>
              <a:off x="2916" y="2994"/>
              <a:ext cx="34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4840" name="Line 88"/>
            <p:cNvSpPr/>
            <p:nvPr/>
          </p:nvSpPr>
          <p:spPr>
            <a:xfrm>
              <a:off x="3840" y="2489"/>
              <a:ext cx="40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4841" name="Line 89"/>
            <p:cNvSpPr/>
            <p:nvPr/>
          </p:nvSpPr>
          <p:spPr>
            <a:xfrm>
              <a:off x="3900" y="2981"/>
              <a:ext cx="36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aphicFrame>
          <p:nvGraphicFramePr>
            <p:cNvPr id="714842" name="Object 90"/>
            <p:cNvGraphicFramePr/>
            <p:nvPr/>
          </p:nvGraphicFramePr>
          <p:xfrm>
            <a:off x="2536" y="1685"/>
            <a:ext cx="282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26" name="" r:id="rId13" imgW="228600" imgH="393700" progId="Equation.3">
                    <p:embed/>
                  </p:oleObj>
                </mc:Choice>
                <mc:Fallback>
                  <p:oleObj name="" r:id="rId13" imgW="228600" imgH="393700" progId="Equation.3">
                    <p:embed/>
                    <p:pic>
                      <p:nvPicPr>
                        <p:cNvPr id="0" name="图片 4925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536" y="1685"/>
                          <a:ext cx="282" cy="60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4843" name="Object 91"/>
            <p:cNvGraphicFramePr/>
            <p:nvPr/>
          </p:nvGraphicFramePr>
          <p:xfrm>
            <a:off x="3556" y="1672"/>
            <a:ext cx="282" cy="6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27" name="" r:id="rId14" imgW="228600" imgH="393700" progId="Equation.3">
                    <p:embed/>
                  </p:oleObj>
                </mc:Choice>
                <mc:Fallback>
                  <p:oleObj name="" r:id="rId14" imgW="228600" imgH="393700" progId="Equation.3">
                    <p:embed/>
                    <p:pic>
                      <p:nvPicPr>
                        <p:cNvPr id="0" name="图片 4926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556" y="1672"/>
                          <a:ext cx="282" cy="60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4844" name="Object 92"/>
            <p:cNvGraphicFramePr/>
            <p:nvPr/>
          </p:nvGraphicFramePr>
          <p:xfrm>
            <a:off x="4516" y="1685"/>
            <a:ext cx="282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29" name="" r:id="rId15" imgW="228600" imgH="393700" progId="Equation.3">
                    <p:embed/>
                  </p:oleObj>
                </mc:Choice>
                <mc:Fallback>
                  <p:oleObj name="" r:id="rId15" imgW="228600" imgH="393700" progId="Equation.3">
                    <p:embed/>
                    <p:pic>
                      <p:nvPicPr>
                        <p:cNvPr id="0" name="图片 4928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516" y="1685"/>
                          <a:ext cx="282" cy="60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14845" name="Line 93"/>
            <p:cNvSpPr/>
            <p:nvPr/>
          </p:nvSpPr>
          <p:spPr>
            <a:xfrm>
              <a:off x="4896" y="2981"/>
              <a:ext cx="18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4846" name="Line 94"/>
            <p:cNvSpPr/>
            <p:nvPr/>
          </p:nvSpPr>
          <p:spPr>
            <a:xfrm>
              <a:off x="4824" y="2477"/>
              <a:ext cx="384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4847" name="Line 95"/>
            <p:cNvSpPr/>
            <p:nvPr/>
          </p:nvSpPr>
          <p:spPr>
            <a:xfrm>
              <a:off x="528" y="3460"/>
              <a:ext cx="402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4848" name="Line 96"/>
            <p:cNvSpPr/>
            <p:nvPr/>
          </p:nvSpPr>
          <p:spPr>
            <a:xfrm>
              <a:off x="504" y="3574"/>
              <a:ext cx="3564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714849" name="Group 97"/>
            <p:cNvGrpSpPr/>
            <p:nvPr/>
          </p:nvGrpSpPr>
          <p:grpSpPr>
            <a:xfrm>
              <a:off x="984" y="2880"/>
              <a:ext cx="217" cy="256"/>
              <a:chOff x="204" y="1656"/>
              <a:chExt cx="217" cy="243"/>
            </a:xfrm>
          </p:grpSpPr>
          <p:sp>
            <p:nvSpPr>
              <p:cNvPr id="714850" name="Oval 98"/>
              <p:cNvSpPr/>
              <p:nvPr/>
            </p:nvSpPr>
            <p:spPr>
              <a:xfrm flipH="1">
                <a:off x="380" y="1776"/>
                <a:ext cx="41" cy="41"/>
              </a:xfrm>
              <a:prstGeom prst="ellipse">
                <a:avLst/>
              </a:prstGeom>
              <a:noFill/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14851" name="Rectangle 99"/>
              <p:cNvSpPr/>
              <p:nvPr/>
            </p:nvSpPr>
            <p:spPr>
              <a:xfrm>
                <a:off x="204" y="1656"/>
                <a:ext cx="168" cy="240"/>
              </a:xfrm>
              <a:prstGeom prst="rect">
                <a:avLst/>
              </a:prstGeom>
              <a:solidFill>
                <a:srgbClr val="FFFFFF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14852" name="Text Box 100"/>
              <p:cNvSpPr txBox="1"/>
              <p:nvPr/>
            </p:nvSpPr>
            <p:spPr>
              <a:xfrm>
                <a:off x="226" y="1662"/>
                <a:ext cx="160" cy="2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 anchorCtr="0">
                <a:spAutoFit/>
              </a:bodyPr>
              <a:p>
                <a:pPr algn="ctr" eaLnBrk="0" hangingPunct="0">
                  <a:spcBef>
                    <a:spcPct val="50000"/>
                  </a:spcBef>
                </a:pPr>
                <a:r>
                  <a:rPr lang="en-US" altLang="zh-CN" sz="2000" b="1" dirty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0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sp>
          <p:nvSpPr>
            <p:cNvPr id="714853" name="Line 101"/>
            <p:cNvSpPr/>
            <p:nvPr/>
          </p:nvSpPr>
          <p:spPr>
            <a:xfrm>
              <a:off x="924" y="2514"/>
              <a:ext cx="0" cy="4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4854" name="Line 102"/>
            <p:cNvSpPr/>
            <p:nvPr/>
          </p:nvSpPr>
          <p:spPr>
            <a:xfrm>
              <a:off x="924" y="3006"/>
              <a:ext cx="6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aphicFrame>
          <p:nvGraphicFramePr>
            <p:cNvPr id="714855" name="Object 103"/>
            <p:cNvGraphicFramePr/>
            <p:nvPr/>
          </p:nvGraphicFramePr>
          <p:xfrm>
            <a:off x="276" y="3246"/>
            <a:ext cx="262" cy="2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30" name="" r:id="rId16" imgW="228600" imgH="215900" progId="Equation.3">
                    <p:embed/>
                  </p:oleObj>
                </mc:Choice>
                <mc:Fallback>
                  <p:oleObj name="" r:id="rId16" imgW="228600" imgH="215900" progId="Equation.3">
                    <p:embed/>
                    <p:pic>
                      <p:nvPicPr>
                        <p:cNvPr id="0" name="图片 4929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76" y="3246"/>
                          <a:ext cx="262" cy="26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14856" name="Rectangle 104"/>
            <p:cNvSpPr/>
            <p:nvPr/>
          </p:nvSpPr>
          <p:spPr>
            <a:xfrm>
              <a:off x="1716" y="1569"/>
              <a:ext cx="444" cy="278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4857" name="Text Box 105"/>
            <p:cNvSpPr txBox="1"/>
            <p:nvPr/>
          </p:nvSpPr>
          <p:spPr>
            <a:xfrm>
              <a:off x="1812" y="1544"/>
              <a:ext cx="27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b="1" dirty="0">
                  <a:latin typeface="Times New Roman" panose="02020603050405020304" pitchFamily="18" charset="0"/>
                  <a:ea typeface="楷体_GB2312" pitchFamily="49" charset="-122"/>
                </a:rPr>
                <a:t>&amp;</a:t>
              </a:r>
              <a:endParaRPr lang="en-US" altLang="zh-CN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14858" name="Oval 106"/>
            <p:cNvSpPr/>
            <p:nvPr/>
          </p:nvSpPr>
          <p:spPr>
            <a:xfrm flipH="1">
              <a:off x="1908" y="1480"/>
              <a:ext cx="63" cy="89"/>
            </a:xfrm>
            <a:prstGeom prst="ellipse">
              <a:avLst/>
            </a:prstGeom>
            <a:solidFill>
              <a:srgbClr val="FFFFCC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4859" name="Line 107"/>
            <p:cNvSpPr/>
            <p:nvPr/>
          </p:nvSpPr>
          <p:spPr>
            <a:xfrm>
              <a:off x="1944" y="1310"/>
              <a:ext cx="0" cy="15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4860" name="Line 108"/>
            <p:cNvSpPr/>
            <p:nvPr/>
          </p:nvSpPr>
          <p:spPr>
            <a:xfrm>
              <a:off x="1800" y="1859"/>
              <a:ext cx="0" cy="11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4861" name="Line 109"/>
            <p:cNvSpPr/>
            <p:nvPr/>
          </p:nvSpPr>
          <p:spPr>
            <a:xfrm>
              <a:off x="2076" y="1846"/>
              <a:ext cx="0" cy="64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4862" name="Line 110"/>
            <p:cNvSpPr/>
            <p:nvPr/>
          </p:nvSpPr>
          <p:spPr>
            <a:xfrm>
              <a:off x="636" y="1972"/>
              <a:ext cx="4164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4863" name="Rectangle 111"/>
            <p:cNvSpPr/>
            <p:nvPr/>
          </p:nvSpPr>
          <p:spPr>
            <a:xfrm>
              <a:off x="2748" y="1569"/>
              <a:ext cx="444" cy="278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4864" name="Text Box 112"/>
            <p:cNvSpPr txBox="1"/>
            <p:nvPr/>
          </p:nvSpPr>
          <p:spPr>
            <a:xfrm>
              <a:off x="2844" y="1544"/>
              <a:ext cx="27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b="1" dirty="0">
                  <a:latin typeface="Times New Roman" panose="02020603050405020304" pitchFamily="18" charset="0"/>
                  <a:ea typeface="楷体_GB2312" pitchFamily="49" charset="-122"/>
                </a:rPr>
                <a:t>&amp;</a:t>
              </a:r>
              <a:endParaRPr lang="en-US" altLang="zh-CN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14865" name="Oval 113"/>
            <p:cNvSpPr/>
            <p:nvPr/>
          </p:nvSpPr>
          <p:spPr>
            <a:xfrm flipH="1">
              <a:off x="2940" y="1480"/>
              <a:ext cx="63" cy="89"/>
            </a:xfrm>
            <a:prstGeom prst="ellipse">
              <a:avLst/>
            </a:prstGeom>
            <a:solidFill>
              <a:srgbClr val="FFFFCC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4866" name="Line 114"/>
            <p:cNvSpPr/>
            <p:nvPr/>
          </p:nvSpPr>
          <p:spPr>
            <a:xfrm>
              <a:off x="2976" y="1322"/>
              <a:ext cx="0" cy="17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4867" name="Line 115"/>
            <p:cNvSpPr/>
            <p:nvPr/>
          </p:nvSpPr>
          <p:spPr>
            <a:xfrm>
              <a:off x="2832" y="1859"/>
              <a:ext cx="0" cy="11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4868" name="Line 116"/>
            <p:cNvSpPr/>
            <p:nvPr/>
          </p:nvSpPr>
          <p:spPr>
            <a:xfrm>
              <a:off x="3108" y="1846"/>
              <a:ext cx="0" cy="65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4869" name="Rectangle 117"/>
            <p:cNvSpPr/>
            <p:nvPr/>
          </p:nvSpPr>
          <p:spPr>
            <a:xfrm>
              <a:off x="3756" y="1569"/>
              <a:ext cx="444" cy="278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4870" name="Text Box 118"/>
            <p:cNvSpPr txBox="1"/>
            <p:nvPr/>
          </p:nvSpPr>
          <p:spPr>
            <a:xfrm>
              <a:off x="3852" y="1544"/>
              <a:ext cx="27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b="1" dirty="0">
                  <a:latin typeface="Times New Roman" panose="02020603050405020304" pitchFamily="18" charset="0"/>
                  <a:ea typeface="楷体_GB2312" pitchFamily="49" charset="-122"/>
                </a:rPr>
                <a:t>&amp;</a:t>
              </a:r>
              <a:endParaRPr lang="en-US" altLang="zh-CN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14871" name="Oval 119"/>
            <p:cNvSpPr/>
            <p:nvPr/>
          </p:nvSpPr>
          <p:spPr>
            <a:xfrm flipH="1">
              <a:off x="3948" y="1480"/>
              <a:ext cx="63" cy="89"/>
            </a:xfrm>
            <a:prstGeom prst="ellipse">
              <a:avLst/>
            </a:prstGeom>
            <a:solidFill>
              <a:srgbClr val="FFFFCC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4872" name="Line 120"/>
            <p:cNvSpPr/>
            <p:nvPr/>
          </p:nvSpPr>
          <p:spPr>
            <a:xfrm>
              <a:off x="3984" y="1310"/>
              <a:ext cx="0" cy="15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4873" name="Line 121"/>
            <p:cNvSpPr/>
            <p:nvPr/>
          </p:nvSpPr>
          <p:spPr>
            <a:xfrm>
              <a:off x="3840" y="1859"/>
              <a:ext cx="0" cy="11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4874" name="Line 122"/>
            <p:cNvSpPr/>
            <p:nvPr/>
          </p:nvSpPr>
          <p:spPr>
            <a:xfrm>
              <a:off x="4116" y="1846"/>
              <a:ext cx="0" cy="64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4875" name="Rectangle 123"/>
            <p:cNvSpPr/>
            <p:nvPr/>
          </p:nvSpPr>
          <p:spPr>
            <a:xfrm>
              <a:off x="4728" y="1569"/>
              <a:ext cx="444" cy="278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4876" name="Text Box 124"/>
            <p:cNvSpPr txBox="1"/>
            <p:nvPr/>
          </p:nvSpPr>
          <p:spPr>
            <a:xfrm>
              <a:off x="4824" y="1544"/>
              <a:ext cx="27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b="1" dirty="0">
                  <a:latin typeface="Times New Roman" panose="02020603050405020304" pitchFamily="18" charset="0"/>
                  <a:ea typeface="楷体_GB2312" pitchFamily="49" charset="-122"/>
                </a:rPr>
                <a:t>&amp;</a:t>
              </a:r>
              <a:endParaRPr lang="en-US" altLang="zh-CN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14877" name="Oval 125"/>
            <p:cNvSpPr/>
            <p:nvPr/>
          </p:nvSpPr>
          <p:spPr>
            <a:xfrm flipH="1">
              <a:off x="4920" y="1480"/>
              <a:ext cx="63" cy="89"/>
            </a:xfrm>
            <a:prstGeom prst="ellipse">
              <a:avLst/>
            </a:prstGeom>
            <a:solidFill>
              <a:srgbClr val="FFFFCC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4878" name="Line 126"/>
            <p:cNvSpPr/>
            <p:nvPr/>
          </p:nvSpPr>
          <p:spPr>
            <a:xfrm>
              <a:off x="4956" y="1238"/>
              <a:ext cx="0" cy="23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4879" name="Line 127"/>
            <p:cNvSpPr/>
            <p:nvPr/>
          </p:nvSpPr>
          <p:spPr>
            <a:xfrm>
              <a:off x="4812" y="1859"/>
              <a:ext cx="0" cy="11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4880" name="Line 128"/>
            <p:cNvSpPr/>
            <p:nvPr/>
          </p:nvSpPr>
          <p:spPr>
            <a:xfrm>
              <a:off x="5088" y="1846"/>
              <a:ext cx="0" cy="63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4881" name="Line 129"/>
            <p:cNvSpPr/>
            <p:nvPr/>
          </p:nvSpPr>
          <p:spPr>
            <a:xfrm>
              <a:off x="5220" y="1165"/>
              <a:ext cx="0" cy="131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4882" name="Freeform 130"/>
            <p:cNvSpPr/>
            <p:nvPr/>
          </p:nvSpPr>
          <p:spPr>
            <a:xfrm flipV="1">
              <a:off x="564" y="2012"/>
              <a:ext cx="275" cy="88"/>
            </a:xfrm>
            <a:custGeom>
              <a:avLst/>
              <a:gdLst>
                <a:gd name="txL" fmla="*/ 0 w 336"/>
                <a:gd name="txT" fmla="*/ 0 h 144"/>
                <a:gd name="txR" fmla="*/ 336 w 336"/>
                <a:gd name="txB" fmla="*/ 144 h 144"/>
              </a:gdLst>
              <a:ahLst/>
              <a:cxnLst>
                <a:cxn ang="0">
                  <a:pos x="0" y="0"/>
                </a:cxn>
                <a:cxn ang="0">
                  <a:pos x="96" y="0"/>
                </a:cxn>
                <a:cxn ang="0">
                  <a:pos x="96" y="144"/>
                </a:cxn>
                <a:cxn ang="0">
                  <a:pos x="240" y="144"/>
                </a:cxn>
                <a:cxn ang="0">
                  <a:pos x="240" y="0"/>
                </a:cxn>
                <a:cxn ang="0">
                  <a:pos x="336" y="0"/>
                </a:cxn>
              </a:cxnLst>
              <a:rect l="txL" t="txT" r="txR" b="txB"/>
              <a:pathLst>
                <a:path w="336" h="144">
                  <a:moveTo>
                    <a:pt x="0" y="0"/>
                  </a:moveTo>
                  <a:lnTo>
                    <a:pt x="96" y="0"/>
                  </a:lnTo>
                  <a:lnTo>
                    <a:pt x="96" y="144"/>
                  </a:lnTo>
                  <a:lnTo>
                    <a:pt x="240" y="144"/>
                  </a:lnTo>
                  <a:lnTo>
                    <a:pt x="240" y="0"/>
                  </a:lnTo>
                  <a:lnTo>
                    <a:pt x="336" y="0"/>
                  </a:lnTo>
                </a:path>
              </a:pathLst>
            </a:custGeom>
            <a:noFill/>
            <a:ln w="25400" cap="flat" cmpd="sng">
              <a:solidFill>
                <a:srgbClr val="FF006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4883" name="Text Box 131"/>
            <p:cNvSpPr txBox="1"/>
            <p:nvPr/>
          </p:nvSpPr>
          <p:spPr>
            <a:xfrm>
              <a:off x="264" y="1674"/>
              <a:ext cx="1274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zh-CN" altLang="en-US" b="1" dirty="0">
                  <a:solidFill>
                    <a:srgbClr val="FF0066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并行输出脉冲</a:t>
              </a:r>
              <a:endPara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14884" name="Text Box 132"/>
            <p:cNvSpPr txBox="1"/>
            <p:nvPr/>
          </p:nvSpPr>
          <p:spPr>
            <a:xfrm>
              <a:off x="2748" y="1073"/>
              <a:ext cx="1274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zh-CN" altLang="en-US" b="1" dirty="0">
                  <a:solidFill>
                    <a:srgbClr val="FF0066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并行数码输出</a:t>
              </a:r>
              <a:endPara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14885" name="Text Box 133"/>
            <p:cNvSpPr txBox="1"/>
            <p:nvPr/>
          </p:nvSpPr>
          <p:spPr>
            <a:xfrm>
              <a:off x="5184" y="1069"/>
              <a:ext cx="309" cy="143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zh-CN" altLang="en-US" b="1" dirty="0">
                  <a:solidFill>
                    <a:srgbClr val="FF0066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移</a:t>
              </a:r>
              <a:endPara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eaLnBrk="0" hangingPunct="0"/>
              <a:r>
                <a:rPr lang="zh-CN" altLang="en-US" b="1" dirty="0">
                  <a:solidFill>
                    <a:srgbClr val="FF0066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位</a:t>
              </a:r>
              <a:endPara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eaLnBrk="0" hangingPunct="0"/>
              <a:r>
                <a:rPr lang="zh-CN" altLang="en-US" b="1" dirty="0">
                  <a:solidFill>
                    <a:srgbClr val="FF0066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数</a:t>
              </a:r>
              <a:endPara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eaLnBrk="0" hangingPunct="0"/>
              <a:r>
                <a:rPr lang="zh-CN" altLang="en-US" b="1" dirty="0">
                  <a:solidFill>
                    <a:srgbClr val="FF0066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码</a:t>
              </a:r>
              <a:endPara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eaLnBrk="0" hangingPunct="0"/>
              <a:r>
                <a:rPr lang="zh-CN" altLang="en-US" b="1" dirty="0">
                  <a:solidFill>
                    <a:srgbClr val="FF0066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输</a:t>
              </a:r>
              <a:endPara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eaLnBrk="0" hangingPunct="0"/>
              <a:r>
                <a:rPr lang="zh-CN" altLang="en-US" b="1" dirty="0">
                  <a:solidFill>
                    <a:srgbClr val="FF0066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出</a:t>
              </a:r>
              <a:endPara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14886" name="Text Box 134"/>
            <p:cNvSpPr txBox="1"/>
            <p:nvPr/>
          </p:nvSpPr>
          <p:spPr>
            <a:xfrm>
              <a:off x="4620" y="1273"/>
              <a:ext cx="319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r>
                <a:rPr lang="en-US" altLang="zh-CN" b="1" baseline="-25000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3</a:t>
              </a:r>
              <a:endParaRPr lang="en-US" altLang="zh-CN" b="1" baseline="-25000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4887" name="Text Box 135"/>
            <p:cNvSpPr txBox="1"/>
            <p:nvPr/>
          </p:nvSpPr>
          <p:spPr>
            <a:xfrm>
              <a:off x="3624" y="1274"/>
              <a:ext cx="319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r>
                <a:rPr lang="en-US" altLang="zh-CN" b="1" baseline="-25000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2</a:t>
              </a:r>
              <a:endParaRPr lang="en-US" altLang="zh-CN" b="1" baseline="-25000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4888" name="Text Box 136"/>
            <p:cNvSpPr txBox="1"/>
            <p:nvPr/>
          </p:nvSpPr>
          <p:spPr>
            <a:xfrm>
              <a:off x="1596" y="1280"/>
              <a:ext cx="319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r>
                <a:rPr lang="en-US" altLang="zh-CN" b="1" baseline="-25000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0</a:t>
              </a:r>
              <a:endParaRPr lang="en-US" altLang="zh-CN" b="1" baseline="-25000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4889" name="Text Box 137"/>
            <p:cNvSpPr txBox="1"/>
            <p:nvPr/>
          </p:nvSpPr>
          <p:spPr>
            <a:xfrm>
              <a:off x="2636" y="1282"/>
              <a:ext cx="319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r>
                <a:rPr lang="en-US" altLang="zh-CN" b="1" baseline="-25000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1</a:t>
              </a:r>
              <a:endParaRPr lang="en-US" altLang="zh-CN" b="1" baseline="-25000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</p:grpSp>
      <p:sp>
        <p:nvSpPr>
          <p:cNvPr id="359562" name="Text Box 138"/>
          <p:cNvSpPr txBox="1">
            <a:spLocks noChangeArrowheads="1"/>
          </p:cNvSpPr>
          <p:nvPr/>
        </p:nvSpPr>
        <p:spPr bwMode="auto">
          <a:xfrm>
            <a:off x="0" y="-57308"/>
            <a:ext cx="4457700" cy="583565"/>
          </a:xfrm>
          <a:prstGeom prst="rect">
            <a:avLst/>
          </a:prstGeom>
          <a:noFill/>
          <a:ln w="28575" cap="sq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1" lang="en-US" altLang="zh-CN" sz="3200" b="1" kern="1200" cap="none" spc="0" normalizeH="0" baseline="0" noProof="0" smtClean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r>
              <a:rPr kumimoji="1" lang="en-US" altLang="zh-CN" sz="32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12.2.2</a:t>
            </a:r>
            <a:r>
              <a:rPr kumimoji="1" lang="en-US" altLang="zh-CN" sz="3200" b="1" kern="1200" cap="none" spc="0" normalizeH="0" baseline="0" noProof="0" smtClean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r>
              <a:rPr kumimoji="1" lang="en-US" altLang="zh-CN" sz="32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r>
              <a:rPr kumimoji="1" lang="zh-CN" altLang="en-US" sz="32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移位寄存器</a:t>
            </a:r>
            <a:endParaRPr kumimoji="1" lang="zh-CN" altLang="en-US" sz="3200" kern="1200" cap="none" spc="0" normalizeH="0" baseline="0" noProof="0" smtClean="0">
              <a:solidFill>
                <a:srgbClr val="FF0066"/>
              </a:solidFill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7" name="页脚占位符 4"/>
          <p:cNvSpPr txBox="1">
            <a:spLocks noGrp="1"/>
          </p:cNvSpPr>
          <p:nvPr>
            <p:custDataLst>
              <p:tags r:id="rId17"/>
            </p:custDataLst>
          </p:nvPr>
        </p:nvSpPr>
        <p:spPr bwMode="auto">
          <a:xfrm>
            <a:off x="5791200" y="6530975"/>
            <a:ext cx="28956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r" defTabSz="914400" rtl="0" eaLnBrk="1" latinLnBrk="0" hangingPunct="1">
              <a:defRPr sz="1000" b="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56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956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56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956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359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9426" grpId="0"/>
      <p:bldP spid="359562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60450" name="Text Box 2"/>
          <p:cNvSpPr txBox="1"/>
          <p:nvPr/>
        </p:nvSpPr>
        <p:spPr>
          <a:xfrm>
            <a:off x="228600" y="520700"/>
            <a:ext cx="8763000" cy="1373188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FF</a:t>
            </a:r>
            <a:r>
              <a:rPr lang="en-US" altLang="zh-CN" sz="2800" b="1" baseline="-25000" dirty="0">
                <a:latin typeface="楷体_GB2312" pitchFamily="49" charset="-122"/>
                <a:ea typeface="楷体_GB2312" pitchFamily="49" charset="-122"/>
              </a:rPr>
              <a:t>0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接成</a:t>
            </a:r>
            <a:r>
              <a:rPr lang="en-US" altLang="zh-CN" sz="2800" b="1" i="1" dirty="0">
                <a:latin typeface="楷体_GB2312" pitchFamily="49" charset="-122"/>
                <a:ea typeface="楷体_GB2312" pitchFamily="49" charset="-122"/>
              </a:rPr>
              <a:t>D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触发器，数码由</a:t>
            </a:r>
            <a:r>
              <a:rPr lang="en-US" altLang="zh-CN" sz="2800" b="1" i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D 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端输入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。设寄存的二进制为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1011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，按移位脉冲（即时钟脉冲）从高位到低位依次串行送到</a:t>
            </a:r>
            <a:r>
              <a:rPr lang="en-US" altLang="zh-CN" sz="2800" b="1" i="1" dirty="0">
                <a:latin typeface="楷体_GB2312" pitchFamily="49" charset="-122"/>
                <a:ea typeface="楷体_GB2312" pitchFamily="49" charset="-122"/>
              </a:rPr>
              <a:t>D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端；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0451" name="Rectangle 3"/>
          <p:cNvSpPr/>
          <p:nvPr/>
        </p:nvSpPr>
        <p:spPr>
          <a:xfrm>
            <a:off x="863600" y="69850"/>
            <a:ext cx="715168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上图是由</a:t>
            </a:r>
            <a:r>
              <a:rPr lang="en-US" altLang="zh-CN" sz="2800" b="1" i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JK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触发器组成的四位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移位寄存器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" name="Group 4"/>
          <p:cNvGrpSpPr/>
          <p:nvPr/>
        </p:nvGrpSpPr>
        <p:grpSpPr>
          <a:xfrm>
            <a:off x="2571750" y="1552575"/>
            <a:ext cx="6820535" cy="4283075"/>
            <a:chOff x="828" y="242"/>
            <a:chExt cx="4116" cy="2698"/>
          </a:xfrm>
        </p:grpSpPr>
        <p:sp>
          <p:nvSpPr>
            <p:cNvPr id="715781" name="Text Box 5"/>
            <p:cNvSpPr txBox="1"/>
            <p:nvPr/>
          </p:nvSpPr>
          <p:spPr>
            <a:xfrm>
              <a:off x="1596" y="242"/>
              <a:ext cx="2254" cy="329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>
              <a:spAutoFit/>
            </a:bodyPr>
            <a:p>
              <a:pPr eaLnBrk="0" hangingPunct="0"/>
              <a:r>
                <a:rPr lang="en-US" altLang="zh-CN" sz="2800" b="1" dirty="0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en-US" sz="2800" b="1" dirty="0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移位寄存器的状态表</a:t>
              </a:r>
              <a:endParaRPr lang="zh-CN" altLang="en-US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15782" name="Rectangle 6"/>
            <p:cNvSpPr/>
            <p:nvPr/>
          </p:nvSpPr>
          <p:spPr>
            <a:xfrm>
              <a:off x="3660" y="1452"/>
              <a:ext cx="1212" cy="1488"/>
            </a:xfrm>
            <a:prstGeom prst="rect">
              <a:avLst/>
            </a:prstGeom>
            <a:noFill/>
            <a:ln w="25400">
              <a:noFill/>
            </a:ln>
          </p:spPr>
          <p:txBody>
            <a:bodyPr/>
            <a:p>
              <a:pPr eaLnBrk="0" hangingPunct="0"/>
              <a:r>
                <a:rPr lang="en-US" altLang="zh-CN" dirty="0">
                  <a:latin typeface="Times New Roman" panose="02020603050405020304" pitchFamily="18" charset="0"/>
                </a:rPr>
                <a:t> </a:t>
              </a:r>
              <a:r>
                <a:rPr lang="zh-CN" altLang="en-US" b="1" dirty="0">
                  <a:latin typeface="楷体_GB2312" pitchFamily="49" charset="-122"/>
                  <a:ea typeface="楷体_GB2312" pitchFamily="49" charset="-122"/>
                </a:rPr>
                <a:t>清   零     右移一位右移二位右移三位右移四位</a:t>
              </a:r>
              <a:endParaRPr lang="zh-CN" altLang="en-US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15783" name="Rectangle 7"/>
            <p:cNvSpPr/>
            <p:nvPr/>
          </p:nvSpPr>
          <p:spPr>
            <a:xfrm>
              <a:off x="1884" y="1452"/>
              <a:ext cx="1776" cy="1488"/>
            </a:xfrm>
            <a:prstGeom prst="rect">
              <a:avLst/>
            </a:prstGeom>
            <a:noFill/>
            <a:ln w="25400">
              <a:noFill/>
            </a:ln>
          </p:spPr>
          <p:txBody>
            <a:bodyPr/>
            <a:p>
              <a:pPr eaLnBrk="0" hangingPunct="0"/>
              <a:r>
                <a:rPr lang="en-US" altLang="zh-CN" dirty="0">
                  <a:latin typeface="Times New Roman" panose="02020603050405020304" pitchFamily="18" charset="0"/>
                </a:rPr>
                <a:t>   </a:t>
              </a:r>
              <a:r>
                <a:rPr lang="en-US" altLang="zh-CN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0      0      0      0</a:t>
              </a:r>
              <a:endParaRPr lang="en-US" altLang="zh-CN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  <a:p>
              <a:pPr eaLnBrk="0" hangingPunct="0"/>
              <a:r>
                <a:rPr lang="en-US" altLang="zh-CN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    0      0      0      1</a:t>
              </a:r>
              <a:endParaRPr lang="en-US" altLang="zh-CN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  <a:p>
              <a:pPr eaLnBrk="0" hangingPunct="0"/>
              <a:r>
                <a:rPr lang="en-US" altLang="zh-CN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    0      0      1      0</a:t>
              </a:r>
              <a:endParaRPr lang="en-US" altLang="zh-CN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  <a:p>
              <a:pPr eaLnBrk="0" hangingPunct="0"/>
              <a:r>
                <a:rPr lang="en-US" altLang="zh-CN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    0      1      0      1</a:t>
              </a:r>
              <a:endParaRPr lang="en-US" altLang="zh-CN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  <a:p>
              <a:pPr eaLnBrk="0" hangingPunct="0"/>
              <a:r>
                <a:rPr lang="en-US" altLang="zh-CN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    1      0      1      1</a:t>
              </a:r>
              <a:endParaRPr lang="en-US" altLang="zh-CN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15784" name="Rectangle 8"/>
            <p:cNvSpPr/>
            <p:nvPr/>
          </p:nvSpPr>
          <p:spPr>
            <a:xfrm>
              <a:off x="828" y="1452"/>
              <a:ext cx="1248" cy="1488"/>
            </a:xfrm>
            <a:prstGeom prst="rect">
              <a:avLst/>
            </a:prstGeom>
            <a:noFill/>
            <a:ln w="25400">
              <a:noFill/>
            </a:ln>
          </p:spPr>
          <p:txBody>
            <a:bodyPr/>
            <a:p>
              <a:pPr eaLnBrk="0" hangingPunct="0"/>
              <a:r>
                <a:rPr lang="en-US" altLang="zh-CN" dirty="0">
                  <a:latin typeface="Times New Roman" panose="02020603050405020304" pitchFamily="18" charset="0"/>
                </a:rPr>
                <a:t>         </a:t>
              </a:r>
              <a:r>
                <a:rPr lang="en-US" altLang="zh-CN" b="1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0</a:t>
              </a:r>
              <a:endParaRPr lang="en-US" altLang="zh-CN" b="1" dirty="0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  <a:p>
              <a:pPr eaLnBrk="0" hangingPunct="0"/>
              <a:r>
                <a:rPr lang="en-US" altLang="zh-CN" b="1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          1</a:t>
              </a:r>
              <a:endParaRPr lang="en-US" altLang="zh-CN" b="1" dirty="0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  <a:p>
              <a:pPr eaLnBrk="0" hangingPunct="0"/>
              <a:r>
                <a:rPr lang="en-US" altLang="zh-CN" b="1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          2</a:t>
              </a:r>
              <a:endParaRPr lang="en-US" altLang="zh-CN" b="1" dirty="0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  <a:p>
              <a:pPr eaLnBrk="0" hangingPunct="0"/>
              <a:r>
                <a:rPr lang="en-US" altLang="zh-CN" b="1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          3</a:t>
              </a:r>
              <a:endParaRPr lang="en-US" altLang="zh-CN" b="1" dirty="0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  <a:p>
              <a:pPr eaLnBrk="0" hangingPunct="0"/>
              <a:r>
                <a:rPr lang="en-US" altLang="zh-CN" b="1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          4</a:t>
              </a:r>
              <a:endParaRPr lang="en-US" altLang="zh-CN" b="1" dirty="0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15785" name="Rectangle 9"/>
            <p:cNvSpPr/>
            <p:nvPr/>
          </p:nvSpPr>
          <p:spPr>
            <a:xfrm>
              <a:off x="1884" y="1020"/>
              <a:ext cx="1776" cy="432"/>
            </a:xfrm>
            <a:prstGeom prst="rect">
              <a:avLst/>
            </a:prstGeom>
            <a:noFill/>
            <a:ln w="25400">
              <a:noFill/>
            </a:ln>
          </p:spPr>
          <p:txBody>
            <a:bodyPr/>
            <a:p>
              <a:pPr eaLnBrk="0" hangingPunct="0"/>
              <a:r>
                <a:rPr lang="en-US" altLang="zh-CN" b="1" i="1" dirty="0">
                  <a:latin typeface="Times New Roman" panose="02020603050405020304" pitchFamily="18" charset="0"/>
                </a:rPr>
                <a:t>   </a:t>
              </a:r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Q</a:t>
              </a:r>
              <a:r>
                <a:rPr lang="en-US" altLang="zh-CN" b="1" baseline="-25000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3      </a:t>
              </a:r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Q</a:t>
              </a:r>
              <a:r>
                <a:rPr lang="en-US" altLang="zh-CN" b="1" baseline="-25000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2      </a:t>
              </a:r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Q</a:t>
              </a:r>
              <a:r>
                <a:rPr lang="en-US" altLang="zh-CN" b="1" baseline="-25000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1     </a:t>
              </a:r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Q</a:t>
              </a:r>
              <a:r>
                <a:rPr lang="en-US" altLang="zh-CN" b="1" baseline="-25000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0</a:t>
              </a:r>
              <a:endParaRPr lang="en-US" altLang="zh-CN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15786" name="Rectangle 10"/>
            <p:cNvSpPr/>
            <p:nvPr/>
          </p:nvSpPr>
          <p:spPr>
            <a:xfrm>
              <a:off x="3612" y="540"/>
              <a:ext cx="1332" cy="816"/>
            </a:xfrm>
            <a:prstGeom prst="rect">
              <a:avLst/>
            </a:prstGeom>
            <a:noFill/>
            <a:ln w="25400">
              <a:noFill/>
            </a:ln>
          </p:spPr>
          <p:txBody>
            <a:bodyPr/>
            <a:p>
              <a:pPr eaLnBrk="0" hangingPunct="0"/>
              <a:endParaRPr lang="en-US" altLang="zh-CN" b="1" dirty="0">
                <a:latin typeface="楷体_GB2312" pitchFamily="49" charset="-122"/>
                <a:ea typeface="楷体_GB2312" pitchFamily="49" charset="-122"/>
              </a:endParaRPr>
            </a:p>
            <a:p>
              <a:pPr eaLnBrk="0" hangingPunct="0"/>
              <a:r>
                <a:rPr lang="en-US" altLang="zh-CN" b="1" dirty="0"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en-US" b="1" dirty="0">
                  <a:latin typeface="楷体_GB2312" pitchFamily="49" charset="-122"/>
                  <a:ea typeface="楷体_GB2312" pitchFamily="49" charset="-122"/>
                </a:rPr>
                <a:t>移位过程</a:t>
              </a:r>
              <a:endParaRPr lang="zh-CN" altLang="en-US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15787" name="Rectangle 11"/>
            <p:cNvSpPr/>
            <p:nvPr/>
          </p:nvSpPr>
          <p:spPr>
            <a:xfrm>
              <a:off x="1584" y="684"/>
              <a:ext cx="2028" cy="384"/>
            </a:xfrm>
            <a:prstGeom prst="rect">
              <a:avLst/>
            </a:prstGeom>
            <a:noFill/>
            <a:ln w="25400">
              <a:noFill/>
            </a:ln>
          </p:spPr>
          <p:txBody>
            <a:bodyPr/>
            <a:p>
              <a:pPr eaLnBrk="0" hangingPunct="0"/>
              <a:r>
                <a:rPr lang="en-US" altLang="zh-CN" b="1" dirty="0">
                  <a:latin typeface="Times New Roman" panose="02020603050405020304" pitchFamily="18" charset="0"/>
                </a:rPr>
                <a:t>    </a:t>
              </a:r>
              <a:r>
                <a:rPr lang="en-US" altLang="zh-CN" b="1" dirty="0"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en-US" b="1" dirty="0">
                  <a:solidFill>
                    <a:srgbClr val="FF0066"/>
                  </a:solidFill>
                  <a:latin typeface="楷体_GB2312" pitchFamily="49" charset="-122"/>
                  <a:ea typeface="楷体_GB2312" pitchFamily="49" charset="-122"/>
                </a:rPr>
                <a:t>寄存器中的数码</a:t>
              </a:r>
              <a:endPara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15788" name="Rectangle 12"/>
            <p:cNvSpPr/>
            <p:nvPr/>
          </p:nvSpPr>
          <p:spPr>
            <a:xfrm>
              <a:off x="900" y="708"/>
              <a:ext cx="1020" cy="816"/>
            </a:xfrm>
            <a:prstGeom prst="rect">
              <a:avLst/>
            </a:prstGeom>
            <a:noFill/>
            <a:ln w="25400">
              <a:noFill/>
            </a:ln>
          </p:spPr>
          <p:txBody>
            <a:bodyPr/>
            <a:p>
              <a:pPr eaLnBrk="0" hangingPunct="0"/>
              <a:r>
                <a:rPr lang="en-US" altLang="zh-CN" b="1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   </a:t>
              </a:r>
              <a:r>
                <a:rPr lang="zh-CN" altLang="en-US" b="1" dirty="0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移位脉</a:t>
              </a:r>
              <a:endParaRPr lang="zh-CN" altLang="en-US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eaLnBrk="0" hangingPunct="0"/>
              <a:r>
                <a:rPr lang="zh-CN" altLang="en-US" b="1" dirty="0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  冲数</a:t>
              </a:r>
              <a:endParaRPr lang="zh-CN" altLang="en-US" b="1" dirty="0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15789" name="Line 13"/>
            <p:cNvSpPr/>
            <p:nvPr/>
          </p:nvSpPr>
          <p:spPr>
            <a:xfrm>
              <a:off x="1032" y="636"/>
              <a:ext cx="3732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5790" name="Line 14"/>
            <p:cNvSpPr/>
            <p:nvPr/>
          </p:nvSpPr>
          <p:spPr>
            <a:xfrm>
              <a:off x="1032" y="1452"/>
              <a:ext cx="3732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5791" name="Line 15"/>
            <p:cNvSpPr/>
            <p:nvPr/>
          </p:nvSpPr>
          <p:spPr>
            <a:xfrm>
              <a:off x="1020" y="2940"/>
              <a:ext cx="3744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5792" name="Line 16"/>
            <p:cNvSpPr/>
            <p:nvPr/>
          </p:nvSpPr>
          <p:spPr>
            <a:xfrm>
              <a:off x="1020" y="636"/>
              <a:ext cx="0" cy="2304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5793" name="Line 17"/>
            <p:cNvSpPr/>
            <p:nvPr/>
          </p:nvSpPr>
          <p:spPr>
            <a:xfrm>
              <a:off x="1884" y="636"/>
              <a:ext cx="0" cy="2304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5794" name="Line 18"/>
            <p:cNvSpPr/>
            <p:nvPr/>
          </p:nvSpPr>
          <p:spPr>
            <a:xfrm>
              <a:off x="3660" y="636"/>
              <a:ext cx="0" cy="2304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5795" name="Line 19"/>
            <p:cNvSpPr/>
            <p:nvPr/>
          </p:nvSpPr>
          <p:spPr>
            <a:xfrm>
              <a:off x="4764" y="636"/>
              <a:ext cx="0" cy="2304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5796" name="Line 20"/>
            <p:cNvSpPr/>
            <p:nvPr/>
          </p:nvSpPr>
          <p:spPr>
            <a:xfrm>
              <a:off x="1884" y="1020"/>
              <a:ext cx="1776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" name="Group 21"/>
          <p:cNvGrpSpPr/>
          <p:nvPr/>
        </p:nvGrpSpPr>
        <p:grpSpPr>
          <a:xfrm>
            <a:off x="304800" y="1992313"/>
            <a:ext cx="2346325" cy="1014412"/>
            <a:chOff x="144" y="1539"/>
            <a:chExt cx="1478" cy="639"/>
          </a:xfrm>
        </p:grpSpPr>
        <p:sp>
          <p:nvSpPr>
            <p:cNvPr id="715798" name="Rectangle 22"/>
            <p:cNvSpPr/>
            <p:nvPr/>
          </p:nvSpPr>
          <p:spPr>
            <a:xfrm>
              <a:off x="144" y="1539"/>
              <a:ext cx="146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工作之前要先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15799" name="Rectangle 23"/>
            <p:cNvSpPr/>
            <p:nvPr/>
          </p:nvSpPr>
          <p:spPr>
            <a:xfrm>
              <a:off x="156" y="1851"/>
              <a:ext cx="146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清零，经过四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4" name="Group 24"/>
          <p:cNvGrpSpPr/>
          <p:nvPr/>
        </p:nvGrpSpPr>
        <p:grpSpPr>
          <a:xfrm>
            <a:off x="285750" y="2982913"/>
            <a:ext cx="2517775" cy="1471612"/>
            <a:chOff x="132" y="2163"/>
            <a:chExt cx="1586" cy="927"/>
          </a:xfrm>
        </p:grpSpPr>
        <p:sp>
          <p:nvSpPr>
            <p:cNvPr id="715801" name="Rectangle 25"/>
            <p:cNvSpPr/>
            <p:nvPr/>
          </p:nvSpPr>
          <p:spPr>
            <a:xfrm>
              <a:off x="156" y="2163"/>
              <a:ext cx="156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个时钟脉冲，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15802" name="Rectangle 26"/>
            <p:cNvSpPr/>
            <p:nvPr/>
          </p:nvSpPr>
          <p:spPr>
            <a:xfrm>
              <a:off x="156" y="2463"/>
              <a:ext cx="146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数码依此存入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15803" name="Rectangle 27"/>
            <p:cNvSpPr/>
            <p:nvPr/>
          </p:nvSpPr>
          <p:spPr>
            <a:xfrm>
              <a:off x="132" y="2763"/>
              <a:ext cx="124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各触发器。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5" name="Group 28"/>
          <p:cNvGrpSpPr/>
          <p:nvPr/>
        </p:nvGrpSpPr>
        <p:grpSpPr>
          <a:xfrm>
            <a:off x="288925" y="4470400"/>
            <a:ext cx="2343150" cy="1431925"/>
            <a:chOff x="134" y="3100"/>
            <a:chExt cx="1476" cy="902"/>
          </a:xfrm>
        </p:grpSpPr>
        <p:sp>
          <p:nvSpPr>
            <p:cNvPr id="715805" name="Text Box 29"/>
            <p:cNvSpPr txBox="1"/>
            <p:nvPr/>
          </p:nvSpPr>
          <p:spPr>
            <a:xfrm>
              <a:off x="134" y="3100"/>
              <a:ext cx="146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移位寄存器的</a:t>
              </a:r>
              <a:endParaRPr lang="zh-CN" altLang="en-US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15806" name="Rectangle 30"/>
            <p:cNvSpPr/>
            <p:nvPr/>
          </p:nvSpPr>
          <p:spPr>
            <a:xfrm>
              <a:off x="144" y="3399"/>
              <a:ext cx="146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状态表如右图</a:t>
              </a:r>
              <a:endParaRPr lang="zh-CN" altLang="en-US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15807" name="Rectangle 31"/>
            <p:cNvSpPr/>
            <p:nvPr/>
          </p:nvSpPr>
          <p:spPr>
            <a:xfrm>
              <a:off x="144" y="3675"/>
              <a:ext cx="79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所示：</a:t>
              </a:r>
              <a:endParaRPr lang="zh-CN" altLang="en-US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7" name="页脚占位符 4"/>
          <p:cNvSpPr txBox="1">
            <a:spLocks noGrp="1"/>
          </p:cNvSpPr>
          <p:nvPr>
            <p:custDataLst>
              <p:tags r:id="rId1"/>
            </p:custDataLst>
          </p:nvPr>
        </p:nvSpPr>
        <p:spPr bwMode="auto">
          <a:xfrm>
            <a:off x="5791200" y="6530975"/>
            <a:ext cx="28956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r" defTabSz="914400" rtl="0" eaLnBrk="1" latinLnBrk="0" hangingPunct="1">
              <a:defRPr sz="1000" b="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1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0451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360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0450" grpId="0"/>
      <p:bldP spid="360451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68642" name="Picture 2" descr="0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5738" y="2744788"/>
            <a:ext cx="1143000" cy="161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803" name="AutoShape 4"/>
          <p:cNvSpPr/>
          <p:nvPr/>
        </p:nvSpPr>
        <p:spPr>
          <a:xfrm>
            <a:off x="5449888" y="941388"/>
            <a:ext cx="2771775" cy="1008062"/>
          </a:xfrm>
          <a:prstGeom prst="cloudCallout">
            <a:avLst>
              <a:gd name="adj1" fmla="val -66954"/>
              <a:gd name="adj2" fmla="val 162282"/>
            </a:avLst>
          </a:prstGeom>
          <a:solidFill>
            <a:srgbClr val="FFCCFF"/>
          </a:solidFill>
          <a:ln w="6350" cap="flat" cmpd="sng">
            <a:solidFill>
              <a:srgbClr val="6633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zh-CN" sz="1600" b="1" dirty="0">
              <a:solidFill>
                <a:srgbClr val="8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16804" name="Rectangle 5"/>
          <p:cNvSpPr/>
          <p:nvPr/>
        </p:nvSpPr>
        <p:spPr>
          <a:xfrm>
            <a:off x="5737225" y="1085850"/>
            <a:ext cx="23415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1800" b="1" dirty="0">
                <a:latin typeface="Times New Roman" panose="02020603050405020304" pitchFamily="18" charset="0"/>
              </a:rPr>
              <a:t>数码寄存器和移位寄存器有什么区别？</a:t>
            </a:r>
            <a:endParaRPr lang="zh-CN" altLang="en-US" sz="1800" b="1" dirty="0">
              <a:solidFill>
                <a:srgbClr val="8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16805" name="AutoShape 7"/>
          <p:cNvSpPr/>
          <p:nvPr/>
        </p:nvSpPr>
        <p:spPr>
          <a:xfrm>
            <a:off x="395288" y="1560513"/>
            <a:ext cx="3086100" cy="1663700"/>
          </a:xfrm>
          <a:prstGeom prst="cloudCallout">
            <a:avLst>
              <a:gd name="adj1" fmla="val 67231"/>
              <a:gd name="adj2" fmla="val 66412"/>
            </a:avLst>
          </a:prstGeom>
          <a:solidFill>
            <a:srgbClr val="FFCC99"/>
          </a:solidFill>
          <a:ln w="6350" cap="flat" cmpd="sng">
            <a:solidFill>
              <a:srgbClr val="6633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zh-CN" sz="1600" b="1" dirty="0">
              <a:solidFill>
                <a:srgbClr val="66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16806" name="Rectangle 8"/>
          <p:cNvSpPr/>
          <p:nvPr/>
        </p:nvSpPr>
        <p:spPr>
          <a:xfrm>
            <a:off x="749300" y="1776413"/>
            <a:ext cx="2465388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1800" b="1" dirty="0">
                <a:latin typeface="Times New Roman" panose="02020603050405020304" pitchFamily="18" charset="0"/>
              </a:rPr>
              <a:t>分析已学过的各种类型触发器中，哪些能用作移位寄存器？哪些不能？为什么？</a:t>
            </a:r>
            <a:r>
              <a:rPr lang="zh-CN" altLang="en-US" sz="1800" dirty="0">
                <a:latin typeface="Times New Roman" panose="02020603050405020304" pitchFamily="18" charset="0"/>
              </a:rPr>
              <a:t> </a:t>
            </a:r>
            <a:endParaRPr lang="zh-CN" altLang="en-US" sz="1800" dirty="0">
              <a:latin typeface="Times New Roman" panose="02020603050405020304" pitchFamily="18" charset="0"/>
            </a:endParaRPr>
          </a:p>
        </p:txBody>
      </p:sp>
      <p:pic>
        <p:nvPicPr>
          <p:cNvPr id="716807" name="Picture 9" descr="bian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7163" y="4860925"/>
            <a:ext cx="6067425" cy="1104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6808" name="Picture 10" descr="动物09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4025" y="2990850"/>
            <a:ext cx="1331913" cy="755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68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3523" name="Text Box 3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1449388" y="2900045"/>
            <a:ext cx="5586413" cy="64516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anchor="ctr"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1" lang="en-US" altLang="zh-CN" sz="36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12.3.1 </a:t>
            </a:r>
            <a:r>
              <a:rPr kumimoji="1" lang="zh-CN" altLang="en-US" sz="36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二进制加法计数器</a:t>
            </a:r>
            <a:endParaRPr kumimoji="1" lang="zh-CN" altLang="en-US" sz="3600" kern="1200" cap="none" spc="0" normalizeH="0" baseline="0" noProof="0" smtClean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363524" name="Text Box 4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1449388" y="3769995"/>
            <a:ext cx="6429375" cy="645160"/>
          </a:xfrm>
          <a:prstGeom prst="rect">
            <a:avLst/>
          </a:prstGeom>
          <a:noFill/>
          <a:ln w="28575" cap="sq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1" lang="en-US" altLang="zh-CN" sz="36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12.3.2 </a:t>
            </a:r>
            <a:r>
              <a:rPr kumimoji="1" lang="zh-CN" altLang="en-US" sz="36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同步十进制加法计数器</a:t>
            </a:r>
            <a:endParaRPr kumimoji="1" lang="zh-CN" altLang="en-US" sz="3600" kern="1200" cap="none" spc="0" normalizeH="0" baseline="0" noProof="0" smtClean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42795" y="525145"/>
            <a:ext cx="45720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00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12.3</a:t>
            </a:r>
            <a:r>
              <a:rPr kumimoji="1" lang="en-US" altLang="zh-CN" sz="4000" i="1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kumimoji="1" lang="zh-CN" altLang="en-US" sz="400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计数器</a:t>
            </a:r>
            <a:endParaRPr kumimoji="1" lang="zh-CN" altLang="en-US" sz="4000" noProof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352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352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6352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4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3524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3523" grpId="0" advAuto="1000" build="p"/>
      <p:bldP spid="363524" grpId="0" advAuto="100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4546" name="Text Box 2"/>
          <p:cNvSpPr txBox="1">
            <a:spLocks noChangeArrowheads="1"/>
          </p:cNvSpPr>
          <p:nvPr/>
        </p:nvSpPr>
        <p:spPr bwMode="auto">
          <a:xfrm>
            <a:off x="476250" y="429578"/>
            <a:ext cx="7620000" cy="64516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anchor="ctr">
            <a:spAutoFit/>
          </a:bodyPr>
          <a:lstStyle/>
          <a:p>
            <a:pPr marR="0" algn="ctr" defTabSz="914400" eaLnBrk="0" hangingPunct="0">
              <a:buClrTx/>
              <a:buSzTx/>
              <a:buFontTx/>
              <a:buNone/>
              <a:defRPr/>
            </a:pPr>
            <a:r>
              <a:rPr kumimoji="1" lang="en-US" altLang="zh-CN" sz="3600" b="1" kern="1200" cap="none" spc="0" normalizeH="0" baseline="0" noProof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12.3  </a:t>
            </a:r>
            <a:r>
              <a:rPr kumimoji="1" lang="zh-CN" altLang="en-US" sz="3600" b="1" kern="1200" cap="none" spc="0" normalizeH="0" baseline="0" noProof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二进制加法计数器</a:t>
            </a:r>
            <a:endParaRPr kumimoji="1" lang="zh-CN" altLang="en-US" sz="3600" b="1" kern="1200" cap="none" spc="0" normalizeH="0" baseline="0" noProof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876300" y="2107565"/>
            <a:ext cx="7696200" cy="2949575"/>
            <a:chOff x="252" y="1648"/>
            <a:chExt cx="4848" cy="1858"/>
          </a:xfrm>
        </p:grpSpPr>
        <p:sp>
          <p:nvSpPr>
            <p:cNvPr id="718852" name="Text Box 4"/>
            <p:cNvSpPr txBox="1"/>
            <p:nvPr/>
          </p:nvSpPr>
          <p:spPr>
            <a:xfrm>
              <a:off x="252" y="2650"/>
              <a:ext cx="321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i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CP</a:t>
              </a:r>
              <a:endParaRPr lang="en-US" altLang="zh-CN" sz="2000" b="1" i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18853" name="Freeform 5"/>
            <p:cNvSpPr/>
            <p:nvPr/>
          </p:nvSpPr>
          <p:spPr>
            <a:xfrm>
              <a:off x="572" y="3259"/>
              <a:ext cx="192" cy="164"/>
            </a:xfrm>
            <a:custGeom>
              <a:avLst/>
              <a:gdLst>
                <a:gd name="txL" fmla="*/ 0 w 336"/>
                <a:gd name="txT" fmla="*/ 0 h 144"/>
                <a:gd name="txR" fmla="*/ 336 w 336"/>
                <a:gd name="txB" fmla="*/ 144 h 144"/>
              </a:gdLst>
              <a:ahLst/>
              <a:cxnLst>
                <a:cxn ang="0">
                  <a:pos x="0" y="0"/>
                </a:cxn>
                <a:cxn ang="0">
                  <a:pos x="96" y="0"/>
                </a:cxn>
                <a:cxn ang="0">
                  <a:pos x="96" y="144"/>
                </a:cxn>
                <a:cxn ang="0">
                  <a:pos x="240" y="144"/>
                </a:cxn>
                <a:cxn ang="0">
                  <a:pos x="240" y="0"/>
                </a:cxn>
                <a:cxn ang="0">
                  <a:pos x="336" y="0"/>
                </a:cxn>
              </a:cxnLst>
              <a:rect l="txL" t="txT" r="txR" b="txB"/>
              <a:pathLst>
                <a:path w="336" h="144">
                  <a:moveTo>
                    <a:pt x="0" y="0"/>
                  </a:moveTo>
                  <a:lnTo>
                    <a:pt x="96" y="0"/>
                  </a:lnTo>
                  <a:lnTo>
                    <a:pt x="96" y="144"/>
                  </a:lnTo>
                  <a:lnTo>
                    <a:pt x="240" y="144"/>
                  </a:lnTo>
                  <a:lnTo>
                    <a:pt x="240" y="0"/>
                  </a:lnTo>
                  <a:lnTo>
                    <a:pt x="336" y="0"/>
                  </a:ln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8854" name="Text Box 6"/>
            <p:cNvSpPr txBox="1"/>
            <p:nvPr/>
          </p:nvSpPr>
          <p:spPr>
            <a:xfrm>
              <a:off x="414" y="2972"/>
              <a:ext cx="502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zh-CN" altLang="en-US" b="1" dirty="0">
                  <a:latin typeface="Times New Roman" panose="02020603050405020304" pitchFamily="18" charset="0"/>
                  <a:ea typeface="楷体_GB2312" pitchFamily="49" charset="-122"/>
                </a:rPr>
                <a:t>清零</a:t>
              </a:r>
              <a:endParaRPr lang="zh-CN" altLang="en-US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18855" name="Line 7"/>
            <p:cNvSpPr/>
            <p:nvPr/>
          </p:nvSpPr>
          <p:spPr>
            <a:xfrm>
              <a:off x="1200" y="3019"/>
              <a:ext cx="72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8856" name="Text Box 8"/>
            <p:cNvSpPr txBox="1"/>
            <p:nvPr/>
          </p:nvSpPr>
          <p:spPr>
            <a:xfrm>
              <a:off x="1820" y="2263"/>
              <a:ext cx="236" cy="250"/>
            </a:xfrm>
            <a:prstGeom prst="rect">
              <a:avLst/>
            </a:prstGeom>
            <a:noFill/>
            <a:ln w="28575">
              <a:noFill/>
            </a:ln>
          </p:spPr>
          <p:txBody>
            <a:bodyPr anchor="ctr" anchorCtr="0">
              <a:spAutoFit/>
            </a:bodyPr>
            <a:p>
              <a:pPr algn="ctr" eaLnBrk="0" hangingPunct="0"/>
              <a:r>
                <a:rPr lang="en-US" altLang="zh-CN" sz="2000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endParaRPr lang="en-US" altLang="zh-CN" sz="2000" i="1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8857" name="Oval 9"/>
            <p:cNvSpPr/>
            <p:nvPr/>
          </p:nvSpPr>
          <p:spPr>
            <a:xfrm flipH="1">
              <a:off x="1544" y="3208"/>
              <a:ext cx="63" cy="66"/>
            </a:xfrm>
            <a:prstGeom prst="ellipse">
              <a:avLst/>
            </a:prstGeom>
            <a:solidFill>
              <a:srgbClr val="FFFFCC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718858" name="Object 10"/>
            <p:cNvGraphicFramePr/>
            <p:nvPr/>
          </p:nvGraphicFramePr>
          <p:xfrm>
            <a:off x="1860" y="2762"/>
            <a:ext cx="165" cy="2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31" name="" r:id="rId1" imgW="165100" imgH="241300" progId="Equation.3">
                    <p:embed/>
                  </p:oleObj>
                </mc:Choice>
                <mc:Fallback>
                  <p:oleObj name="" r:id="rId1" imgW="165100" imgH="241300" progId="Equation.3">
                    <p:embed/>
                    <p:pic>
                      <p:nvPicPr>
                        <p:cNvPr id="0" name="图片 4930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860" y="2762"/>
                          <a:ext cx="165" cy="25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18859" name="Rectangle 11"/>
            <p:cNvSpPr/>
            <p:nvPr/>
          </p:nvSpPr>
          <p:spPr>
            <a:xfrm flipH="1">
              <a:off x="1280" y="2275"/>
              <a:ext cx="577" cy="921"/>
            </a:xfrm>
            <a:prstGeom prst="rect">
              <a:avLst/>
            </a:prstGeom>
            <a:solidFill>
              <a:srgbClr val="CCFFFF"/>
            </a:solidFill>
            <a:ln w="28575" cap="sq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8860" name="Oval 12"/>
            <p:cNvSpPr/>
            <p:nvPr/>
          </p:nvSpPr>
          <p:spPr>
            <a:xfrm>
              <a:off x="1223" y="2754"/>
              <a:ext cx="63" cy="66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8861" name="Freeform 13"/>
            <p:cNvSpPr/>
            <p:nvPr/>
          </p:nvSpPr>
          <p:spPr>
            <a:xfrm>
              <a:off x="1281" y="2716"/>
              <a:ext cx="72" cy="126"/>
            </a:xfrm>
            <a:custGeom>
              <a:avLst/>
              <a:gdLst>
                <a:gd name="txL" fmla="*/ 0 w 96"/>
                <a:gd name="txT" fmla="*/ 0 h 144"/>
                <a:gd name="txR" fmla="*/ 96 w 96"/>
                <a:gd name="txB" fmla="*/ 144 h 144"/>
              </a:gdLst>
              <a:ahLst/>
              <a:cxnLst>
                <a:cxn ang="0">
                  <a:pos x="0" y="0"/>
                </a:cxn>
                <a:cxn ang="0">
                  <a:pos x="96" y="72"/>
                </a:cxn>
                <a:cxn ang="0">
                  <a:pos x="0" y="144"/>
                </a:cxn>
              </a:cxnLst>
              <a:rect l="txL" t="txT" r="txR" b="txB"/>
              <a:pathLst>
                <a:path w="96" h="144">
                  <a:moveTo>
                    <a:pt x="0" y="0"/>
                  </a:moveTo>
                  <a:lnTo>
                    <a:pt x="96" y="72"/>
                  </a:lnTo>
                  <a:lnTo>
                    <a:pt x="0" y="14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8862" name="Oval 14"/>
            <p:cNvSpPr/>
            <p:nvPr/>
          </p:nvSpPr>
          <p:spPr>
            <a:xfrm flipH="1">
              <a:off x="1856" y="2985"/>
              <a:ext cx="63" cy="67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8863" name="Text Box 15"/>
            <p:cNvSpPr txBox="1"/>
            <p:nvPr/>
          </p:nvSpPr>
          <p:spPr>
            <a:xfrm>
              <a:off x="1260" y="2400"/>
              <a:ext cx="276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1J</a:t>
              </a:r>
              <a:endParaRPr lang="en-US" altLang="zh-CN" sz="2000" b="1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718864" name="Line 16"/>
            <p:cNvSpPr/>
            <p:nvPr/>
          </p:nvSpPr>
          <p:spPr>
            <a:xfrm rot="5400000" flipH="1">
              <a:off x="1483" y="2164"/>
              <a:ext cx="153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8865" name="Oval 17"/>
            <p:cNvSpPr/>
            <p:nvPr/>
          </p:nvSpPr>
          <p:spPr>
            <a:xfrm rot="5400000">
              <a:off x="1538" y="2221"/>
              <a:ext cx="50" cy="47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8866" name="Text Box 18"/>
            <p:cNvSpPr txBox="1"/>
            <p:nvPr/>
          </p:nvSpPr>
          <p:spPr>
            <a:xfrm>
              <a:off x="1488" y="2304"/>
              <a:ext cx="364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FF</a:t>
              </a:r>
              <a:r>
                <a:rPr lang="en-US" altLang="zh-CN" sz="2000" b="1" baseline="-25000" dirty="0">
                  <a:latin typeface="Times New Roman" panose="02020603050405020304" pitchFamily="18" charset="0"/>
                </a:rPr>
                <a:t>0</a:t>
              </a:r>
              <a:endParaRPr lang="en-US" altLang="zh-CN" sz="2000" b="1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718867" name="Text Box 19"/>
            <p:cNvSpPr txBox="1"/>
            <p:nvPr/>
          </p:nvSpPr>
          <p:spPr>
            <a:xfrm>
              <a:off x="1260" y="2858"/>
              <a:ext cx="320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1K</a:t>
              </a:r>
              <a:endParaRPr lang="en-US" altLang="zh-CN" sz="2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718868" name="Text Box 20"/>
            <p:cNvSpPr txBox="1"/>
            <p:nvPr/>
          </p:nvSpPr>
          <p:spPr>
            <a:xfrm>
              <a:off x="1304" y="2648"/>
              <a:ext cx="284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  <a:ea typeface="幼圆" pitchFamily="49" charset="-122"/>
                </a:rPr>
                <a:t>C</a:t>
              </a:r>
              <a:r>
                <a:rPr lang="en-US" altLang="zh-CN" sz="2000" b="1" baseline="-25000" dirty="0">
                  <a:latin typeface="Times New Roman" panose="02020603050405020304" pitchFamily="18" charset="0"/>
                  <a:ea typeface="幼圆" pitchFamily="49" charset="-122"/>
                </a:rPr>
                <a:t>1</a:t>
              </a:r>
              <a:endParaRPr lang="en-US" altLang="zh-CN" sz="2000" b="1" baseline="-25000" dirty="0"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8869" name="Line 21"/>
            <p:cNvSpPr/>
            <p:nvPr/>
          </p:nvSpPr>
          <p:spPr>
            <a:xfrm>
              <a:off x="600" y="2779"/>
              <a:ext cx="63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8870" name="Line 22"/>
            <p:cNvSpPr/>
            <p:nvPr/>
          </p:nvSpPr>
          <p:spPr>
            <a:xfrm>
              <a:off x="1584" y="3271"/>
              <a:ext cx="0" cy="17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aphicFrame>
          <p:nvGraphicFramePr>
            <p:cNvPr id="718871" name="Object 23"/>
            <p:cNvGraphicFramePr/>
            <p:nvPr/>
          </p:nvGraphicFramePr>
          <p:xfrm>
            <a:off x="1240" y="1698"/>
            <a:ext cx="282" cy="6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33" name="" r:id="rId3" imgW="228600" imgH="393700" progId="Equation.3">
                    <p:embed/>
                  </p:oleObj>
                </mc:Choice>
                <mc:Fallback>
                  <p:oleObj name="" r:id="rId3" imgW="228600" imgH="393700" progId="Equation.3">
                    <p:embed/>
                    <p:pic>
                      <p:nvPicPr>
                        <p:cNvPr id="0" name="图片 493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240" y="1698"/>
                          <a:ext cx="282" cy="60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18872" name="Line 24"/>
            <p:cNvSpPr/>
            <p:nvPr/>
          </p:nvSpPr>
          <p:spPr>
            <a:xfrm>
              <a:off x="1932" y="3019"/>
              <a:ext cx="9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8873" name="Text Box 25"/>
            <p:cNvSpPr txBox="1"/>
            <p:nvPr/>
          </p:nvSpPr>
          <p:spPr>
            <a:xfrm>
              <a:off x="2816" y="2237"/>
              <a:ext cx="236" cy="250"/>
            </a:xfrm>
            <a:prstGeom prst="rect">
              <a:avLst/>
            </a:prstGeom>
            <a:noFill/>
            <a:ln w="28575">
              <a:noFill/>
            </a:ln>
          </p:spPr>
          <p:txBody>
            <a:bodyPr anchor="ctr" anchorCtr="0">
              <a:spAutoFit/>
            </a:bodyPr>
            <a:p>
              <a:pPr algn="ctr" eaLnBrk="0" hangingPunct="0"/>
              <a:r>
                <a:rPr lang="en-US" altLang="zh-CN" sz="2000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endParaRPr lang="en-US" altLang="zh-CN" sz="2000" i="1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8874" name="Oval 26"/>
            <p:cNvSpPr/>
            <p:nvPr/>
          </p:nvSpPr>
          <p:spPr>
            <a:xfrm flipH="1">
              <a:off x="2528" y="3170"/>
              <a:ext cx="63" cy="67"/>
            </a:xfrm>
            <a:prstGeom prst="ellipse">
              <a:avLst/>
            </a:prstGeom>
            <a:solidFill>
              <a:srgbClr val="FFFFCC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718875" name="Object 27"/>
            <p:cNvGraphicFramePr/>
            <p:nvPr/>
          </p:nvGraphicFramePr>
          <p:xfrm>
            <a:off x="2856" y="2737"/>
            <a:ext cx="165" cy="2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32" name="" r:id="rId5" imgW="165100" imgH="241300" progId="Equation.3">
                    <p:embed/>
                  </p:oleObj>
                </mc:Choice>
                <mc:Fallback>
                  <p:oleObj name="" r:id="rId5" imgW="165100" imgH="241300" progId="Equation.3">
                    <p:embed/>
                    <p:pic>
                      <p:nvPicPr>
                        <p:cNvPr id="0" name="图片 493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856" y="2737"/>
                          <a:ext cx="165" cy="25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18876" name="Rectangle 28"/>
            <p:cNvSpPr/>
            <p:nvPr/>
          </p:nvSpPr>
          <p:spPr>
            <a:xfrm flipH="1">
              <a:off x="2264" y="2237"/>
              <a:ext cx="577" cy="921"/>
            </a:xfrm>
            <a:prstGeom prst="rect">
              <a:avLst/>
            </a:prstGeom>
            <a:solidFill>
              <a:srgbClr val="CCFFFF"/>
            </a:solidFill>
            <a:ln w="28575" cap="sq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8877" name="Oval 29"/>
            <p:cNvSpPr/>
            <p:nvPr/>
          </p:nvSpPr>
          <p:spPr>
            <a:xfrm>
              <a:off x="2207" y="2716"/>
              <a:ext cx="63" cy="66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8878" name="Freeform 30"/>
            <p:cNvSpPr/>
            <p:nvPr/>
          </p:nvSpPr>
          <p:spPr>
            <a:xfrm>
              <a:off x="2265" y="2678"/>
              <a:ext cx="72" cy="126"/>
            </a:xfrm>
            <a:custGeom>
              <a:avLst/>
              <a:gdLst>
                <a:gd name="txL" fmla="*/ 0 w 96"/>
                <a:gd name="txT" fmla="*/ 0 h 144"/>
                <a:gd name="txR" fmla="*/ 96 w 96"/>
                <a:gd name="txB" fmla="*/ 144 h 144"/>
              </a:gdLst>
              <a:ahLst/>
              <a:cxnLst>
                <a:cxn ang="0">
                  <a:pos x="0" y="0"/>
                </a:cxn>
                <a:cxn ang="0">
                  <a:pos x="96" y="72"/>
                </a:cxn>
                <a:cxn ang="0">
                  <a:pos x="0" y="144"/>
                </a:cxn>
              </a:cxnLst>
              <a:rect l="txL" t="txT" r="txR" b="txB"/>
              <a:pathLst>
                <a:path w="96" h="144">
                  <a:moveTo>
                    <a:pt x="0" y="0"/>
                  </a:moveTo>
                  <a:lnTo>
                    <a:pt x="96" y="72"/>
                  </a:lnTo>
                  <a:lnTo>
                    <a:pt x="0" y="14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8879" name="Oval 31"/>
            <p:cNvSpPr/>
            <p:nvPr/>
          </p:nvSpPr>
          <p:spPr>
            <a:xfrm flipH="1">
              <a:off x="2840" y="2947"/>
              <a:ext cx="63" cy="67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8880" name="Text Box 32"/>
            <p:cNvSpPr txBox="1"/>
            <p:nvPr/>
          </p:nvSpPr>
          <p:spPr>
            <a:xfrm>
              <a:off x="2244" y="2362"/>
              <a:ext cx="276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1J</a:t>
              </a:r>
              <a:endParaRPr lang="en-US" altLang="zh-CN" sz="2000" b="1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718881" name="Line 33"/>
            <p:cNvSpPr/>
            <p:nvPr/>
          </p:nvSpPr>
          <p:spPr>
            <a:xfrm rot="5400000" flipH="1">
              <a:off x="2474" y="2133"/>
              <a:ext cx="139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8882" name="Oval 34"/>
            <p:cNvSpPr/>
            <p:nvPr/>
          </p:nvSpPr>
          <p:spPr>
            <a:xfrm rot="5400000">
              <a:off x="2522" y="2184"/>
              <a:ext cx="51" cy="47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8883" name="Text Box 35"/>
            <p:cNvSpPr txBox="1"/>
            <p:nvPr/>
          </p:nvSpPr>
          <p:spPr>
            <a:xfrm>
              <a:off x="2472" y="2266"/>
              <a:ext cx="364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FF</a:t>
              </a:r>
              <a:r>
                <a:rPr lang="en-US" altLang="zh-CN" sz="2000" b="1" baseline="-25000" dirty="0">
                  <a:latin typeface="Times New Roman" panose="02020603050405020304" pitchFamily="18" charset="0"/>
                </a:rPr>
                <a:t>1</a:t>
              </a:r>
              <a:endParaRPr lang="en-US" altLang="zh-CN" sz="2000" b="1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718884" name="Text Box 36"/>
            <p:cNvSpPr txBox="1"/>
            <p:nvPr/>
          </p:nvSpPr>
          <p:spPr>
            <a:xfrm>
              <a:off x="2244" y="2820"/>
              <a:ext cx="320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1K</a:t>
              </a:r>
              <a:endParaRPr lang="en-US" altLang="zh-CN" sz="2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718885" name="Text Box 37"/>
            <p:cNvSpPr txBox="1"/>
            <p:nvPr/>
          </p:nvSpPr>
          <p:spPr>
            <a:xfrm>
              <a:off x="2288" y="2610"/>
              <a:ext cx="284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  <a:ea typeface="幼圆" pitchFamily="49" charset="-122"/>
                </a:rPr>
                <a:t>C</a:t>
              </a:r>
              <a:r>
                <a:rPr lang="en-US" altLang="zh-CN" sz="2000" b="1" baseline="-25000" dirty="0">
                  <a:latin typeface="Times New Roman" panose="02020603050405020304" pitchFamily="18" charset="0"/>
                  <a:ea typeface="幼圆" pitchFamily="49" charset="-122"/>
                </a:rPr>
                <a:t>1</a:t>
              </a:r>
              <a:endParaRPr lang="en-US" altLang="zh-CN" sz="2000" b="1" baseline="-25000" dirty="0"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8886" name="Line 38"/>
            <p:cNvSpPr/>
            <p:nvPr/>
          </p:nvSpPr>
          <p:spPr>
            <a:xfrm>
              <a:off x="2076" y="2753"/>
              <a:ext cx="144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8887" name="Line 39"/>
            <p:cNvSpPr/>
            <p:nvPr/>
          </p:nvSpPr>
          <p:spPr>
            <a:xfrm>
              <a:off x="2064" y="1901"/>
              <a:ext cx="0" cy="84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8888" name="Line 40"/>
            <p:cNvSpPr/>
            <p:nvPr/>
          </p:nvSpPr>
          <p:spPr>
            <a:xfrm>
              <a:off x="2568" y="3233"/>
              <a:ext cx="0" cy="21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8889" name="Text Box 41"/>
            <p:cNvSpPr txBox="1"/>
            <p:nvPr/>
          </p:nvSpPr>
          <p:spPr>
            <a:xfrm>
              <a:off x="3800" y="2224"/>
              <a:ext cx="236" cy="250"/>
            </a:xfrm>
            <a:prstGeom prst="rect">
              <a:avLst/>
            </a:prstGeom>
            <a:noFill/>
            <a:ln w="28575">
              <a:noFill/>
            </a:ln>
          </p:spPr>
          <p:txBody>
            <a:bodyPr anchor="ctr" anchorCtr="0">
              <a:spAutoFit/>
            </a:bodyPr>
            <a:p>
              <a:pPr algn="ctr" eaLnBrk="0" hangingPunct="0"/>
              <a:r>
                <a:rPr lang="en-US" altLang="zh-CN" sz="2000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endParaRPr lang="en-US" altLang="zh-CN" sz="2000" i="1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8890" name="Oval 42"/>
            <p:cNvSpPr/>
            <p:nvPr/>
          </p:nvSpPr>
          <p:spPr>
            <a:xfrm flipH="1">
              <a:off x="3524" y="3158"/>
              <a:ext cx="63" cy="66"/>
            </a:xfrm>
            <a:prstGeom prst="ellipse">
              <a:avLst/>
            </a:prstGeom>
            <a:solidFill>
              <a:srgbClr val="FFFFCC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718891" name="Object 43"/>
            <p:cNvGraphicFramePr/>
            <p:nvPr/>
          </p:nvGraphicFramePr>
          <p:xfrm>
            <a:off x="3852" y="2712"/>
            <a:ext cx="165" cy="2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34" name="" r:id="rId6" imgW="165100" imgH="241300" progId="Equation.3">
                    <p:embed/>
                  </p:oleObj>
                </mc:Choice>
                <mc:Fallback>
                  <p:oleObj name="" r:id="rId6" imgW="165100" imgH="241300" progId="Equation.3">
                    <p:embed/>
                    <p:pic>
                      <p:nvPicPr>
                        <p:cNvPr id="0" name="图片 493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852" y="2712"/>
                          <a:ext cx="165" cy="25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18892" name="Rectangle 44"/>
            <p:cNvSpPr/>
            <p:nvPr/>
          </p:nvSpPr>
          <p:spPr>
            <a:xfrm flipH="1">
              <a:off x="3260" y="2224"/>
              <a:ext cx="577" cy="921"/>
            </a:xfrm>
            <a:prstGeom prst="rect">
              <a:avLst/>
            </a:prstGeom>
            <a:solidFill>
              <a:srgbClr val="CCFFFF"/>
            </a:solidFill>
            <a:ln w="28575" cap="sq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8893" name="Oval 45"/>
            <p:cNvSpPr/>
            <p:nvPr/>
          </p:nvSpPr>
          <p:spPr>
            <a:xfrm>
              <a:off x="3203" y="2704"/>
              <a:ext cx="63" cy="66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8894" name="Freeform 46"/>
            <p:cNvSpPr/>
            <p:nvPr/>
          </p:nvSpPr>
          <p:spPr>
            <a:xfrm>
              <a:off x="3261" y="2666"/>
              <a:ext cx="72" cy="126"/>
            </a:xfrm>
            <a:custGeom>
              <a:avLst/>
              <a:gdLst>
                <a:gd name="txL" fmla="*/ 0 w 96"/>
                <a:gd name="txT" fmla="*/ 0 h 144"/>
                <a:gd name="txR" fmla="*/ 96 w 96"/>
                <a:gd name="txB" fmla="*/ 144 h 144"/>
              </a:gdLst>
              <a:ahLst/>
              <a:cxnLst>
                <a:cxn ang="0">
                  <a:pos x="0" y="0"/>
                </a:cxn>
                <a:cxn ang="0">
                  <a:pos x="96" y="72"/>
                </a:cxn>
                <a:cxn ang="0">
                  <a:pos x="0" y="144"/>
                </a:cxn>
              </a:cxnLst>
              <a:rect l="txL" t="txT" r="txR" b="txB"/>
              <a:pathLst>
                <a:path w="96" h="144">
                  <a:moveTo>
                    <a:pt x="0" y="0"/>
                  </a:moveTo>
                  <a:lnTo>
                    <a:pt x="96" y="72"/>
                  </a:lnTo>
                  <a:lnTo>
                    <a:pt x="0" y="14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8895" name="Oval 47"/>
            <p:cNvSpPr/>
            <p:nvPr/>
          </p:nvSpPr>
          <p:spPr>
            <a:xfrm flipH="1">
              <a:off x="3836" y="2935"/>
              <a:ext cx="63" cy="66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8896" name="Text Box 48"/>
            <p:cNvSpPr txBox="1"/>
            <p:nvPr/>
          </p:nvSpPr>
          <p:spPr>
            <a:xfrm>
              <a:off x="3240" y="2349"/>
              <a:ext cx="276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1J</a:t>
              </a:r>
              <a:endParaRPr lang="en-US" altLang="zh-CN" sz="2000" b="1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718897" name="Line 49"/>
            <p:cNvSpPr/>
            <p:nvPr/>
          </p:nvSpPr>
          <p:spPr>
            <a:xfrm rot="5400000" flipH="1">
              <a:off x="3458" y="2109"/>
              <a:ext cx="164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8898" name="Oval 50"/>
            <p:cNvSpPr/>
            <p:nvPr/>
          </p:nvSpPr>
          <p:spPr>
            <a:xfrm rot="5400000">
              <a:off x="3518" y="2171"/>
              <a:ext cx="50" cy="47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8899" name="Text Box 51"/>
            <p:cNvSpPr txBox="1"/>
            <p:nvPr/>
          </p:nvSpPr>
          <p:spPr>
            <a:xfrm>
              <a:off x="3468" y="2254"/>
              <a:ext cx="364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FF</a:t>
              </a:r>
              <a:r>
                <a:rPr lang="en-US" altLang="zh-CN" sz="2000" b="1" baseline="-25000" dirty="0">
                  <a:latin typeface="Times New Roman" panose="02020603050405020304" pitchFamily="18" charset="0"/>
                </a:rPr>
                <a:t>2</a:t>
              </a:r>
              <a:endParaRPr lang="en-US" altLang="zh-CN" sz="2000" b="1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718900" name="Text Box 52"/>
            <p:cNvSpPr txBox="1"/>
            <p:nvPr/>
          </p:nvSpPr>
          <p:spPr>
            <a:xfrm>
              <a:off x="3240" y="2808"/>
              <a:ext cx="320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1K</a:t>
              </a:r>
              <a:endParaRPr lang="en-US" altLang="zh-CN" sz="2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718901" name="Text Box 53"/>
            <p:cNvSpPr txBox="1"/>
            <p:nvPr/>
          </p:nvSpPr>
          <p:spPr>
            <a:xfrm>
              <a:off x="3284" y="2597"/>
              <a:ext cx="284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  <a:ea typeface="幼圆" pitchFamily="49" charset="-122"/>
                </a:rPr>
                <a:t>C</a:t>
              </a:r>
              <a:r>
                <a:rPr lang="en-US" altLang="zh-CN" sz="2000" b="1" baseline="-25000" dirty="0">
                  <a:latin typeface="Times New Roman" panose="02020603050405020304" pitchFamily="18" charset="0"/>
                  <a:ea typeface="幼圆" pitchFamily="49" charset="-122"/>
                </a:rPr>
                <a:t>1</a:t>
              </a:r>
              <a:endParaRPr lang="en-US" altLang="zh-CN" sz="2000" b="1" baseline="-25000" dirty="0"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8902" name="Line 54"/>
            <p:cNvSpPr/>
            <p:nvPr/>
          </p:nvSpPr>
          <p:spPr>
            <a:xfrm>
              <a:off x="3048" y="2741"/>
              <a:ext cx="16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8903" name="Line 55"/>
            <p:cNvSpPr/>
            <p:nvPr/>
          </p:nvSpPr>
          <p:spPr>
            <a:xfrm>
              <a:off x="3048" y="1889"/>
              <a:ext cx="0" cy="84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8904" name="Line 56"/>
            <p:cNvSpPr/>
            <p:nvPr/>
          </p:nvSpPr>
          <p:spPr>
            <a:xfrm>
              <a:off x="3564" y="3221"/>
              <a:ext cx="0" cy="22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8905" name="Text Box 57"/>
            <p:cNvSpPr txBox="1"/>
            <p:nvPr/>
          </p:nvSpPr>
          <p:spPr>
            <a:xfrm>
              <a:off x="4796" y="2225"/>
              <a:ext cx="236" cy="250"/>
            </a:xfrm>
            <a:prstGeom prst="rect">
              <a:avLst/>
            </a:prstGeom>
            <a:noFill/>
            <a:ln w="28575">
              <a:noFill/>
            </a:ln>
          </p:spPr>
          <p:txBody>
            <a:bodyPr anchor="ctr" anchorCtr="0">
              <a:spAutoFit/>
            </a:bodyPr>
            <a:p>
              <a:pPr algn="ctr" eaLnBrk="0" hangingPunct="0"/>
              <a:r>
                <a:rPr lang="en-US" altLang="zh-CN" sz="2000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endParaRPr lang="en-US" altLang="zh-CN" sz="2000" i="1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8906" name="Oval 58"/>
            <p:cNvSpPr/>
            <p:nvPr/>
          </p:nvSpPr>
          <p:spPr>
            <a:xfrm flipH="1">
              <a:off x="4508" y="3170"/>
              <a:ext cx="63" cy="67"/>
            </a:xfrm>
            <a:prstGeom prst="ellipse">
              <a:avLst/>
            </a:prstGeom>
            <a:solidFill>
              <a:srgbClr val="FFFFCC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718907" name="Object 59"/>
            <p:cNvGraphicFramePr/>
            <p:nvPr/>
          </p:nvGraphicFramePr>
          <p:xfrm>
            <a:off x="4848" y="2713"/>
            <a:ext cx="165" cy="2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35" name="" r:id="rId7" imgW="165100" imgH="241300" progId="Equation.3">
                    <p:embed/>
                  </p:oleObj>
                </mc:Choice>
                <mc:Fallback>
                  <p:oleObj name="" r:id="rId7" imgW="165100" imgH="241300" progId="Equation.3">
                    <p:embed/>
                    <p:pic>
                      <p:nvPicPr>
                        <p:cNvPr id="0" name="图片 493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848" y="2713"/>
                          <a:ext cx="165" cy="25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18908" name="Rectangle 60"/>
            <p:cNvSpPr/>
            <p:nvPr/>
          </p:nvSpPr>
          <p:spPr>
            <a:xfrm flipH="1">
              <a:off x="4244" y="2237"/>
              <a:ext cx="577" cy="921"/>
            </a:xfrm>
            <a:prstGeom prst="rect">
              <a:avLst/>
            </a:prstGeom>
            <a:solidFill>
              <a:srgbClr val="CCFFFF"/>
            </a:solidFill>
            <a:ln w="28575" cap="sq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8909" name="Oval 61"/>
            <p:cNvSpPr/>
            <p:nvPr/>
          </p:nvSpPr>
          <p:spPr>
            <a:xfrm>
              <a:off x="4187" y="2716"/>
              <a:ext cx="63" cy="66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8910" name="Freeform 62"/>
            <p:cNvSpPr/>
            <p:nvPr/>
          </p:nvSpPr>
          <p:spPr>
            <a:xfrm>
              <a:off x="4245" y="2678"/>
              <a:ext cx="72" cy="126"/>
            </a:xfrm>
            <a:custGeom>
              <a:avLst/>
              <a:gdLst>
                <a:gd name="txL" fmla="*/ 0 w 96"/>
                <a:gd name="txT" fmla="*/ 0 h 144"/>
                <a:gd name="txR" fmla="*/ 96 w 96"/>
                <a:gd name="txB" fmla="*/ 144 h 144"/>
              </a:gdLst>
              <a:ahLst/>
              <a:cxnLst>
                <a:cxn ang="0">
                  <a:pos x="0" y="0"/>
                </a:cxn>
                <a:cxn ang="0">
                  <a:pos x="96" y="72"/>
                </a:cxn>
                <a:cxn ang="0">
                  <a:pos x="0" y="144"/>
                </a:cxn>
              </a:cxnLst>
              <a:rect l="txL" t="txT" r="txR" b="txB"/>
              <a:pathLst>
                <a:path w="96" h="144">
                  <a:moveTo>
                    <a:pt x="0" y="0"/>
                  </a:moveTo>
                  <a:lnTo>
                    <a:pt x="96" y="72"/>
                  </a:lnTo>
                  <a:lnTo>
                    <a:pt x="0" y="14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8911" name="Oval 63"/>
            <p:cNvSpPr/>
            <p:nvPr/>
          </p:nvSpPr>
          <p:spPr>
            <a:xfrm flipH="1">
              <a:off x="4820" y="2947"/>
              <a:ext cx="63" cy="67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8912" name="Text Box 64"/>
            <p:cNvSpPr txBox="1"/>
            <p:nvPr/>
          </p:nvSpPr>
          <p:spPr>
            <a:xfrm>
              <a:off x="4224" y="2362"/>
              <a:ext cx="276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1J</a:t>
              </a:r>
              <a:endParaRPr lang="en-US" altLang="zh-CN" sz="2000" b="1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718913" name="Line 65"/>
            <p:cNvSpPr/>
            <p:nvPr/>
          </p:nvSpPr>
          <p:spPr>
            <a:xfrm rot="5400000" flipH="1">
              <a:off x="4442" y="2121"/>
              <a:ext cx="163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8914" name="Oval 66"/>
            <p:cNvSpPr/>
            <p:nvPr/>
          </p:nvSpPr>
          <p:spPr>
            <a:xfrm rot="5400000">
              <a:off x="4502" y="2184"/>
              <a:ext cx="51" cy="47"/>
            </a:xfrm>
            <a:prstGeom prst="ellipse">
              <a:avLst/>
            </a:prstGeom>
            <a:solidFill>
              <a:srgbClr val="CCFFFF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8915" name="Text Box 67"/>
            <p:cNvSpPr txBox="1"/>
            <p:nvPr/>
          </p:nvSpPr>
          <p:spPr>
            <a:xfrm>
              <a:off x="4452" y="2266"/>
              <a:ext cx="364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FF</a:t>
              </a:r>
              <a:r>
                <a:rPr lang="en-US" altLang="zh-CN" sz="2000" b="1" baseline="-25000" dirty="0">
                  <a:latin typeface="Times New Roman" panose="02020603050405020304" pitchFamily="18" charset="0"/>
                </a:rPr>
                <a:t>3</a:t>
              </a:r>
              <a:endParaRPr lang="en-US" altLang="zh-CN" sz="2000" b="1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718916" name="Text Box 68"/>
            <p:cNvSpPr txBox="1"/>
            <p:nvPr/>
          </p:nvSpPr>
          <p:spPr>
            <a:xfrm>
              <a:off x="4224" y="2820"/>
              <a:ext cx="320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1K</a:t>
              </a:r>
              <a:endParaRPr lang="en-US" altLang="zh-CN" sz="2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718917" name="Text Box 69"/>
            <p:cNvSpPr txBox="1"/>
            <p:nvPr/>
          </p:nvSpPr>
          <p:spPr>
            <a:xfrm>
              <a:off x="4268" y="2610"/>
              <a:ext cx="284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  <a:ea typeface="幼圆" pitchFamily="49" charset="-122"/>
                </a:rPr>
                <a:t>C</a:t>
              </a:r>
              <a:r>
                <a:rPr lang="en-US" altLang="zh-CN" sz="2000" b="1" baseline="-25000" dirty="0">
                  <a:latin typeface="Times New Roman" panose="02020603050405020304" pitchFamily="18" charset="0"/>
                  <a:ea typeface="幼圆" pitchFamily="49" charset="-122"/>
                </a:rPr>
                <a:t>1</a:t>
              </a:r>
              <a:endParaRPr lang="en-US" altLang="zh-CN" sz="2000" b="1" baseline="-25000" dirty="0"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8918" name="Line 70"/>
            <p:cNvSpPr/>
            <p:nvPr/>
          </p:nvSpPr>
          <p:spPr>
            <a:xfrm>
              <a:off x="4068" y="2741"/>
              <a:ext cx="132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8919" name="Line 71"/>
            <p:cNvSpPr/>
            <p:nvPr/>
          </p:nvSpPr>
          <p:spPr>
            <a:xfrm>
              <a:off x="4056" y="1901"/>
              <a:ext cx="0" cy="83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8920" name="Line 72"/>
            <p:cNvSpPr/>
            <p:nvPr/>
          </p:nvSpPr>
          <p:spPr>
            <a:xfrm>
              <a:off x="4548" y="3233"/>
              <a:ext cx="0" cy="22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8921" name="Line 73"/>
            <p:cNvSpPr/>
            <p:nvPr/>
          </p:nvSpPr>
          <p:spPr>
            <a:xfrm>
              <a:off x="3840" y="2489"/>
              <a:ext cx="22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8922" name="Line 74"/>
            <p:cNvSpPr/>
            <p:nvPr/>
          </p:nvSpPr>
          <p:spPr>
            <a:xfrm>
              <a:off x="3900" y="2981"/>
              <a:ext cx="132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aphicFrame>
          <p:nvGraphicFramePr>
            <p:cNvPr id="718923" name="Object 75"/>
            <p:cNvGraphicFramePr/>
            <p:nvPr/>
          </p:nvGraphicFramePr>
          <p:xfrm>
            <a:off x="2224" y="1661"/>
            <a:ext cx="282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38" name="" r:id="rId8" imgW="228600" imgH="393700" progId="Equation.3">
                    <p:embed/>
                  </p:oleObj>
                </mc:Choice>
                <mc:Fallback>
                  <p:oleObj name="" r:id="rId8" imgW="228600" imgH="393700" progId="Equation.3">
                    <p:embed/>
                    <p:pic>
                      <p:nvPicPr>
                        <p:cNvPr id="0" name="图片 4937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224" y="1661"/>
                          <a:ext cx="282" cy="60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8924" name="Object 76"/>
            <p:cNvGraphicFramePr/>
            <p:nvPr/>
          </p:nvGraphicFramePr>
          <p:xfrm>
            <a:off x="3232" y="1648"/>
            <a:ext cx="282" cy="6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39" name="" r:id="rId9" imgW="228600" imgH="393700" progId="Equation.3">
                    <p:embed/>
                  </p:oleObj>
                </mc:Choice>
                <mc:Fallback>
                  <p:oleObj name="" r:id="rId9" imgW="228600" imgH="393700" progId="Equation.3">
                    <p:embed/>
                    <p:pic>
                      <p:nvPicPr>
                        <p:cNvPr id="0" name="图片 493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232" y="1648"/>
                          <a:ext cx="282" cy="60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8925" name="Object 77"/>
            <p:cNvGraphicFramePr/>
            <p:nvPr/>
          </p:nvGraphicFramePr>
          <p:xfrm>
            <a:off x="4216" y="1649"/>
            <a:ext cx="282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36" name="" r:id="rId10" imgW="228600" imgH="393700" progId="Equation.3">
                    <p:embed/>
                  </p:oleObj>
                </mc:Choice>
                <mc:Fallback>
                  <p:oleObj name="" r:id="rId10" imgW="228600" imgH="393700" progId="Equation.3">
                    <p:embed/>
                    <p:pic>
                      <p:nvPicPr>
                        <p:cNvPr id="0" name="图片 493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216" y="1649"/>
                          <a:ext cx="282" cy="60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18926" name="Line 78"/>
            <p:cNvSpPr/>
            <p:nvPr/>
          </p:nvSpPr>
          <p:spPr>
            <a:xfrm>
              <a:off x="4896" y="2981"/>
              <a:ext cx="18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8927" name="Line 79"/>
            <p:cNvSpPr/>
            <p:nvPr/>
          </p:nvSpPr>
          <p:spPr>
            <a:xfrm>
              <a:off x="4824" y="2477"/>
              <a:ext cx="27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8928" name="Line 80"/>
            <p:cNvSpPr/>
            <p:nvPr/>
          </p:nvSpPr>
          <p:spPr>
            <a:xfrm>
              <a:off x="540" y="3460"/>
              <a:ext cx="402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aphicFrame>
          <p:nvGraphicFramePr>
            <p:cNvPr id="718929" name="Object 81"/>
            <p:cNvGraphicFramePr/>
            <p:nvPr/>
          </p:nvGraphicFramePr>
          <p:xfrm>
            <a:off x="276" y="3246"/>
            <a:ext cx="262" cy="2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37" name="" r:id="rId11" imgW="228600" imgH="215900" progId="Equation.3">
                    <p:embed/>
                  </p:oleObj>
                </mc:Choice>
                <mc:Fallback>
                  <p:oleObj name="" r:id="rId11" imgW="228600" imgH="215900" progId="Equation.3">
                    <p:embed/>
                    <p:pic>
                      <p:nvPicPr>
                        <p:cNvPr id="0" name="图片 4936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276" y="3246"/>
                          <a:ext cx="262" cy="26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18930" name="Line 82"/>
            <p:cNvSpPr/>
            <p:nvPr/>
          </p:nvSpPr>
          <p:spPr>
            <a:xfrm>
              <a:off x="5100" y="1846"/>
              <a:ext cx="0" cy="63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8931" name="Text Box 83"/>
            <p:cNvSpPr txBox="1"/>
            <p:nvPr/>
          </p:nvSpPr>
          <p:spPr>
            <a:xfrm>
              <a:off x="4776" y="1813"/>
              <a:ext cx="319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r>
                <a:rPr lang="en-US" altLang="zh-CN" b="1" baseline="-25000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3</a:t>
              </a:r>
              <a:endParaRPr lang="en-US" altLang="zh-CN" b="1" baseline="-25000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8932" name="Text Box 84"/>
            <p:cNvSpPr txBox="1"/>
            <p:nvPr/>
          </p:nvSpPr>
          <p:spPr>
            <a:xfrm>
              <a:off x="3756" y="1814"/>
              <a:ext cx="319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r>
                <a:rPr lang="en-US" altLang="zh-CN" b="1" baseline="-25000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2</a:t>
              </a:r>
              <a:endParaRPr lang="en-US" altLang="zh-CN" b="1" baseline="-25000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8933" name="Text Box 85"/>
            <p:cNvSpPr txBox="1"/>
            <p:nvPr/>
          </p:nvSpPr>
          <p:spPr>
            <a:xfrm>
              <a:off x="1752" y="1820"/>
              <a:ext cx="319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r>
                <a:rPr lang="en-US" altLang="zh-CN" b="1" baseline="-25000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0</a:t>
              </a:r>
              <a:endParaRPr lang="en-US" altLang="zh-CN" b="1" baseline="-25000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8934" name="Text Box 86"/>
            <p:cNvSpPr txBox="1"/>
            <p:nvPr/>
          </p:nvSpPr>
          <p:spPr>
            <a:xfrm>
              <a:off x="2756" y="1810"/>
              <a:ext cx="319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r>
                <a:rPr lang="en-US" altLang="zh-CN" b="1" baseline="-25000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1</a:t>
              </a:r>
              <a:endParaRPr lang="en-US" altLang="zh-CN" b="1" baseline="-25000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18935" name="Line 87"/>
            <p:cNvSpPr/>
            <p:nvPr/>
          </p:nvSpPr>
          <p:spPr>
            <a:xfrm>
              <a:off x="1872" y="2544"/>
              <a:ext cx="180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8936" name="Line 88"/>
            <p:cNvSpPr/>
            <p:nvPr/>
          </p:nvSpPr>
          <p:spPr>
            <a:xfrm>
              <a:off x="2856" y="2532"/>
              <a:ext cx="180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8937" name="Line 89"/>
            <p:cNvSpPr/>
            <p:nvPr/>
          </p:nvSpPr>
          <p:spPr>
            <a:xfrm>
              <a:off x="2904" y="2976"/>
              <a:ext cx="96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8938" name="Line 90"/>
            <p:cNvSpPr/>
            <p:nvPr/>
          </p:nvSpPr>
          <p:spPr>
            <a:xfrm>
              <a:off x="2172" y="2472"/>
              <a:ext cx="84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8939" name="Line 91"/>
            <p:cNvSpPr/>
            <p:nvPr/>
          </p:nvSpPr>
          <p:spPr>
            <a:xfrm>
              <a:off x="2136" y="3024"/>
              <a:ext cx="13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8940" name="Line 92"/>
            <p:cNvSpPr/>
            <p:nvPr/>
          </p:nvSpPr>
          <p:spPr>
            <a:xfrm>
              <a:off x="3156" y="2472"/>
              <a:ext cx="108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8941" name="Line 93"/>
            <p:cNvSpPr/>
            <p:nvPr/>
          </p:nvSpPr>
          <p:spPr>
            <a:xfrm>
              <a:off x="3156" y="2952"/>
              <a:ext cx="108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8942" name="Line 94"/>
            <p:cNvSpPr/>
            <p:nvPr/>
          </p:nvSpPr>
          <p:spPr>
            <a:xfrm>
              <a:off x="4128" y="2496"/>
              <a:ext cx="120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8943" name="Line 95"/>
            <p:cNvSpPr/>
            <p:nvPr/>
          </p:nvSpPr>
          <p:spPr>
            <a:xfrm>
              <a:off x="4116" y="2976"/>
              <a:ext cx="13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8944" name="Text Box 96"/>
            <p:cNvSpPr txBox="1"/>
            <p:nvPr/>
          </p:nvSpPr>
          <p:spPr>
            <a:xfrm>
              <a:off x="422" y="2461"/>
              <a:ext cx="88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b="1" dirty="0">
                  <a:solidFill>
                    <a:srgbClr val="FF0066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计数脉冲</a:t>
              </a:r>
              <a:endPara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364641" name="Text Box 97"/>
          <p:cNvSpPr txBox="1"/>
          <p:nvPr/>
        </p:nvSpPr>
        <p:spPr>
          <a:xfrm>
            <a:off x="936625" y="964565"/>
            <a:ext cx="804227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二进制计数器分为：同步二进制计数器和异步二进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64642" name="Rectangle 98"/>
          <p:cNvSpPr/>
          <p:nvPr/>
        </p:nvSpPr>
        <p:spPr>
          <a:xfrm>
            <a:off x="209550" y="1363028"/>
            <a:ext cx="1970088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制计数器。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64643" name="Text Box 99"/>
          <p:cNvSpPr txBox="1"/>
          <p:nvPr/>
        </p:nvSpPr>
        <p:spPr>
          <a:xfrm>
            <a:off x="841375" y="1840865"/>
            <a:ext cx="804545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由主从型</a:t>
            </a:r>
            <a:r>
              <a:rPr lang="en-US" altLang="zh-CN" sz="2800" b="1" i="1" dirty="0">
                <a:latin typeface="楷体_GB2312" pitchFamily="49" charset="-122"/>
                <a:ea typeface="楷体_GB2312" pitchFamily="49" charset="-122"/>
              </a:rPr>
              <a:t>JK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触发器构成的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位二进制计数器如下：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4644" name="Text Box 100"/>
          <p:cNvSpPr txBox="1"/>
          <p:nvPr/>
        </p:nvSpPr>
        <p:spPr>
          <a:xfrm>
            <a:off x="746125" y="5117465"/>
            <a:ext cx="1970088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工作原理：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64645" name="Text Box 101"/>
          <p:cNvSpPr txBox="1"/>
          <p:nvPr/>
        </p:nvSpPr>
        <p:spPr>
          <a:xfrm>
            <a:off x="704850" y="5549265"/>
            <a:ext cx="8016875" cy="519113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(1)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每来一个时钟脉冲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最低位触发器翻转一次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;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8950" name="Rectangle 102"/>
          <p:cNvSpPr/>
          <p:nvPr/>
        </p:nvSpPr>
        <p:spPr>
          <a:xfrm>
            <a:off x="704850" y="5992178"/>
            <a:ext cx="7866063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(2)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高位触发器是在相邻的低位触发器的输出端从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641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4641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64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464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643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4643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64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464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364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4641" grpId="0" build="p"/>
      <p:bldP spid="364642" grpId="0" build="p"/>
      <p:bldP spid="364643" grpId="0" build="p"/>
      <p:bldP spid="364644" grpId="0" build="p"/>
      <p:bldP spid="36464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2021" name="Text Box 5">
            <a:hlinkClick r:id="rId1"/>
          </p:cNvPr>
          <p:cNvSpPr txBox="1">
            <a:spLocks noChangeArrowheads="1"/>
          </p:cNvSpPr>
          <p:nvPr/>
        </p:nvSpPr>
        <p:spPr bwMode="auto">
          <a:xfrm>
            <a:off x="1752600" y="2611438"/>
            <a:ext cx="4981575" cy="7308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1" lang="en-US" altLang="zh-CN" sz="3200" b="1" kern="1200" cap="none" spc="0" normalizeH="0" baseline="0" noProof="0" smtClean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12.1.1   </a:t>
            </a:r>
            <a:r>
              <a:rPr kumimoji="1" lang="zh-CN" altLang="en-US" sz="32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基本</a:t>
            </a:r>
            <a:r>
              <a:rPr kumimoji="1" lang="en-US" altLang="zh-CN" sz="32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RS</a:t>
            </a:r>
            <a:r>
              <a:rPr kumimoji="1" lang="zh-CN" altLang="en-US" sz="32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触发器</a:t>
            </a:r>
            <a:endParaRPr kumimoji="1" lang="zh-CN" altLang="en-US" sz="3200" b="1" kern="1200" cap="none" spc="0" normalizeH="0" baseline="0" noProof="0" smtClean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2022" name="Text Box 6">
            <a:hlinkClick r:id="rId2"/>
          </p:cNvPr>
          <p:cNvSpPr txBox="1">
            <a:spLocks noChangeArrowheads="1"/>
          </p:cNvSpPr>
          <p:nvPr/>
        </p:nvSpPr>
        <p:spPr bwMode="auto">
          <a:xfrm>
            <a:off x="1752600" y="3241675"/>
            <a:ext cx="3962400" cy="7308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1" lang="en-US" altLang="zh-CN" sz="3200" b="1" kern="1200" cap="none" spc="0" normalizeH="0" baseline="0" noProof="0" smtClean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12.1.2   </a:t>
            </a:r>
            <a:r>
              <a:rPr kumimoji="1" lang="zh-CN" altLang="en-US" sz="32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同步</a:t>
            </a:r>
            <a:r>
              <a:rPr kumimoji="1" lang="en-US" altLang="zh-CN" sz="32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RS</a:t>
            </a:r>
            <a:r>
              <a:rPr kumimoji="1" lang="zh-CN" altLang="en-US" sz="32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触发器</a:t>
            </a:r>
            <a:endParaRPr kumimoji="1" lang="zh-CN" altLang="en-US" sz="2800" b="1" kern="1200" cap="none" spc="0" normalizeH="0" baseline="0" noProof="0" smtClean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342023" name="Text Box 7">
            <a:hlinkClick r:id="rId3"/>
          </p:cNvPr>
          <p:cNvSpPr txBox="1">
            <a:spLocks noChangeArrowheads="1"/>
          </p:cNvSpPr>
          <p:nvPr/>
        </p:nvSpPr>
        <p:spPr bwMode="auto">
          <a:xfrm>
            <a:off x="1752600" y="3843338"/>
            <a:ext cx="3706813" cy="7308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1" lang="en-US" altLang="zh-CN" sz="3200" b="1" kern="1200" cap="none" spc="0" normalizeH="0" baseline="0" noProof="0" smtClean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12.1.3   JK</a:t>
            </a:r>
            <a:r>
              <a:rPr kumimoji="1" lang="zh-CN" altLang="en-US" sz="32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触发器</a:t>
            </a:r>
            <a:endParaRPr kumimoji="1" lang="zh-CN" altLang="en-US" sz="3200" b="1" kern="1200" cap="none" spc="0" normalizeH="0" baseline="0" noProof="0" smtClean="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2024" name="Text Box 8">
            <a:hlinkClick r:id="rId4"/>
          </p:cNvPr>
          <p:cNvSpPr txBox="1">
            <a:spLocks noChangeArrowheads="1"/>
          </p:cNvSpPr>
          <p:nvPr/>
        </p:nvSpPr>
        <p:spPr bwMode="auto">
          <a:xfrm>
            <a:off x="1752600" y="4487863"/>
            <a:ext cx="3195638" cy="7308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1" lang="en-US" altLang="zh-CN" sz="3200" b="1" kern="1200" cap="none" spc="0" normalizeH="0" baseline="0" noProof="0" smtClean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12.1.4   D</a:t>
            </a:r>
            <a:r>
              <a:rPr kumimoji="1" lang="zh-CN" altLang="en-US" sz="3200" b="1" kern="1200" cap="none" spc="0" normalizeH="0" baseline="0" noProof="0" smtClean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触发器</a:t>
            </a:r>
            <a:endParaRPr kumimoji="1" lang="zh-CN" altLang="en-US" sz="2800" b="1" kern="1200" cap="none" spc="0" normalizeH="0" baseline="0" noProof="0" smtClean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342026" name="Text Box 10">
            <a:hlinkClick r:id="rId5"/>
          </p:cNvPr>
          <p:cNvSpPr txBox="1">
            <a:spLocks noChangeArrowheads="1"/>
          </p:cNvSpPr>
          <p:nvPr/>
        </p:nvSpPr>
        <p:spPr bwMode="auto">
          <a:xfrm>
            <a:off x="1752600" y="5164138"/>
            <a:ext cx="5072063" cy="7308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1" lang="en-US" altLang="zh-CN" sz="3200" b="1" kern="1200" cap="none" spc="0" normalizeH="0" baseline="0" noProof="0" smtClean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12.1.5   </a:t>
            </a:r>
            <a:r>
              <a:rPr kumimoji="1" lang="zh-CN" altLang="en-US" sz="3200" b="1" kern="1200" cap="none" spc="0" normalizeH="0" baseline="0" noProof="0" smtClean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触发器的应用举例</a:t>
            </a:r>
            <a:endParaRPr kumimoji="1" lang="zh-CN" altLang="en-US" sz="2800" b="1" kern="1200" cap="none" spc="0" normalizeH="0" baseline="0" noProof="0" smtClean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pic>
        <p:nvPicPr>
          <p:cNvPr id="688135" name="Picture 11" descr="anniu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24800" y="6181725"/>
            <a:ext cx="381000" cy="271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8136" name="Rectangle 12">
            <a:hlinkClick r:id="" action="ppaction://hlinkshowjump?jump=endshow"/>
          </p:cNvPr>
          <p:cNvSpPr/>
          <p:nvPr/>
        </p:nvSpPr>
        <p:spPr>
          <a:xfrm>
            <a:off x="7848600" y="6072188"/>
            <a:ext cx="457200" cy="381000"/>
          </a:xfrm>
          <a:prstGeom prst="rect">
            <a:avLst/>
          </a:prstGeom>
          <a:noFill/>
          <a:ln w="25400">
            <a:noFill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55800" y="492125"/>
            <a:ext cx="45720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en-US" altLang="zh-CN" sz="400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12.1</a:t>
            </a:r>
            <a:r>
              <a:rPr kumimoji="1" lang="en-US" altLang="zh-CN" sz="4000" i="1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kumimoji="1" lang="zh-CN" altLang="en-US" sz="400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触发器</a:t>
            </a:r>
            <a:endParaRPr kumimoji="1" lang="zh-CN" altLang="en-US" sz="4000" noProof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页脚占位符 4"/>
          <p:cNvSpPr txBox="1">
            <a:spLocks noGrp="1"/>
          </p:cNvSpPr>
          <p:nvPr>
            <p:custDataLst>
              <p:tags r:id="rId7"/>
            </p:custDataLst>
          </p:nvPr>
        </p:nvSpPr>
        <p:spPr bwMode="auto">
          <a:xfrm>
            <a:off x="5791200" y="6530975"/>
            <a:ext cx="28956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r" defTabSz="914400" rtl="0" eaLnBrk="1" latinLnBrk="0" hangingPunct="1">
              <a:defRPr sz="1000" b="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20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21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2021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2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4202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2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4202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2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4202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2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202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2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4202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24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42024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2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4202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26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42026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2021" grpId="0" advAuto="1000" build="p"/>
      <p:bldP spid="342022" grpId="0" advAuto="1000" build="p"/>
      <p:bldP spid="342023" grpId="0" advAuto="1000" build="p"/>
      <p:bldP spid="342024" grpId="0" advAuto="1000" build="p"/>
      <p:bldP spid="342026" grpId="0" advAuto="100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Group 2"/>
          <p:cNvGrpSpPr/>
          <p:nvPr/>
        </p:nvGrpSpPr>
        <p:grpSpPr>
          <a:xfrm>
            <a:off x="685800" y="1981200"/>
            <a:ext cx="8115300" cy="4457700"/>
            <a:chOff x="180" y="960"/>
            <a:chExt cx="5112" cy="2808"/>
          </a:xfrm>
        </p:grpSpPr>
        <p:sp>
          <p:nvSpPr>
            <p:cNvPr id="719875" name="Rectangle 3"/>
            <p:cNvSpPr/>
            <p:nvPr/>
          </p:nvSpPr>
          <p:spPr>
            <a:xfrm>
              <a:off x="2196" y="1666"/>
              <a:ext cx="480" cy="2102"/>
            </a:xfrm>
            <a:prstGeom prst="rect">
              <a:avLst/>
            </a:prstGeom>
            <a:noFill/>
            <a:ln w="25400">
              <a:noFill/>
            </a:ln>
          </p:spPr>
          <p:txBody>
            <a:bodyPr/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 </a:t>
              </a:r>
              <a:r>
                <a:rPr lang="en-US" altLang="zh-CN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0</a:t>
              </a:r>
              <a:r>
                <a:rPr lang="en-US" altLang="zh-CN" dirty="0">
                  <a:latin typeface="Times New Roman" panose="02020603050405020304" pitchFamily="18" charset="0"/>
                </a:rPr>
                <a:t> 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 1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 2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 3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 4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 5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 6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 7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 8</a:t>
              </a:r>
              <a:endParaRPr lang="en-US" altLang="zh-CN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719876" name="Rectangle 4"/>
            <p:cNvSpPr/>
            <p:nvPr/>
          </p:nvSpPr>
          <p:spPr>
            <a:xfrm>
              <a:off x="996" y="1666"/>
              <a:ext cx="1200" cy="2102"/>
            </a:xfrm>
            <a:prstGeom prst="rect">
              <a:avLst/>
            </a:prstGeom>
            <a:noFill/>
            <a:ln w="25400">
              <a:noFill/>
            </a:ln>
          </p:spPr>
          <p:txBody>
            <a:bodyPr/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</a:t>
              </a:r>
              <a:r>
                <a:rPr lang="en-US" altLang="zh-CN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0   0   0   0</a:t>
              </a:r>
              <a:r>
                <a:rPr lang="en-US" altLang="zh-CN" dirty="0">
                  <a:latin typeface="Times New Roman" panose="02020603050405020304" pitchFamily="18" charset="0"/>
                </a:rPr>
                <a:t>  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0   0   0   1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0   0   1   0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0   0   1   1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0   1   0   0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0   1   0   1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0   1   1   0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0   1   1   1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1   0   0   0</a:t>
              </a:r>
              <a:endParaRPr lang="en-US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719877" name="Rectangle 5"/>
            <p:cNvSpPr/>
            <p:nvPr/>
          </p:nvSpPr>
          <p:spPr>
            <a:xfrm>
              <a:off x="216" y="1666"/>
              <a:ext cx="768" cy="2102"/>
            </a:xfrm>
            <a:prstGeom prst="rect">
              <a:avLst/>
            </a:prstGeom>
            <a:noFill/>
            <a:ln w="25400">
              <a:noFill/>
            </a:ln>
          </p:spPr>
          <p:txBody>
            <a:bodyPr/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   </a:t>
              </a:r>
              <a:r>
                <a:rPr lang="en-US" altLang="zh-CN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 0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    1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    2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    3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    4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    5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    6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    7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    8</a:t>
              </a:r>
              <a:endParaRPr lang="en-US" altLang="zh-CN" b="1" dirty="0">
                <a:solidFill>
                  <a:srgbClr val="0099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19878" name="Rectangle 6"/>
            <p:cNvSpPr/>
            <p:nvPr/>
          </p:nvSpPr>
          <p:spPr>
            <a:xfrm>
              <a:off x="996" y="1259"/>
              <a:ext cx="1200" cy="299"/>
            </a:xfrm>
            <a:prstGeom prst="rect">
              <a:avLst/>
            </a:prstGeom>
            <a:noFill/>
            <a:ln w="25400">
              <a:noFill/>
            </a:ln>
          </p:spPr>
          <p:txBody>
            <a:bodyPr/>
            <a:p>
              <a:pPr eaLnBrk="0" hangingPunct="0"/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Q</a:t>
              </a:r>
              <a:r>
                <a:rPr lang="en-US" altLang="zh-CN" b="1" baseline="-25000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3   </a:t>
              </a:r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Q</a:t>
              </a:r>
              <a:r>
                <a:rPr lang="en-US" altLang="zh-CN" b="1" baseline="-25000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2   </a:t>
              </a:r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Q</a:t>
              </a:r>
              <a:r>
                <a:rPr lang="en-US" altLang="zh-CN" b="1" baseline="-25000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1  </a:t>
              </a:r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Q</a:t>
              </a:r>
              <a:r>
                <a:rPr lang="en-US" altLang="zh-CN" b="1" baseline="-25000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0</a:t>
              </a:r>
              <a:endParaRPr lang="en-US" altLang="zh-CN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19879" name="Rectangle 7"/>
            <p:cNvSpPr/>
            <p:nvPr/>
          </p:nvSpPr>
          <p:spPr>
            <a:xfrm>
              <a:off x="2196" y="972"/>
              <a:ext cx="612" cy="586"/>
            </a:xfrm>
            <a:prstGeom prst="rect">
              <a:avLst/>
            </a:prstGeom>
            <a:noFill/>
            <a:ln w="25400">
              <a:noFill/>
            </a:ln>
          </p:spPr>
          <p:txBody>
            <a:bodyPr/>
            <a:p>
              <a:pPr eaLnBrk="0" hangingPunct="0"/>
              <a:r>
                <a:rPr lang="zh-CN" altLang="en-US" b="1" dirty="0">
                  <a:latin typeface="Times New Roman" panose="02020603050405020304" pitchFamily="18" charset="0"/>
                  <a:ea typeface="楷体_GB2312" pitchFamily="49" charset="-122"/>
                </a:rPr>
                <a:t>十进</a:t>
              </a:r>
              <a:endParaRPr lang="zh-CN" altLang="en-US" b="1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eaLnBrk="0" hangingPunct="0"/>
              <a:r>
                <a:rPr lang="zh-CN" altLang="en-US" b="1" dirty="0">
                  <a:latin typeface="Times New Roman" panose="02020603050405020304" pitchFamily="18" charset="0"/>
                  <a:ea typeface="楷体_GB2312" pitchFamily="49" charset="-122"/>
                </a:rPr>
                <a:t>制数</a:t>
              </a:r>
              <a:endParaRPr lang="zh-CN" altLang="en-US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719880" name="Rectangle 8"/>
            <p:cNvSpPr/>
            <p:nvPr/>
          </p:nvSpPr>
          <p:spPr>
            <a:xfrm>
              <a:off x="840" y="972"/>
              <a:ext cx="1200" cy="287"/>
            </a:xfrm>
            <a:prstGeom prst="rect">
              <a:avLst/>
            </a:prstGeom>
            <a:noFill/>
            <a:ln w="25400">
              <a:noFill/>
            </a:ln>
          </p:spPr>
          <p:txBody>
            <a:bodyPr/>
            <a:p>
              <a:pPr eaLnBrk="0" hangingPunct="0"/>
              <a:r>
                <a:rPr lang="en-US" altLang="zh-CN" b="1" dirty="0">
                  <a:latin typeface="Times New Roman" panose="02020603050405020304" pitchFamily="18" charset="0"/>
                </a:rPr>
                <a:t>    </a:t>
              </a:r>
              <a:r>
                <a:rPr lang="en-US" altLang="zh-CN" b="1" dirty="0"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en-US" b="1" dirty="0">
                  <a:solidFill>
                    <a:srgbClr val="FF0066"/>
                  </a:solidFill>
                  <a:latin typeface="楷体_GB2312" pitchFamily="49" charset="-122"/>
                  <a:ea typeface="楷体_GB2312" pitchFamily="49" charset="-122"/>
                </a:rPr>
                <a:t>二进制数</a:t>
              </a:r>
              <a:endParaRPr lang="zh-CN" altLang="en-US" sz="2000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19881" name="Rectangle 9"/>
            <p:cNvSpPr/>
            <p:nvPr/>
          </p:nvSpPr>
          <p:spPr>
            <a:xfrm>
              <a:off x="180" y="984"/>
              <a:ext cx="852" cy="598"/>
            </a:xfrm>
            <a:prstGeom prst="rect">
              <a:avLst/>
            </a:prstGeom>
            <a:noFill/>
            <a:ln w="25400">
              <a:noFill/>
            </a:ln>
          </p:spPr>
          <p:txBody>
            <a:bodyPr/>
            <a:p>
              <a:pPr eaLnBrk="0" hangingPunct="0"/>
              <a:r>
                <a:rPr lang="en-US" altLang="zh-CN" b="1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   </a:t>
              </a:r>
              <a:r>
                <a:rPr lang="zh-CN" altLang="en-US" b="1" dirty="0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计数</a:t>
              </a:r>
              <a:endParaRPr lang="zh-CN" altLang="en-US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eaLnBrk="0" hangingPunct="0"/>
              <a:r>
                <a:rPr lang="zh-CN" altLang="en-US" b="1" dirty="0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 脉冲数</a:t>
              </a:r>
              <a:endParaRPr lang="zh-CN" altLang="en-US" sz="2000" b="1" dirty="0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19882" name="Line 10"/>
            <p:cNvSpPr/>
            <p:nvPr/>
          </p:nvSpPr>
          <p:spPr>
            <a:xfrm>
              <a:off x="228" y="972"/>
              <a:ext cx="2448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883" name="Line 11"/>
            <p:cNvSpPr/>
            <p:nvPr/>
          </p:nvSpPr>
          <p:spPr>
            <a:xfrm>
              <a:off x="228" y="1558"/>
              <a:ext cx="2448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884" name="Line 12"/>
            <p:cNvSpPr/>
            <p:nvPr/>
          </p:nvSpPr>
          <p:spPr>
            <a:xfrm>
              <a:off x="228" y="3660"/>
              <a:ext cx="2448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885" name="Line 13"/>
            <p:cNvSpPr/>
            <p:nvPr/>
          </p:nvSpPr>
          <p:spPr>
            <a:xfrm>
              <a:off x="228" y="972"/>
              <a:ext cx="0" cy="2688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886" name="Line 14"/>
            <p:cNvSpPr/>
            <p:nvPr/>
          </p:nvSpPr>
          <p:spPr>
            <a:xfrm>
              <a:off x="996" y="972"/>
              <a:ext cx="0" cy="2688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887" name="Line 15"/>
            <p:cNvSpPr/>
            <p:nvPr/>
          </p:nvSpPr>
          <p:spPr>
            <a:xfrm>
              <a:off x="2196" y="972"/>
              <a:ext cx="0" cy="2688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888" name="Line 16"/>
            <p:cNvSpPr/>
            <p:nvPr/>
          </p:nvSpPr>
          <p:spPr>
            <a:xfrm>
              <a:off x="2676" y="984"/>
              <a:ext cx="0" cy="2688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889" name="Line 17"/>
            <p:cNvSpPr/>
            <p:nvPr/>
          </p:nvSpPr>
          <p:spPr>
            <a:xfrm>
              <a:off x="996" y="1259"/>
              <a:ext cx="1200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890" name="Rectangle 18"/>
            <p:cNvSpPr/>
            <p:nvPr/>
          </p:nvSpPr>
          <p:spPr>
            <a:xfrm>
              <a:off x="4644" y="3288"/>
              <a:ext cx="480" cy="344"/>
            </a:xfrm>
            <a:prstGeom prst="rect">
              <a:avLst/>
            </a:prstGeom>
            <a:noFill/>
            <a:ln w="25400">
              <a:noFill/>
            </a:ln>
          </p:spPr>
          <p:txBody>
            <a:bodyPr/>
            <a:p>
              <a:pPr eaLnBrk="0" hangingPunct="0">
                <a:lnSpc>
                  <a:spcPct val="6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</a:t>
              </a:r>
              <a:r>
                <a:rPr lang="en-US" altLang="zh-CN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 0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>
                <a:lnSpc>
                  <a:spcPct val="6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 </a:t>
              </a:r>
              <a:endParaRPr lang="en-US" altLang="zh-CN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719891" name="Rectangle 19"/>
            <p:cNvSpPr/>
            <p:nvPr/>
          </p:nvSpPr>
          <p:spPr>
            <a:xfrm>
              <a:off x="3444" y="3300"/>
              <a:ext cx="1200" cy="224"/>
            </a:xfrm>
            <a:prstGeom prst="rect">
              <a:avLst/>
            </a:prstGeom>
            <a:noFill/>
            <a:ln w="25400">
              <a:noFill/>
            </a:ln>
          </p:spPr>
          <p:txBody>
            <a:bodyPr/>
            <a:p>
              <a:pPr eaLnBrk="0" hangingPunct="0">
                <a:lnSpc>
                  <a:spcPct val="6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</a:t>
              </a:r>
              <a:r>
                <a:rPr lang="en-US" altLang="zh-CN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0   0   0   0</a:t>
              </a:r>
              <a:endParaRPr lang="en-US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719892" name="Rectangle 20"/>
            <p:cNvSpPr/>
            <p:nvPr/>
          </p:nvSpPr>
          <p:spPr>
            <a:xfrm>
              <a:off x="2676" y="3288"/>
              <a:ext cx="768" cy="356"/>
            </a:xfrm>
            <a:prstGeom prst="rect">
              <a:avLst/>
            </a:prstGeom>
            <a:noFill/>
            <a:ln w="25400">
              <a:noFill/>
            </a:ln>
          </p:spPr>
          <p:txBody>
            <a:bodyPr/>
            <a:p>
              <a:pPr eaLnBrk="0" hangingPunct="0">
                <a:lnSpc>
                  <a:spcPct val="6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  </a:t>
              </a:r>
              <a:r>
                <a:rPr lang="en-US" altLang="zh-CN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  16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>
                <a:lnSpc>
                  <a:spcPct val="6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    </a:t>
              </a:r>
              <a:endParaRPr lang="en-US" altLang="zh-CN" b="1" dirty="0">
                <a:solidFill>
                  <a:srgbClr val="0099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19893" name="Rectangle 21"/>
            <p:cNvSpPr/>
            <p:nvPr/>
          </p:nvSpPr>
          <p:spPr>
            <a:xfrm>
              <a:off x="4632" y="1654"/>
              <a:ext cx="480" cy="1526"/>
            </a:xfrm>
            <a:prstGeom prst="rect">
              <a:avLst/>
            </a:prstGeom>
            <a:noFill/>
            <a:ln w="25400">
              <a:noFill/>
            </a:ln>
          </p:spPr>
          <p:txBody>
            <a:bodyPr/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 9 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10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11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12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13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14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15</a:t>
              </a:r>
              <a:endParaRPr lang="en-US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719894" name="Rectangle 22"/>
            <p:cNvSpPr/>
            <p:nvPr/>
          </p:nvSpPr>
          <p:spPr>
            <a:xfrm>
              <a:off x="3432" y="1654"/>
              <a:ext cx="1200" cy="1526"/>
            </a:xfrm>
            <a:prstGeom prst="rect">
              <a:avLst/>
            </a:prstGeom>
            <a:noFill/>
            <a:ln w="25400">
              <a:noFill/>
            </a:ln>
          </p:spPr>
          <p:txBody>
            <a:bodyPr/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1   0   0   1  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1   0   1   0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1   0   1   1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1   1   0   0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1   1   0   1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1   1   1   0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1   1   1   1</a:t>
              </a:r>
              <a:endParaRPr lang="en-US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719895" name="Rectangle 23"/>
            <p:cNvSpPr/>
            <p:nvPr/>
          </p:nvSpPr>
          <p:spPr>
            <a:xfrm>
              <a:off x="2616" y="1642"/>
              <a:ext cx="768" cy="1526"/>
            </a:xfrm>
            <a:prstGeom prst="rect">
              <a:avLst/>
            </a:prstGeom>
            <a:noFill/>
            <a:ln w="25400">
              <a:noFill/>
            </a:ln>
          </p:spPr>
          <p:txBody>
            <a:bodyPr/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     9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    10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    11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    12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    13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    14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     15</a:t>
              </a:r>
              <a:endParaRPr lang="en-US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719896" name="Rectangle 24"/>
            <p:cNvSpPr/>
            <p:nvPr/>
          </p:nvSpPr>
          <p:spPr>
            <a:xfrm>
              <a:off x="3444" y="1259"/>
              <a:ext cx="1200" cy="299"/>
            </a:xfrm>
            <a:prstGeom prst="rect">
              <a:avLst/>
            </a:prstGeom>
            <a:noFill/>
            <a:ln w="25400">
              <a:noFill/>
            </a:ln>
          </p:spPr>
          <p:txBody>
            <a:bodyPr/>
            <a:p>
              <a:pPr eaLnBrk="0" hangingPunct="0"/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Q</a:t>
              </a:r>
              <a:r>
                <a:rPr lang="en-US" altLang="zh-CN" b="1" baseline="-25000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3   </a:t>
              </a:r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Q</a:t>
              </a:r>
              <a:r>
                <a:rPr lang="en-US" altLang="zh-CN" b="1" baseline="-25000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2   </a:t>
              </a:r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Q</a:t>
              </a:r>
              <a:r>
                <a:rPr lang="en-US" altLang="zh-CN" b="1" baseline="-25000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1  </a:t>
              </a:r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Q</a:t>
              </a:r>
              <a:r>
                <a:rPr lang="en-US" altLang="zh-CN" b="1" baseline="-25000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0</a:t>
              </a:r>
              <a:endParaRPr lang="en-US" altLang="zh-CN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19897" name="Rectangle 25"/>
            <p:cNvSpPr/>
            <p:nvPr/>
          </p:nvSpPr>
          <p:spPr>
            <a:xfrm>
              <a:off x="4644" y="972"/>
              <a:ext cx="648" cy="586"/>
            </a:xfrm>
            <a:prstGeom prst="rect">
              <a:avLst/>
            </a:prstGeom>
            <a:noFill/>
            <a:ln w="25400">
              <a:noFill/>
            </a:ln>
          </p:spPr>
          <p:txBody>
            <a:bodyPr/>
            <a:p>
              <a:pPr eaLnBrk="0" hangingPunct="0"/>
              <a:r>
                <a:rPr lang="zh-CN" altLang="en-US" b="1" dirty="0">
                  <a:latin typeface="Times New Roman" panose="02020603050405020304" pitchFamily="18" charset="0"/>
                  <a:ea typeface="楷体_GB2312" pitchFamily="49" charset="-122"/>
                </a:rPr>
                <a:t>十进</a:t>
              </a:r>
              <a:endParaRPr lang="zh-CN" altLang="en-US" b="1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eaLnBrk="0" hangingPunct="0"/>
              <a:r>
                <a:rPr lang="zh-CN" altLang="en-US" b="1" dirty="0">
                  <a:latin typeface="Times New Roman" panose="02020603050405020304" pitchFamily="18" charset="0"/>
                  <a:ea typeface="楷体_GB2312" pitchFamily="49" charset="-122"/>
                </a:rPr>
                <a:t>制数</a:t>
              </a:r>
              <a:endParaRPr lang="zh-CN" altLang="en-US" sz="2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719898" name="Rectangle 26"/>
            <p:cNvSpPr/>
            <p:nvPr/>
          </p:nvSpPr>
          <p:spPr>
            <a:xfrm>
              <a:off x="3288" y="984"/>
              <a:ext cx="1296" cy="287"/>
            </a:xfrm>
            <a:prstGeom prst="rect">
              <a:avLst/>
            </a:prstGeom>
            <a:noFill/>
            <a:ln w="25400">
              <a:noFill/>
            </a:ln>
          </p:spPr>
          <p:txBody>
            <a:bodyPr/>
            <a:p>
              <a:pPr eaLnBrk="0" hangingPunct="0"/>
              <a:r>
                <a:rPr lang="en-US" altLang="zh-CN" b="1" dirty="0">
                  <a:latin typeface="Times New Roman" panose="02020603050405020304" pitchFamily="18" charset="0"/>
                </a:rPr>
                <a:t>   </a:t>
              </a:r>
              <a:r>
                <a:rPr lang="en-US" altLang="zh-CN" b="1" dirty="0"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zh-CN" altLang="en-US" b="1" dirty="0">
                  <a:solidFill>
                    <a:srgbClr val="FF0066"/>
                  </a:solidFill>
                  <a:latin typeface="楷体_GB2312" pitchFamily="49" charset="-122"/>
                  <a:ea typeface="楷体_GB2312" pitchFamily="49" charset="-122"/>
                </a:rPr>
                <a:t>二进制数</a:t>
              </a:r>
              <a:endParaRPr lang="zh-CN" altLang="en-US" sz="2000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19899" name="Rectangle 27"/>
            <p:cNvSpPr/>
            <p:nvPr/>
          </p:nvSpPr>
          <p:spPr>
            <a:xfrm>
              <a:off x="2640" y="996"/>
              <a:ext cx="948" cy="586"/>
            </a:xfrm>
            <a:prstGeom prst="rect">
              <a:avLst/>
            </a:prstGeom>
            <a:noFill/>
            <a:ln w="25400">
              <a:noFill/>
            </a:ln>
          </p:spPr>
          <p:txBody>
            <a:bodyPr/>
            <a:p>
              <a:pPr eaLnBrk="0" hangingPunct="0"/>
              <a:r>
                <a:rPr lang="en-US" altLang="zh-CN" b="1" dirty="0">
                  <a:solidFill>
                    <a:srgbClr val="009900"/>
                  </a:solidFill>
                  <a:latin typeface="Times New Roman" panose="02020603050405020304" pitchFamily="18" charset="0"/>
                </a:rPr>
                <a:t>   </a:t>
              </a:r>
              <a:r>
                <a:rPr lang="zh-CN" altLang="en-US" b="1" dirty="0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计数</a:t>
              </a:r>
              <a:endParaRPr lang="zh-CN" altLang="en-US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eaLnBrk="0" hangingPunct="0"/>
              <a:r>
                <a:rPr lang="zh-CN" altLang="en-US" b="1" dirty="0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 脉冲数</a:t>
              </a:r>
              <a:endParaRPr lang="zh-CN" altLang="en-US" b="1" dirty="0">
                <a:solidFill>
                  <a:srgbClr val="0099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19900" name="Line 28"/>
            <p:cNvSpPr/>
            <p:nvPr/>
          </p:nvSpPr>
          <p:spPr>
            <a:xfrm>
              <a:off x="2676" y="972"/>
              <a:ext cx="2448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901" name="Line 29"/>
            <p:cNvSpPr/>
            <p:nvPr/>
          </p:nvSpPr>
          <p:spPr>
            <a:xfrm>
              <a:off x="2676" y="1558"/>
              <a:ext cx="2448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902" name="Line 30"/>
            <p:cNvSpPr/>
            <p:nvPr/>
          </p:nvSpPr>
          <p:spPr>
            <a:xfrm>
              <a:off x="2676" y="3656"/>
              <a:ext cx="2448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903" name="Line 31"/>
            <p:cNvSpPr/>
            <p:nvPr/>
          </p:nvSpPr>
          <p:spPr>
            <a:xfrm>
              <a:off x="2676" y="960"/>
              <a:ext cx="0" cy="2672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904" name="Line 32"/>
            <p:cNvSpPr/>
            <p:nvPr/>
          </p:nvSpPr>
          <p:spPr>
            <a:xfrm>
              <a:off x="3444" y="984"/>
              <a:ext cx="0" cy="2672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905" name="Line 33"/>
            <p:cNvSpPr/>
            <p:nvPr/>
          </p:nvSpPr>
          <p:spPr>
            <a:xfrm>
              <a:off x="4644" y="984"/>
              <a:ext cx="0" cy="2672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906" name="Line 34"/>
            <p:cNvSpPr/>
            <p:nvPr/>
          </p:nvSpPr>
          <p:spPr>
            <a:xfrm>
              <a:off x="5124" y="972"/>
              <a:ext cx="0" cy="2672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907" name="Line 35"/>
            <p:cNvSpPr/>
            <p:nvPr/>
          </p:nvSpPr>
          <p:spPr>
            <a:xfrm>
              <a:off x="3444" y="1259"/>
              <a:ext cx="1200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908" name="Line 36"/>
            <p:cNvSpPr/>
            <p:nvPr/>
          </p:nvSpPr>
          <p:spPr>
            <a:xfrm>
              <a:off x="2688" y="3240"/>
              <a:ext cx="2448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65605" name="Text Box 37"/>
          <p:cNvSpPr txBox="1"/>
          <p:nvPr/>
        </p:nvSpPr>
        <p:spPr>
          <a:xfrm>
            <a:off x="342900" y="381000"/>
            <a:ext cx="8515350" cy="519113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变为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进位时翻转。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5606" name="Text Box 38"/>
          <p:cNvSpPr txBox="1"/>
          <p:nvPr/>
        </p:nvSpPr>
        <p:spPr>
          <a:xfrm>
            <a:off x="952500" y="879475"/>
            <a:ext cx="8042275" cy="519113"/>
          </a:xfrm>
          <a:prstGeom prst="rect">
            <a:avLst/>
          </a:prstGeom>
          <a:noFill/>
          <a:ln w="25400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计数脉冲个数与各触发器输出状态及十进制数之间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5607" name="Rectangle 39"/>
          <p:cNvSpPr/>
          <p:nvPr/>
        </p:nvSpPr>
        <p:spPr>
          <a:xfrm>
            <a:off x="342900" y="1262063"/>
            <a:ext cx="2506663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的关系如下表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: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60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6560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60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560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60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560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5605" grpId="0" build="p"/>
      <p:bldP spid="365606" grpId="0" build="p"/>
      <p:bldP spid="365607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Group 2"/>
          <p:cNvGrpSpPr/>
          <p:nvPr/>
        </p:nvGrpSpPr>
        <p:grpSpPr>
          <a:xfrm>
            <a:off x="133350" y="952500"/>
            <a:ext cx="8686800" cy="788988"/>
            <a:chOff x="156" y="288"/>
            <a:chExt cx="5472" cy="497"/>
          </a:xfrm>
        </p:grpSpPr>
        <p:sp>
          <p:nvSpPr>
            <p:cNvPr id="720899" name="Text Box 3"/>
            <p:cNvSpPr txBox="1"/>
            <p:nvPr/>
          </p:nvSpPr>
          <p:spPr>
            <a:xfrm>
              <a:off x="156" y="497"/>
              <a:ext cx="361" cy="28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CP</a:t>
              </a:r>
              <a:endParaRPr lang="en-US" altLang="zh-CN" b="1" i="1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grpSp>
          <p:nvGrpSpPr>
            <p:cNvPr id="720900" name="Group 4"/>
            <p:cNvGrpSpPr/>
            <p:nvPr/>
          </p:nvGrpSpPr>
          <p:grpSpPr>
            <a:xfrm>
              <a:off x="1606" y="532"/>
              <a:ext cx="322" cy="240"/>
              <a:chOff x="720" y="3072"/>
              <a:chExt cx="384" cy="240"/>
            </a:xfrm>
          </p:grpSpPr>
          <p:sp>
            <p:nvSpPr>
              <p:cNvPr id="720901" name="Line 5"/>
              <p:cNvSpPr/>
              <p:nvPr/>
            </p:nvSpPr>
            <p:spPr>
              <a:xfrm>
                <a:off x="720" y="3312"/>
                <a:ext cx="192" cy="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902" name="Line 6"/>
              <p:cNvSpPr/>
              <p:nvPr/>
            </p:nvSpPr>
            <p:spPr>
              <a:xfrm>
                <a:off x="912" y="3072"/>
                <a:ext cx="0" cy="24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903" name="Line 7"/>
              <p:cNvSpPr/>
              <p:nvPr/>
            </p:nvSpPr>
            <p:spPr>
              <a:xfrm>
                <a:off x="912" y="3072"/>
                <a:ext cx="192" cy="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904" name="Line 8"/>
              <p:cNvSpPr/>
              <p:nvPr/>
            </p:nvSpPr>
            <p:spPr>
              <a:xfrm>
                <a:off x="1104" y="3072"/>
                <a:ext cx="0" cy="24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720905" name="Group 9"/>
            <p:cNvGrpSpPr/>
            <p:nvPr/>
          </p:nvGrpSpPr>
          <p:grpSpPr>
            <a:xfrm>
              <a:off x="638" y="532"/>
              <a:ext cx="322" cy="240"/>
              <a:chOff x="720" y="3072"/>
              <a:chExt cx="384" cy="240"/>
            </a:xfrm>
          </p:grpSpPr>
          <p:sp>
            <p:nvSpPr>
              <p:cNvPr id="720906" name="Line 10"/>
              <p:cNvSpPr/>
              <p:nvPr/>
            </p:nvSpPr>
            <p:spPr>
              <a:xfrm>
                <a:off x="720" y="3312"/>
                <a:ext cx="192" cy="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907" name="Line 11"/>
              <p:cNvSpPr/>
              <p:nvPr/>
            </p:nvSpPr>
            <p:spPr>
              <a:xfrm>
                <a:off x="912" y="3072"/>
                <a:ext cx="0" cy="24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908" name="Line 12"/>
              <p:cNvSpPr/>
              <p:nvPr/>
            </p:nvSpPr>
            <p:spPr>
              <a:xfrm>
                <a:off x="912" y="3072"/>
                <a:ext cx="192" cy="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909" name="Line 13"/>
              <p:cNvSpPr/>
              <p:nvPr/>
            </p:nvSpPr>
            <p:spPr>
              <a:xfrm>
                <a:off x="1104" y="3072"/>
                <a:ext cx="0" cy="24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720910" name="Group 14"/>
            <p:cNvGrpSpPr/>
            <p:nvPr/>
          </p:nvGrpSpPr>
          <p:grpSpPr>
            <a:xfrm>
              <a:off x="1283" y="532"/>
              <a:ext cx="323" cy="240"/>
              <a:chOff x="720" y="3072"/>
              <a:chExt cx="384" cy="240"/>
            </a:xfrm>
          </p:grpSpPr>
          <p:sp>
            <p:nvSpPr>
              <p:cNvPr id="720911" name="Line 15"/>
              <p:cNvSpPr/>
              <p:nvPr/>
            </p:nvSpPr>
            <p:spPr>
              <a:xfrm>
                <a:off x="720" y="3312"/>
                <a:ext cx="192" cy="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912" name="Line 16"/>
              <p:cNvSpPr/>
              <p:nvPr/>
            </p:nvSpPr>
            <p:spPr>
              <a:xfrm>
                <a:off x="912" y="3072"/>
                <a:ext cx="0" cy="24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913" name="Line 17"/>
              <p:cNvSpPr/>
              <p:nvPr/>
            </p:nvSpPr>
            <p:spPr>
              <a:xfrm>
                <a:off x="912" y="3072"/>
                <a:ext cx="192" cy="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914" name="Line 18"/>
              <p:cNvSpPr/>
              <p:nvPr/>
            </p:nvSpPr>
            <p:spPr>
              <a:xfrm>
                <a:off x="1104" y="3072"/>
                <a:ext cx="0" cy="24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720915" name="Group 19"/>
            <p:cNvGrpSpPr/>
            <p:nvPr/>
          </p:nvGrpSpPr>
          <p:grpSpPr>
            <a:xfrm>
              <a:off x="316" y="532"/>
              <a:ext cx="322" cy="240"/>
              <a:chOff x="720" y="3072"/>
              <a:chExt cx="384" cy="240"/>
            </a:xfrm>
          </p:grpSpPr>
          <p:sp>
            <p:nvSpPr>
              <p:cNvPr id="720916" name="Line 20"/>
              <p:cNvSpPr/>
              <p:nvPr/>
            </p:nvSpPr>
            <p:spPr>
              <a:xfrm>
                <a:off x="720" y="3312"/>
                <a:ext cx="192" cy="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917" name="Line 21"/>
              <p:cNvSpPr/>
              <p:nvPr/>
            </p:nvSpPr>
            <p:spPr>
              <a:xfrm>
                <a:off x="912" y="3072"/>
                <a:ext cx="0" cy="24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918" name="Line 22"/>
              <p:cNvSpPr/>
              <p:nvPr/>
            </p:nvSpPr>
            <p:spPr>
              <a:xfrm>
                <a:off x="912" y="3072"/>
                <a:ext cx="192" cy="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919" name="Line 23"/>
              <p:cNvSpPr/>
              <p:nvPr/>
            </p:nvSpPr>
            <p:spPr>
              <a:xfrm>
                <a:off x="1104" y="3072"/>
                <a:ext cx="0" cy="24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720920" name="Group 24"/>
            <p:cNvGrpSpPr/>
            <p:nvPr/>
          </p:nvGrpSpPr>
          <p:grpSpPr>
            <a:xfrm>
              <a:off x="1929" y="528"/>
              <a:ext cx="322" cy="240"/>
              <a:chOff x="720" y="3072"/>
              <a:chExt cx="384" cy="240"/>
            </a:xfrm>
          </p:grpSpPr>
          <p:sp>
            <p:nvSpPr>
              <p:cNvPr id="720921" name="Line 25"/>
              <p:cNvSpPr/>
              <p:nvPr/>
            </p:nvSpPr>
            <p:spPr>
              <a:xfrm>
                <a:off x="720" y="3312"/>
                <a:ext cx="192" cy="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922" name="Line 26"/>
              <p:cNvSpPr/>
              <p:nvPr/>
            </p:nvSpPr>
            <p:spPr>
              <a:xfrm>
                <a:off x="912" y="3072"/>
                <a:ext cx="0" cy="24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923" name="Line 27"/>
              <p:cNvSpPr/>
              <p:nvPr/>
            </p:nvSpPr>
            <p:spPr>
              <a:xfrm>
                <a:off x="912" y="3072"/>
                <a:ext cx="192" cy="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924" name="Line 28"/>
              <p:cNvSpPr/>
              <p:nvPr/>
            </p:nvSpPr>
            <p:spPr>
              <a:xfrm>
                <a:off x="1104" y="3072"/>
                <a:ext cx="0" cy="24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720925" name="Group 29"/>
            <p:cNvGrpSpPr/>
            <p:nvPr/>
          </p:nvGrpSpPr>
          <p:grpSpPr>
            <a:xfrm>
              <a:off x="2261" y="542"/>
              <a:ext cx="323" cy="240"/>
              <a:chOff x="720" y="3072"/>
              <a:chExt cx="384" cy="240"/>
            </a:xfrm>
          </p:grpSpPr>
          <p:sp>
            <p:nvSpPr>
              <p:cNvPr id="720926" name="Line 30"/>
              <p:cNvSpPr/>
              <p:nvPr/>
            </p:nvSpPr>
            <p:spPr>
              <a:xfrm>
                <a:off x="720" y="3312"/>
                <a:ext cx="192" cy="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927" name="Line 31"/>
              <p:cNvSpPr/>
              <p:nvPr/>
            </p:nvSpPr>
            <p:spPr>
              <a:xfrm>
                <a:off x="912" y="3072"/>
                <a:ext cx="0" cy="24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928" name="Line 32"/>
              <p:cNvSpPr/>
              <p:nvPr/>
            </p:nvSpPr>
            <p:spPr>
              <a:xfrm>
                <a:off x="912" y="3072"/>
                <a:ext cx="192" cy="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929" name="Line 33"/>
              <p:cNvSpPr/>
              <p:nvPr/>
            </p:nvSpPr>
            <p:spPr>
              <a:xfrm>
                <a:off x="1104" y="3072"/>
                <a:ext cx="0" cy="24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720930" name="Group 34"/>
            <p:cNvGrpSpPr/>
            <p:nvPr/>
          </p:nvGrpSpPr>
          <p:grpSpPr>
            <a:xfrm>
              <a:off x="2586" y="538"/>
              <a:ext cx="322" cy="240"/>
              <a:chOff x="720" y="3072"/>
              <a:chExt cx="384" cy="240"/>
            </a:xfrm>
          </p:grpSpPr>
          <p:sp>
            <p:nvSpPr>
              <p:cNvPr id="720931" name="Line 35"/>
              <p:cNvSpPr/>
              <p:nvPr/>
            </p:nvSpPr>
            <p:spPr>
              <a:xfrm>
                <a:off x="720" y="3312"/>
                <a:ext cx="192" cy="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932" name="Line 36"/>
              <p:cNvSpPr/>
              <p:nvPr/>
            </p:nvSpPr>
            <p:spPr>
              <a:xfrm>
                <a:off x="912" y="3072"/>
                <a:ext cx="0" cy="24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933" name="Line 37"/>
              <p:cNvSpPr/>
              <p:nvPr/>
            </p:nvSpPr>
            <p:spPr>
              <a:xfrm>
                <a:off x="912" y="3072"/>
                <a:ext cx="192" cy="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934" name="Line 38"/>
              <p:cNvSpPr/>
              <p:nvPr/>
            </p:nvSpPr>
            <p:spPr>
              <a:xfrm>
                <a:off x="1104" y="3072"/>
                <a:ext cx="0" cy="24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720935" name="Text Box 39"/>
            <p:cNvSpPr txBox="1"/>
            <p:nvPr/>
          </p:nvSpPr>
          <p:spPr>
            <a:xfrm>
              <a:off x="460" y="288"/>
              <a:ext cx="5156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1      2      3      4      5      6      7      8      9      10     11    12    13    14    15    16        </a:t>
              </a:r>
              <a:endParaRPr lang="en-US" altLang="zh-CN" sz="2000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720936" name="Group 40"/>
            <p:cNvGrpSpPr/>
            <p:nvPr/>
          </p:nvGrpSpPr>
          <p:grpSpPr>
            <a:xfrm>
              <a:off x="3256" y="537"/>
              <a:ext cx="322" cy="240"/>
              <a:chOff x="720" y="3072"/>
              <a:chExt cx="384" cy="240"/>
            </a:xfrm>
          </p:grpSpPr>
          <p:sp>
            <p:nvSpPr>
              <p:cNvPr id="720937" name="Line 41"/>
              <p:cNvSpPr/>
              <p:nvPr/>
            </p:nvSpPr>
            <p:spPr>
              <a:xfrm>
                <a:off x="720" y="3312"/>
                <a:ext cx="192" cy="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938" name="Line 42"/>
              <p:cNvSpPr/>
              <p:nvPr/>
            </p:nvSpPr>
            <p:spPr>
              <a:xfrm>
                <a:off x="912" y="3072"/>
                <a:ext cx="0" cy="24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939" name="Line 43"/>
              <p:cNvSpPr/>
              <p:nvPr/>
            </p:nvSpPr>
            <p:spPr>
              <a:xfrm>
                <a:off x="912" y="3072"/>
                <a:ext cx="192" cy="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940" name="Line 44"/>
              <p:cNvSpPr/>
              <p:nvPr/>
            </p:nvSpPr>
            <p:spPr>
              <a:xfrm>
                <a:off x="1104" y="3072"/>
                <a:ext cx="0" cy="24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720941" name="Group 45"/>
            <p:cNvGrpSpPr/>
            <p:nvPr/>
          </p:nvGrpSpPr>
          <p:grpSpPr>
            <a:xfrm>
              <a:off x="2919" y="537"/>
              <a:ext cx="322" cy="240"/>
              <a:chOff x="720" y="3072"/>
              <a:chExt cx="384" cy="240"/>
            </a:xfrm>
          </p:grpSpPr>
          <p:sp>
            <p:nvSpPr>
              <p:cNvPr id="720942" name="Line 46"/>
              <p:cNvSpPr/>
              <p:nvPr/>
            </p:nvSpPr>
            <p:spPr>
              <a:xfrm>
                <a:off x="720" y="3312"/>
                <a:ext cx="192" cy="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943" name="Line 47"/>
              <p:cNvSpPr/>
              <p:nvPr/>
            </p:nvSpPr>
            <p:spPr>
              <a:xfrm>
                <a:off x="912" y="3072"/>
                <a:ext cx="0" cy="24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944" name="Line 48"/>
              <p:cNvSpPr/>
              <p:nvPr/>
            </p:nvSpPr>
            <p:spPr>
              <a:xfrm>
                <a:off x="912" y="3072"/>
                <a:ext cx="192" cy="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945" name="Line 49"/>
              <p:cNvSpPr/>
              <p:nvPr/>
            </p:nvSpPr>
            <p:spPr>
              <a:xfrm>
                <a:off x="1104" y="3072"/>
                <a:ext cx="0" cy="24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720946" name="Group 50"/>
            <p:cNvGrpSpPr/>
            <p:nvPr/>
          </p:nvGrpSpPr>
          <p:grpSpPr>
            <a:xfrm>
              <a:off x="3580" y="537"/>
              <a:ext cx="1318" cy="240"/>
              <a:chOff x="4492" y="969"/>
              <a:chExt cx="1318" cy="240"/>
            </a:xfrm>
          </p:grpSpPr>
          <p:grpSp>
            <p:nvGrpSpPr>
              <p:cNvPr id="720947" name="Group 51"/>
              <p:cNvGrpSpPr/>
              <p:nvPr/>
            </p:nvGrpSpPr>
            <p:grpSpPr>
              <a:xfrm>
                <a:off x="4492" y="969"/>
                <a:ext cx="322" cy="240"/>
                <a:chOff x="720" y="3072"/>
                <a:chExt cx="384" cy="240"/>
              </a:xfrm>
            </p:grpSpPr>
            <p:sp>
              <p:nvSpPr>
                <p:cNvPr id="720948" name="Line 52"/>
                <p:cNvSpPr/>
                <p:nvPr/>
              </p:nvSpPr>
              <p:spPr>
                <a:xfrm>
                  <a:off x="720" y="3312"/>
                  <a:ext cx="192" cy="0"/>
                </a:xfrm>
                <a:prstGeom prst="line">
                  <a:avLst/>
                </a:prstGeom>
                <a:ln w="28575" cap="sq" cmpd="sng">
                  <a:solidFill>
                    <a:srgbClr val="FF0066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0949" name="Line 53"/>
                <p:cNvSpPr/>
                <p:nvPr/>
              </p:nvSpPr>
              <p:spPr>
                <a:xfrm>
                  <a:off x="912" y="3072"/>
                  <a:ext cx="0" cy="240"/>
                </a:xfrm>
                <a:prstGeom prst="line">
                  <a:avLst/>
                </a:prstGeom>
                <a:ln w="28575" cap="sq" cmpd="sng">
                  <a:solidFill>
                    <a:srgbClr val="FF0066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0950" name="Line 54"/>
                <p:cNvSpPr/>
                <p:nvPr/>
              </p:nvSpPr>
              <p:spPr>
                <a:xfrm>
                  <a:off x="912" y="3072"/>
                  <a:ext cx="192" cy="0"/>
                </a:xfrm>
                <a:prstGeom prst="line">
                  <a:avLst/>
                </a:prstGeom>
                <a:ln w="28575" cap="sq" cmpd="sng">
                  <a:solidFill>
                    <a:srgbClr val="FF0066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0951" name="Line 55"/>
                <p:cNvSpPr/>
                <p:nvPr/>
              </p:nvSpPr>
              <p:spPr>
                <a:xfrm>
                  <a:off x="1104" y="3072"/>
                  <a:ext cx="0" cy="240"/>
                </a:xfrm>
                <a:prstGeom prst="line">
                  <a:avLst/>
                </a:prstGeom>
                <a:ln w="28575" cap="sq" cmpd="sng">
                  <a:solidFill>
                    <a:srgbClr val="FF0066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720952" name="Group 56"/>
              <p:cNvGrpSpPr/>
              <p:nvPr/>
            </p:nvGrpSpPr>
            <p:grpSpPr>
              <a:xfrm>
                <a:off x="5488" y="969"/>
                <a:ext cx="322" cy="240"/>
                <a:chOff x="720" y="3072"/>
                <a:chExt cx="384" cy="240"/>
              </a:xfrm>
            </p:grpSpPr>
            <p:sp>
              <p:nvSpPr>
                <p:cNvPr id="720953" name="Line 57"/>
                <p:cNvSpPr/>
                <p:nvPr/>
              </p:nvSpPr>
              <p:spPr>
                <a:xfrm>
                  <a:off x="720" y="3312"/>
                  <a:ext cx="192" cy="0"/>
                </a:xfrm>
                <a:prstGeom prst="line">
                  <a:avLst/>
                </a:prstGeom>
                <a:ln w="28575" cap="sq" cmpd="sng">
                  <a:solidFill>
                    <a:srgbClr val="FF0066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0954" name="Line 58"/>
                <p:cNvSpPr/>
                <p:nvPr/>
              </p:nvSpPr>
              <p:spPr>
                <a:xfrm>
                  <a:off x="912" y="3072"/>
                  <a:ext cx="0" cy="240"/>
                </a:xfrm>
                <a:prstGeom prst="line">
                  <a:avLst/>
                </a:prstGeom>
                <a:ln w="28575" cap="sq" cmpd="sng">
                  <a:solidFill>
                    <a:srgbClr val="FF0066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0955" name="Line 59"/>
                <p:cNvSpPr/>
                <p:nvPr/>
              </p:nvSpPr>
              <p:spPr>
                <a:xfrm>
                  <a:off x="912" y="3072"/>
                  <a:ext cx="192" cy="0"/>
                </a:xfrm>
                <a:prstGeom prst="line">
                  <a:avLst/>
                </a:prstGeom>
                <a:ln w="28575" cap="sq" cmpd="sng">
                  <a:solidFill>
                    <a:srgbClr val="FF0066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0956" name="Line 60"/>
                <p:cNvSpPr/>
                <p:nvPr/>
              </p:nvSpPr>
              <p:spPr>
                <a:xfrm>
                  <a:off x="1104" y="3072"/>
                  <a:ext cx="0" cy="240"/>
                </a:xfrm>
                <a:prstGeom prst="line">
                  <a:avLst/>
                </a:prstGeom>
                <a:ln w="28575" cap="sq" cmpd="sng">
                  <a:solidFill>
                    <a:srgbClr val="FF0066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720957" name="Group 61"/>
              <p:cNvGrpSpPr/>
              <p:nvPr/>
            </p:nvGrpSpPr>
            <p:grpSpPr>
              <a:xfrm>
                <a:off x="5152" y="969"/>
                <a:ext cx="322" cy="240"/>
                <a:chOff x="720" y="3072"/>
                <a:chExt cx="384" cy="240"/>
              </a:xfrm>
            </p:grpSpPr>
            <p:sp>
              <p:nvSpPr>
                <p:cNvPr id="720958" name="Line 62"/>
                <p:cNvSpPr/>
                <p:nvPr/>
              </p:nvSpPr>
              <p:spPr>
                <a:xfrm>
                  <a:off x="720" y="3312"/>
                  <a:ext cx="192" cy="0"/>
                </a:xfrm>
                <a:prstGeom prst="line">
                  <a:avLst/>
                </a:prstGeom>
                <a:ln w="28575" cap="sq" cmpd="sng">
                  <a:solidFill>
                    <a:srgbClr val="FF0066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0959" name="Line 63"/>
                <p:cNvSpPr/>
                <p:nvPr/>
              </p:nvSpPr>
              <p:spPr>
                <a:xfrm>
                  <a:off x="912" y="3072"/>
                  <a:ext cx="0" cy="240"/>
                </a:xfrm>
                <a:prstGeom prst="line">
                  <a:avLst/>
                </a:prstGeom>
                <a:ln w="28575" cap="sq" cmpd="sng">
                  <a:solidFill>
                    <a:srgbClr val="FF0066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0960" name="Line 64"/>
                <p:cNvSpPr/>
                <p:nvPr/>
              </p:nvSpPr>
              <p:spPr>
                <a:xfrm>
                  <a:off x="912" y="3072"/>
                  <a:ext cx="192" cy="0"/>
                </a:xfrm>
                <a:prstGeom prst="line">
                  <a:avLst/>
                </a:prstGeom>
                <a:ln w="28575" cap="sq" cmpd="sng">
                  <a:solidFill>
                    <a:srgbClr val="FF0066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0961" name="Line 65"/>
                <p:cNvSpPr/>
                <p:nvPr/>
              </p:nvSpPr>
              <p:spPr>
                <a:xfrm>
                  <a:off x="1104" y="3072"/>
                  <a:ext cx="0" cy="240"/>
                </a:xfrm>
                <a:prstGeom prst="line">
                  <a:avLst/>
                </a:prstGeom>
                <a:ln w="28575" cap="sq" cmpd="sng">
                  <a:solidFill>
                    <a:srgbClr val="FF0066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720962" name="Group 66"/>
              <p:cNvGrpSpPr/>
              <p:nvPr/>
            </p:nvGrpSpPr>
            <p:grpSpPr>
              <a:xfrm>
                <a:off x="4828" y="969"/>
                <a:ext cx="322" cy="240"/>
                <a:chOff x="720" y="3072"/>
                <a:chExt cx="384" cy="240"/>
              </a:xfrm>
            </p:grpSpPr>
            <p:sp>
              <p:nvSpPr>
                <p:cNvPr id="720963" name="Line 67"/>
                <p:cNvSpPr/>
                <p:nvPr/>
              </p:nvSpPr>
              <p:spPr>
                <a:xfrm>
                  <a:off x="720" y="3312"/>
                  <a:ext cx="192" cy="0"/>
                </a:xfrm>
                <a:prstGeom prst="line">
                  <a:avLst/>
                </a:prstGeom>
                <a:ln w="28575" cap="sq" cmpd="sng">
                  <a:solidFill>
                    <a:srgbClr val="FF0066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0964" name="Line 68"/>
                <p:cNvSpPr/>
                <p:nvPr/>
              </p:nvSpPr>
              <p:spPr>
                <a:xfrm>
                  <a:off x="912" y="3072"/>
                  <a:ext cx="0" cy="240"/>
                </a:xfrm>
                <a:prstGeom prst="line">
                  <a:avLst/>
                </a:prstGeom>
                <a:ln w="28575" cap="sq" cmpd="sng">
                  <a:solidFill>
                    <a:srgbClr val="FF0066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0965" name="Line 69"/>
                <p:cNvSpPr/>
                <p:nvPr/>
              </p:nvSpPr>
              <p:spPr>
                <a:xfrm>
                  <a:off x="912" y="3072"/>
                  <a:ext cx="192" cy="0"/>
                </a:xfrm>
                <a:prstGeom prst="line">
                  <a:avLst/>
                </a:prstGeom>
                <a:ln w="28575" cap="sq" cmpd="sng">
                  <a:solidFill>
                    <a:srgbClr val="FF0066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0966" name="Line 70"/>
                <p:cNvSpPr/>
                <p:nvPr/>
              </p:nvSpPr>
              <p:spPr>
                <a:xfrm>
                  <a:off x="1104" y="3072"/>
                  <a:ext cx="0" cy="240"/>
                </a:xfrm>
                <a:prstGeom prst="line">
                  <a:avLst/>
                </a:prstGeom>
                <a:ln w="28575" cap="sq" cmpd="sng">
                  <a:solidFill>
                    <a:srgbClr val="FF0066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grpSp>
          <p:nvGrpSpPr>
            <p:cNvPr id="720967" name="Group 71"/>
            <p:cNvGrpSpPr/>
            <p:nvPr/>
          </p:nvGrpSpPr>
          <p:grpSpPr>
            <a:xfrm>
              <a:off x="4900" y="537"/>
              <a:ext cx="322" cy="240"/>
              <a:chOff x="720" y="3072"/>
              <a:chExt cx="384" cy="240"/>
            </a:xfrm>
          </p:grpSpPr>
          <p:sp>
            <p:nvSpPr>
              <p:cNvPr id="720968" name="Line 72"/>
              <p:cNvSpPr/>
              <p:nvPr/>
            </p:nvSpPr>
            <p:spPr>
              <a:xfrm>
                <a:off x="720" y="3312"/>
                <a:ext cx="192" cy="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969" name="Line 73"/>
              <p:cNvSpPr/>
              <p:nvPr/>
            </p:nvSpPr>
            <p:spPr>
              <a:xfrm>
                <a:off x="912" y="3072"/>
                <a:ext cx="0" cy="24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970" name="Line 74"/>
              <p:cNvSpPr/>
              <p:nvPr/>
            </p:nvSpPr>
            <p:spPr>
              <a:xfrm>
                <a:off x="912" y="3072"/>
                <a:ext cx="192" cy="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971" name="Line 75"/>
              <p:cNvSpPr/>
              <p:nvPr/>
            </p:nvSpPr>
            <p:spPr>
              <a:xfrm>
                <a:off x="1104" y="3072"/>
                <a:ext cx="0" cy="24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720972" name="Group 76"/>
            <p:cNvGrpSpPr/>
            <p:nvPr/>
          </p:nvGrpSpPr>
          <p:grpSpPr>
            <a:xfrm>
              <a:off x="5224" y="537"/>
              <a:ext cx="322" cy="240"/>
              <a:chOff x="720" y="3072"/>
              <a:chExt cx="384" cy="240"/>
            </a:xfrm>
          </p:grpSpPr>
          <p:sp>
            <p:nvSpPr>
              <p:cNvPr id="720973" name="Line 77"/>
              <p:cNvSpPr/>
              <p:nvPr/>
            </p:nvSpPr>
            <p:spPr>
              <a:xfrm>
                <a:off x="720" y="3312"/>
                <a:ext cx="192" cy="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974" name="Line 78"/>
              <p:cNvSpPr/>
              <p:nvPr/>
            </p:nvSpPr>
            <p:spPr>
              <a:xfrm>
                <a:off x="912" y="3072"/>
                <a:ext cx="0" cy="24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975" name="Line 79"/>
              <p:cNvSpPr/>
              <p:nvPr/>
            </p:nvSpPr>
            <p:spPr>
              <a:xfrm>
                <a:off x="912" y="3072"/>
                <a:ext cx="192" cy="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976" name="Line 80"/>
              <p:cNvSpPr/>
              <p:nvPr/>
            </p:nvSpPr>
            <p:spPr>
              <a:xfrm>
                <a:off x="1104" y="3072"/>
                <a:ext cx="0" cy="24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720977" name="Group 81"/>
            <p:cNvGrpSpPr/>
            <p:nvPr/>
          </p:nvGrpSpPr>
          <p:grpSpPr>
            <a:xfrm>
              <a:off x="964" y="525"/>
              <a:ext cx="322" cy="240"/>
              <a:chOff x="720" y="3072"/>
              <a:chExt cx="384" cy="240"/>
            </a:xfrm>
          </p:grpSpPr>
          <p:sp>
            <p:nvSpPr>
              <p:cNvPr id="720978" name="Line 82"/>
              <p:cNvSpPr/>
              <p:nvPr/>
            </p:nvSpPr>
            <p:spPr>
              <a:xfrm>
                <a:off x="720" y="3312"/>
                <a:ext cx="192" cy="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979" name="Line 83"/>
              <p:cNvSpPr/>
              <p:nvPr/>
            </p:nvSpPr>
            <p:spPr>
              <a:xfrm>
                <a:off x="912" y="3072"/>
                <a:ext cx="0" cy="24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980" name="Line 84"/>
              <p:cNvSpPr/>
              <p:nvPr/>
            </p:nvSpPr>
            <p:spPr>
              <a:xfrm>
                <a:off x="912" y="3072"/>
                <a:ext cx="192" cy="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981" name="Line 85"/>
              <p:cNvSpPr/>
              <p:nvPr/>
            </p:nvSpPr>
            <p:spPr>
              <a:xfrm>
                <a:off x="1104" y="3072"/>
                <a:ext cx="0" cy="240"/>
              </a:xfrm>
              <a:prstGeom prst="line">
                <a:avLst/>
              </a:prstGeom>
              <a:ln w="28575" cap="sq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720982" name="Line 86"/>
            <p:cNvSpPr/>
            <p:nvPr/>
          </p:nvSpPr>
          <p:spPr>
            <a:xfrm>
              <a:off x="5544" y="780"/>
              <a:ext cx="84" cy="0"/>
            </a:xfrm>
            <a:prstGeom prst="line">
              <a:avLst/>
            </a:prstGeom>
            <a:ln w="9525" cap="flat" cmpd="sng">
              <a:solidFill>
                <a:srgbClr val="FF0066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0" name="Group 87"/>
          <p:cNvGrpSpPr/>
          <p:nvPr/>
        </p:nvGrpSpPr>
        <p:grpSpPr>
          <a:xfrm>
            <a:off x="258763" y="2576513"/>
            <a:ext cx="8523287" cy="490537"/>
            <a:chOff x="235" y="1311"/>
            <a:chExt cx="5369" cy="309"/>
          </a:xfrm>
        </p:grpSpPr>
        <p:sp>
          <p:nvSpPr>
            <p:cNvPr id="720984" name="Text Box 88"/>
            <p:cNvSpPr txBox="1"/>
            <p:nvPr/>
          </p:nvSpPr>
          <p:spPr>
            <a:xfrm>
              <a:off x="235" y="1311"/>
              <a:ext cx="319" cy="28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b="1" i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r>
                <a:rPr lang="en-US" altLang="zh-CN" b="1" baseline="-25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幼圆" pitchFamily="49" charset="-122"/>
                </a:rPr>
                <a:t>1</a:t>
              </a:r>
              <a:endParaRPr lang="en-US" altLang="zh-CN" b="1" baseline="-25000" dirty="0">
                <a:solidFill>
                  <a:schemeClr val="accent2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20985" name="Line 89"/>
            <p:cNvSpPr/>
            <p:nvPr/>
          </p:nvSpPr>
          <p:spPr>
            <a:xfrm>
              <a:off x="304" y="1615"/>
              <a:ext cx="654" cy="0"/>
            </a:xfrm>
            <a:prstGeom prst="line">
              <a:avLst/>
            </a:prstGeom>
            <a:ln w="28575" cap="sq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0986" name="Line 90"/>
            <p:cNvSpPr/>
            <p:nvPr/>
          </p:nvSpPr>
          <p:spPr>
            <a:xfrm>
              <a:off x="958" y="1421"/>
              <a:ext cx="0" cy="194"/>
            </a:xfrm>
            <a:prstGeom prst="line">
              <a:avLst/>
            </a:prstGeom>
            <a:ln w="28575" cap="sq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0987" name="Line 91"/>
            <p:cNvSpPr/>
            <p:nvPr/>
          </p:nvSpPr>
          <p:spPr>
            <a:xfrm>
              <a:off x="970" y="1421"/>
              <a:ext cx="654" cy="0"/>
            </a:xfrm>
            <a:prstGeom prst="line">
              <a:avLst/>
            </a:prstGeom>
            <a:ln w="28575" cap="sq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0988" name="Line 92"/>
            <p:cNvSpPr/>
            <p:nvPr/>
          </p:nvSpPr>
          <p:spPr>
            <a:xfrm>
              <a:off x="1636" y="1421"/>
              <a:ext cx="0" cy="194"/>
            </a:xfrm>
            <a:prstGeom prst="line">
              <a:avLst/>
            </a:prstGeom>
            <a:ln w="28575" cap="sq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0989" name="Line 93"/>
            <p:cNvSpPr/>
            <p:nvPr/>
          </p:nvSpPr>
          <p:spPr>
            <a:xfrm>
              <a:off x="1648" y="1620"/>
              <a:ext cx="639" cy="0"/>
            </a:xfrm>
            <a:prstGeom prst="line">
              <a:avLst/>
            </a:prstGeom>
            <a:ln w="254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720990" name="Group 94"/>
            <p:cNvGrpSpPr/>
            <p:nvPr/>
          </p:nvGrpSpPr>
          <p:grpSpPr>
            <a:xfrm>
              <a:off x="2292" y="1414"/>
              <a:ext cx="1308" cy="206"/>
              <a:chOff x="2292" y="1414"/>
              <a:chExt cx="1308" cy="206"/>
            </a:xfrm>
          </p:grpSpPr>
          <p:sp>
            <p:nvSpPr>
              <p:cNvPr id="720991" name="Line 95"/>
              <p:cNvSpPr/>
              <p:nvPr/>
            </p:nvSpPr>
            <p:spPr>
              <a:xfrm>
                <a:off x="2292" y="1421"/>
                <a:ext cx="0" cy="194"/>
              </a:xfrm>
              <a:prstGeom prst="line">
                <a:avLst/>
              </a:prstGeom>
              <a:ln w="28575" cap="sq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992" name="Line 96"/>
              <p:cNvSpPr/>
              <p:nvPr/>
            </p:nvSpPr>
            <p:spPr>
              <a:xfrm>
                <a:off x="2311" y="1414"/>
                <a:ext cx="603" cy="7"/>
              </a:xfrm>
              <a:prstGeom prst="line">
                <a:avLst/>
              </a:prstGeom>
              <a:ln w="28575" cap="sq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993" name="Line 97"/>
              <p:cNvSpPr/>
              <p:nvPr/>
            </p:nvSpPr>
            <p:spPr>
              <a:xfrm>
                <a:off x="2932" y="1421"/>
                <a:ext cx="0" cy="194"/>
              </a:xfrm>
              <a:prstGeom prst="line">
                <a:avLst/>
              </a:prstGeom>
              <a:ln w="28575" cap="sq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994" name="Line 98"/>
              <p:cNvSpPr/>
              <p:nvPr/>
            </p:nvSpPr>
            <p:spPr>
              <a:xfrm>
                <a:off x="2928" y="1620"/>
                <a:ext cx="672" cy="0"/>
              </a:xfrm>
              <a:prstGeom prst="line">
                <a:avLst/>
              </a:prstGeom>
              <a:ln w="254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720995" name="Group 99"/>
            <p:cNvGrpSpPr/>
            <p:nvPr/>
          </p:nvGrpSpPr>
          <p:grpSpPr>
            <a:xfrm>
              <a:off x="3576" y="1414"/>
              <a:ext cx="1308" cy="206"/>
              <a:chOff x="2292" y="1414"/>
              <a:chExt cx="1308" cy="206"/>
            </a:xfrm>
          </p:grpSpPr>
          <p:sp>
            <p:nvSpPr>
              <p:cNvPr id="720996" name="Line 100"/>
              <p:cNvSpPr/>
              <p:nvPr/>
            </p:nvSpPr>
            <p:spPr>
              <a:xfrm>
                <a:off x="2292" y="1421"/>
                <a:ext cx="0" cy="194"/>
              </a:xfrm>
              <a:prstGeom prst="line">
                <a:avLst/>
              </a:prstGeom>
              <a:ln w="28575" cap="sq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997" name="Line 101"/>
              <p:cNvSpPr/>
              <p:nvPr/>
            </p:nvSpPr>
            <p:spPr>
              <a:xfrm>
                <a:off x="2311" y="1414"/>
                <a:ext cx="603" cy="7"/>
              </a:xfrm>
              <a:prstGeom prst="line">
                <a:avLst/>
              </a:prstGeom>
              <a:ln w="28575" cap="sq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998" name="Line 102"/>
              <p:cNvSpPr/>
              <p:nvPr/>
            </p:nvSpPr>
            <p:spPr>
              <a:xfrm>
                <a:off x="2932" y="1421"/>
                <a:ext cx="0" cy="194"/>
              </a:xfrm>
              <a:prstGeom prst="line">
                <a:avLst/>
              </a:prstGeom>
              <a:ln w="28575" cap="sq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999" name="Line 103"/>
              <p:cNvSpPr/>
              <p:nvPr/>
            </p:nvSpPr>
            <p:spPr>
              <a:xfrm>
                <a:off x="2928" y="1620"/>
                <a:ext cx="672" cy="0"/>
              </a:xfrm>
              <a:prstGeom prst="line">
                <a:avLst/>
              </a:prstGeom>
              <a:ln w="254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721000" name="Line 104"/>
            <p:cNvSpPr/>
            <p:nvPr/>
          </p:nvSpPr>
          <p:spPr>
            <a:xfrm>
              <a:off x="4884" y="1421"/>
              <a:ext cx="0" cy="194"/>
            </a:xfrm>
            <a:prstGeom prst="line">
              <a:avLst/>
            </a:prstGeom>
            <a:ln w="28575" cap="sq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1001" name="Line 105"/>
            <p:cNvSpPr/>
            <p:nvPr/>
          </p:nvSpPr>
          <p:spPr>
            <a:xfrm>
              <a:off x="4891" y="1414"/>
              <a:ext cx="639" cy="7"/>
            </a:xfrm>
            <a:prstGeom prst="line">
              <a:avLst/>
            </a:prstGeom>
            <a:ln w="28575" cap="sq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1002" name="Line 106"/>
            <p:cNvSpPr/>
            <p:nvPr/>
          </p:nvSpPr>
          <p:spPr>
            <a:xfrm>
              <a:off x="5536" y="1421"/>
              <a:ext cx="0" cy="194"/>
            </a:xfrm>
            <a:prstGeom prst="line">
              <a:avLst/>
            </a:prstGeom>
            <a:ln w="28575" cap="sq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1003" name="Line 107"/>
            <p:cNvSpPr/>
            <p:nvPr/>
          </p:nvSpPr>
          <p:spPr>
            <a:xfrm>
              <a:off x="5532" y="1620"/>
              <a:ext cx="72" cy="0"/>
            </a:xfrm>
            <a:prstGeom prst="line">
              <a:avLst/>
            </a:prstGeom>
            <a:ln w="254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3" name="Group 108"/>
          <p:cNvGrpSpPr/>
          <p:nvPr/>
        </p:nvGrpSpPr>
        <p:grpSpPr>
          <a:xfrm>
            <a:off x="247650" y="1847850"/>
            <a:ext cx="8553450" cy="609600"/>
            <a:chOff x="228" y="852"/>
            <a:chExt cx="5388" cy="384"/>
          </a:xfrm>
        </p:grpSpPr>
        <p:sp>
          <p:nvSpPr>
            <p:cNvPr id="721005" name="Line 109"/>
            <p:cNvSpPr/>
            <p:nvPr/>
          </p:nvSpPr>
          <p:spPr>
            <a:xfrm>
              <a:off x="949" y="1177"/>
              <a:ext cx="322" cy="0"/>
            </a:xfrm>
            <a:prstGeom prst="line">
              <a:avLst/>
            </a:prstGeom>
            <a:ln w="28575" cap="sq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1006" name="Line 110"/>
            <p:cNvSpPr/>
            <p:nvPr/>
          </p:nvSpPr>
          <p:spPr>
            <a:xfrm>
              <a:off x="1271" y="937"/>
              <a:ext cx="0" cy="240"/>
            </a:xfrm>
            <a:prstGeom prst="line">
              <a:avLst/>
            </a:prstGeom>
            <a:ln w="28575" cap="sq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1007" name="Line 111"/>
            <p:cNvSpPr/>
            <p:nvPr/>
          </p:nvSpPr>
          <p:spPr>
            <a:xfrm>
              <a:off x="1271" y="937"/>
              <a:ext cx="321" cy="0"/>
            </a:xfrm>
            <a:prstGeom prst="line">
              <a:avLst/>
            </a:prstGeom>
            <a:ln w="28575" cap="sq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1008" name="Line 112"/>
            <p:cNvSpPr/>
            <p:nvPr/>
          </p:nvSpPr>
          <p:spPr>
            <a:xfrm>
              <a:off x="1592" y="937"/>
              <a:ext cx="0" cy="240"/>
            </a:xfrm>
            <a:prstGeom prst="line">
              <a:avLst/>
            </a:prstGeom>
            <a:ln w="28575" cap="sq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1009" name="Line 113"/>
            <p:cNvSpPr/>
            <p:nvPr/>
          </p:nvSpPr>
          <p:spPr>
            <a:xfrm>
              <a:off x="1592" y="1177"/>
              <a:ext cx="322" cy="0"/>
            </a:xfrm>
            <a:prstGeom prst="line">
              <a:avLst/>
            </a:prstGeom>
            <a:ln w="28575" cap="sq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1010" name="Line 114"/>
            <p:cNvSpPr/>
            <p:nvPr/>
          </p:nvSpPr>
          <p:spPr>
            <a:xfrm>
              <a:off x="1905" y="937"/>
              <a:ext cx="0" cy="240"/>
            </a:xfrm>
            <a:prstGeom prst="line">
              <a:avLst/>
            </a:prstGeom>
            <a:ln w="28575" cap="sq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1011" name="Line 115"/>
            <p:cNvSpPr/>
            <p:nvPr/>
          </p:nvSpPr>
          <p:spPr>
            <a:xfrm>
              <a:off x="1923" y="937"/>
              <a:ext cx="336" cy="0"/>
            </a:xfrm>
            <a:prstGeom prst="line">
              <a:avLst/>
            </a:prstGeom>
            <a:ln w="28575" cap="sq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1012" name="Line 116"/>
            <p:cNvSpPr/>
            <p:nvPr/>
          </p:nvSpPr>
          <p:spPr>
            <a:xfrm>
              <a:off x="2268" y="937"/>
              <a:ext cx="0" cy="240"/>
            </a:xfrm>
            <a:prstGeom prst="line">
              <a:avLst/>
            </a:prstGeom>
            <a:ln w="28575" cap="sq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1013" name="Line 117"/>
            <p:cNvSpPr/>
            <p:nvPr/>
          </p:nvSpPr>
          <p:spPr>
            <a:xfrm>
              <a:off x="2274" y="1177"/>
              <a:ext cx="336" cy="0"/>
            </a:xfrm>
            <a:prstGeom prst="line">
              <a:avLst/>
            </a:prstGeom>
            <a:ln w="28575" cap="sq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1014" name="Line 118"/>
            <p:cNvSpPr/>
            <p:nvPr/>
          </p:nvSpPr>
          <p:spPr>
            <a:xfrm>
              <a:off x="2604" y="937"/>
              <a:ext cx="0" cy="240"/>
            </a:xfrm>
            <a:prstGeom prst="line">
              <a:avLst/>
            </a:prstGeom>
            <a:ln w="28575" cap="sq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1015" name="Line 119"/>
            <p:cNvSpPr/>
            <p:nvPr/>
          </p:nvSpPr>
          <p:spPr>
            <a:xfrm>
              <a:off x="2613" y="937"/>
              <a:ext cx="285" cy="0"/>
            </a:xfrm>
            <a:prstGeom prst="line">
              <a:avLst/>
            </a:prstGeom>
            <a:ln w="28575" cap="sq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1016" name="Line 120"/>
            <p:cNvSpPr/>
            <p:nvPr/>
          </p:nvSpPr>
          <p:spPr>
            <a:xfrm>
              <a:off x="2904" y="937"/>
              <a:ext cx="0" cy="240"/>
            </a:xfrm>
            <a:prstGeom prst="line">
              <a:avLst/>
            </a:prstGeom>
            <a:ln w="28575" cap="sq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1017" name="Line 121"/>
            <p:cNvSpPr/>
            <p:nvPr/>
          </p:nvSpPr>
          <p:spPr>
            <a:xfrm>
              <a:off x="306" y="1177"/>
              <a:ext cx="322" cy="0"/>
            </a:xfrm>
            <a:prstGeom prst="line">
              <a:avLst/>
            </a:prstGeom>
            <a:ln w="28575" cap="sq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1018" name="Line 122"/>
            <p:cNvSpPr/>
            <p:nvPr/>
          </p:nvSpPr>
          <p:spPr>
            <a:xfrm>
              <a:off x="637" y="937"/>
              <a:ext cx="0" cy="240"/>
            </a:xfrm>
            <a:prstGeom prst="line">
              <a:avLst/>
            </a:prstGeom>
            <a:ln w="28575" cap="sq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1019" name="Line 123"/>
            <p:cNvSpPr/>
            <p:nvPr/>
          </p:nvSpPr>
          <p:spPr>
            <a:xfrm>
              <a:off x="637" y="937"/>
              <a:ext cx="321" cy="0"/>
            </a:xfrm>
            <a:prstGeom prst="line">
              <a:avLst/>
            </a:prstGeom>
            <a:ln w="28575" cap="sq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1020" name="Line 124"/>
            <p:cNvSpPr/>
            <p:nvPr/>
          </p:nvSpPr>
          <p:spPr>
            <a:xfrm>
              <a:off x="958" y="937"/>
              <a:ext cx="0" cy="240"/>
            </a:xfrm>
            <a:prstGeom prst="line">
              <a:avLst/>
            </a:prstGeom>
            <a:ln w="28575" cap="sq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1021" name="Text Box 125"/>
            <p:cNvSpPr txBox="1"/>
            <p:nvPr/>
          </p:nvSpPr>
          <p:spPr>
            <a:xfrm>
              <a:off x="228" y="852"/>
              <a:ext cx="319" cy="28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b="1" i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r>
                <a:rPr lang="en-US" altLang="zh-CN" b="1" baseline="-25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幼圆" pitchFamily="49" charset="-122"/>
                </a:rPr>
                <a:t>0</a:t>
              </a:r>
              <a:endParaRPr lang="en-US" altLang="zh-CN" b="1" dirty="0"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grpSp>
          <p:nvGrpSpPr>
            <p:cNvPr id="721022" name="Group 126"/>
            <p:cNvGrpSpPr/>
            <p:nvPr/>
          </p:nvGrpSpPr>
          <p:grpSpPr>
            <a:xfrm>
              <a:off x="2917" y="948"/>
              <a:ext cx="654" cy="240"/>
              <a:chOff x="2917" y="948"/>
              <a:chExt cx="654" cy="240"/>
            </a:xfrm>
          </p:grpSpPr>
          <p:sp>
            <p:nvSpPr>
              <p:cNvPr id="721023" name="Line 127"/>
              <p:cNvSpPr/>
              <p:nvPr/>
            </p:nvSpPr>
            <p:spPr>
              <a:xfrm>
                <a:off x="2917" y="1176"/>
                <a:ext cx="312" cy="0"/>
              </a:xfrm>
              <a:prstGeom prst="line">
                <a:avLst/>
              </a:prstGeom>
              <a:ln w="28575" cap="sq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1024" name="Line 128"/>
              <p:cNvSpPr/>
              <p:nvPr/>
            </p:nvSpPr>
            <p:spPr>
              <a:xfrm>
                <a:off x="3223" y="948"/>
                <a:ext cx="0" cy="240"/>
              </a:xfrm>
              <a:prstGeom prst="line">
                <a:avLst/>
              </a:prstGeom>
              <a:ln w="28575" cap="sq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1025" name="Line 129"/>
              <p:cNvSpPr/>
              <p:nvPr/>
            </p:nvSpPr>
            <p:spPr>
              <a:xfrm>
                <a:off x="3232" y="948"/>
                <a:ext cx="333" cy="0"/>
              </a:xfrm>
              <a:prstGeom prst="line">
                <a:avLst/>
              </a:prstGeom>
              <a:ln w="28575" cap="sq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1026" name="Line 130"/>
              <p:cNvSpPr/>
              <p:nvPr/>
            </p:nvSpPr>
            <p:spPr>
              <a:xfrm>
                <a:off x="3571" y="948"/>
                <a:ext cx="0" cy="240"/>
              </a:xfrm>
              <a:prstGeom prst="line">
                <a:avLst/>
              </a:prstGeom>
              <a:ln w="28575" cap="sq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721027" name="Group 131"/>
            <p:cNvGrpSpPr/>
            <p:nvPr/>
          </p:nvGrpSpPr>
          <p:grpSpPr>
            <a:xfrm>
              <a:off x="3577" y="972"/>
              <a:ext cx="654" cy="240"/>
              <a:chOff x="2917" y="948"/>
              <a:chExt cx="654" cy="240"/>
            </a:xfrm>
          </p:grpSpPr>
          <p:sp>
            <p:nvSpPr>
              <p:cNvPr id="721028" name="Line 132"/>
              <p:cNvSpPr/>
              <p:nvPr/>
            </p:nvSpPr>
            <p:spPr>
              <a:xfrm>
                <a:off x="2917" y="1176"/>
                <a:ext cx="312" cy="0"/>
              </a:xfrm>
              <a:prstGeom prst="line">
                <a:avLst/>
              </a:prstGeom>
              <a:ln w="28575" cap="sq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1029" name="Line 133"/>
              <p:cNvSpPr/>
              <p:nvPr/>
            </p:nvSpPr>
            <p:spPr>
              <a:xfrm>
                <a:off x="3223" y="948"/>
                <a:ext cx="0" cy="240"/>
              </a:xfrm>
              <a:prstGeom prst="line">
                <a:avLst/>
              </a:prstGeom>
              <a:ln w="28575" cap="sq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1030" name="Line 134"/>
              <p:cNvSpPr/>
              <p:nvPr/>
            </p:nvSpPr>
            <p:spPr>
              <a:xfrm>
                <a:off x="3232" y="948"/>
                <a:ext cx="333" cy="0"/>
              </a:xfrm>
              <a:prstGeom prst="line">
                <a:avLst/>
              </a:prstGeom>
              <a:ln w="28575" cap="sq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1031" name="Line 135"/>
              <p:cNvSpPr/>
              <p:nvPr/>
            </p:nvSpPr>
            <p:spPr>
              <a:xfrm>
                <a:off x="3571" y="948"/>
                <a:ext cx="0" cy="240"/>
              </a:xfrm>
              <a:prstGeom prst="line">
                <a:avLst/>
              </a:prstGeom>
              <a:ln w="28575" cap="sq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721032" name="Group 136"/>
            <p:cNvGrpSpPr/>
            <p:nvPr/>
          </p:nvGrpSpPr>
          <p:grpSpPr>
            <a:xfrm>
              <a:off x="4237" y="984"/>
              <a:ext cx="654" cy="240"/>
              <a:chOff x="2917" y="948"/>
              <a:chExt cx="654" cy="240"/>
            </a:xfrm>
          </p:grpSpPr>
          <p:sp>
            <p:nvSpPr>
              <p:cNvPr id="721033" name="Line 137"/>
              <p:cNvSpPr/>
              <p:nvPr/>
            </p:nvSpPr>
            <p:spPr>
              <a:xfrm>
                <a:off x="2917" y="1176"/>
                <a:ext cx="312" cy="0"/>
              </a:xfrm>
              <a:prstGeom prst="line">
                <a:avLst/>
              </a:prstGeom>
              <a:ln w="28575" cap="sq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1034" name="Line 138"/>
              <p:cNvSpPr/>
              <p:nvPr/>
            </p:nvSpPr>
            <p:spPr>
              <a:xfrm>
                <a:off x="3223" y="948"/>
                <a:ext cx="0" cy="240"/>
              </a:xfrm>
              <a:prstGeom prst="line">
                <a:avLst/>
              </a:prstGeom>
              <a:ln w="28575" cap="sq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1035" name="Line 139"/>
              <p:cNvSpPr/>
              <p:nvPr/>
            </p:nvSpPr>
            <p:spPr>
              <a:xfrm>
                <a:off x="3232" y="948"/>
                <a:ext cx="333" cy="0"/>
              </a:xfrm>
              <a:prstGeom prst="line">
                <a:avLst/>
              </a:prstGeom>
              <a:ln w="28575" cap="sq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1036" name="Line 140"/>
              <p:cNvSpPr/>
              <p:nvPr/>
            </p:nvSpPr>
            <p:spPr>
              <a:xfrm>
                <a:off x="3571" y="948"/>
                <a:ext cx="0" cy="240"/>
              </a:xfrm>
              <a:prstGeom prst="line">
                <a:avLst/>
              </a:prstGeom>
              <a:ln w="28575" cap="sq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721037" name="Line 141"/>
            <p:cNvSpPr/>
            <p:nvPr/>
          </p:nvSpPr>
          <p:spPr>
            <a:xfrm>
              <a:off x="4897" y="1224"/>
              <a:ext cx="312" cy="0"/>
            </a:xfrm>
            <a:prstGeom prst="line">
              <a:avLst/>
            </a:prstGeom>
            <a:ln w="28575" cap="sq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1038" name="Line 142"/>
            <p:cNvSpPr/>
            <p:nvPr/>
          </p:nvSpPr>
          <p:spPr>
            <a:xfrm>
              <a:off x="5203" y="984"/>
              <a:ext cx="0" cy="240"/>
            </a:xfrm>
            <a:prstGeom prst="line">
              <a:avLst/>
            </a:prstGeom>
            <a:ln w="28575" cap="sq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1039" name="Line 143"/>
            <p:cNvSpPr/>
            <p:nvPr/>
          </p:nvSpPr>
          <p:spPr>
            <a:xfrm>
              <a:off x="5212" y="984"/>
              <a:ext cx="321" cy="0"/>
            </a:xfrm>
            <a:prstGeom prst="line">
              <a:avLst/>
            </a:prstGeom>
            <a:ln w="28575" cap="sq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1040" name="Line 144"/>
            <p:cNvSpPr/>
            <p:nvPr/>
          </p:nvSpPr>
          <p:spPr>
            <a:xfrm>
              <a:off x="5527" y="996"/>
              <a:ext cx="0" cy="240"/>
            </a:xfrm>
            <a:prstGeom prst="line">
              <a:avLst/>
            </a:prstGeom>
            <a:ln w="28575" cap="sq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1041" name="Line 145"/>
            <p:cNvSpPr/>
            <p:nvPr/>
          </p:nvSpPr>
          <p:spPr>
            <a:xfrm>
              <a:off x="5544" y="1236"/>
              <a:ext cx="72" cy="0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7" name="Group 146"/>
          <p:cNvGrpSpPr/>
          <p:nvPr/>
        </p:nvGrpSpPr>
        <p:grpSpPr>
          <a:xfrm>
            <a:off x="247650" y="3236913"/>
            <a:ext cx="8553450" cy="504825"/>
            <a:chOff x="228" y="1727"/>
            <a:chExt cx="5388" cy="318"/>
          </a:xfrm>
        </p:grpSpPr>
        <p:sp>
          <p:nvSpPr>
            <p:cNvPr id="721043" name="Text Box 147"/>
            <p:cNvSpPr txBox="1"/>
            <p:nvPr/>
          </p:nvSpPr>
          <p:spPr>
            <a:xfrm>
              <a:off x="228" y="1727"/>
              <a:ext cx="319" cy="28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b="1" i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r>
                <a:rPr lang="en-US" altLang="zh-CN" b="1" baseline="-25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幼圆" pitchFamily="49" charset="-122"/>
                </a:rPr>
                <a:t>2</a:t>
              </a:r>
              <a:endParaRPr lang="en-US" altLang="zh-CN" b="1" baseline="-25000" dirty="0">
                <a:solidFill>
                  <a:schemeClr val="accent2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21044" name="Line 148"/>
            <p:cNvSpPr/>
            <p:nvPr/>
          </p:nvSpPr>
          <p:spPr>
            <a:xfrm>
              <a:off x="288" y="2040"/>
              <a:ext cx="1355" cy="0"/>
            </a:xfrm>
            <a:prstGeom prst="line">
              <a:avLst/>
            </a:prstGeom>
            <a:ln w="28575" cap="sq" cmpd="sng">
              <a:solidFill>
                <a:schemeClr val="accent2"/>
              </a:solidFill>
              <a:prstDash val="solid"/>
              <a:headEnd type="none" w="med" len="med"/>
              <a:tailEnd type="none" w="sm" len="lg"/>
            </a:ln>
          </p:spPr>
        </p:sp>
        <p:sp>
          <p:nvSpPr>
            <p:cNvPr id="721045" name="Line 149"/>
            <p:cNvSpPr/>
            <p:nvPr/>
          </p:nvSpPr>
          <p:spPr>
            <a:xfrm>
              <a:off x="1640" y="1795"/>
              <a:ext cx="0" cy="245"/>
            </a:xfrm>
            <a:prstGeom prst="line">
              <a:avLst/>
            </a:prstGeom>
            <a:ln w="28575" cap="sq" cmpd="sng">
              <a:solidFill>
                <a:schemeClr val="accent2"/>
              </a:solidFill>
              <a:prstDash val="solid"/>
              <a:headEnd type="none" w="med" len="med"/>
              <a:tailEnd type="none" w="sm" len="lg"/>
            </a:ln>
          </p:spPr>
        </p:sp>
        <p:sp>
          <p:nvSpPr>
            <p:cNvPr id="721046" name="Line 150"/>
            <p:cNvSpPr/>
            <p:nvPr/>
          </p:nvSpPr>
          <p:spPr>
            <a:xfrm>
              <a:off x="2917" y="1800"/>
              <a:ext cx="0" cy="245"/>
            </a:xfrm>
            <a:prstGeom prst="line">
              <a:avLst/>
            </a:prstGeom>
            <a:ln w="28575" cap="sq" cmpd="sng">
              <a:solidFill>
                <a:schemeClr val="accent2"/>
              </a:solidFill>
              <a:prstDash val="solid"/>
              <a:headEnd type="none" w="med" len="med"/>
              <a:tailEnd type="none" w="sm" len="lg"/>
            </a:ln>
          </p:spPr>
        </p:sp>
        <p:sp>
          <p:nvSpPr>
            <p:cNvPr id="721047" name="Line 151"/>
            <p:cNvSpPr/>
            <p:nvPr/>
          </p:nvSpPr>
          <p:spPr>
            <a:xfrm>
              <a:off x="1658" y="1800"/>
              <a:ext cx="1272" cy="0"/>
            </a:xfrm>
            <a:prstGeom prst="line">
              <a:avLst/>
            </a:prstGeom>
            <a:ln w="254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1048" name="Line 152"/>
            <p:cNvSpPr/>
            <p:nvPr/>
          </p:nvSpPr>
          <p:spPr>
            <a:xfrm>
              <a:off x="2916" y="2040"/>
              <a:ext cx="1308" cy="0"/>
            </a:xfrm>
            <a:prstGeom prst="line">
              <a:avLst/>
            </a:prstGeom>
            <a:ln w="254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1049" name="Line 153"/>
            <p:cNvSpPr/>
            <p:nvPr/>
          </p:nvSpPr>
          <p:spPr>
            <a:xfrm>
              <a:off x="4208" y="1783"/>
              <a:ext cx="0" cy="245"/>
            </a:xfrm>
            <a:prstGeom prst="line">
              <a:avLst/>
            </a:prstGeom>
            <a:ln w="28575" cap="sq" cmpd="sng">
              <a:solidFill>
                <a:schemeClr val="accent2"/>
              </a:solidFill>
              <a:prstDash val="solid"/>
              <a:headEnd type="none" w="med" len="med"/>
              <a:tailEnd type="none" w="sm" len="lg"/>
            </a:ln>
          </p:spPr>
        </p:sp>
        <p:sp>
          <p:nvSpPr>
            <p:cNvPr id="721050" name="Line 154"/>
            <p:cNvSpPr/>
            <p:nvPr/>
          </p:nvSpPr>
          <p:spPr>
            <a:xfrm>
              <a:off x="4226" y="1788"/>
              <a:ext cx="1296" cy="0"/>
            </a:xfrm>
            <a:prstGeom prst="line">
              <a:avLst/>
            </a:prstGeom>
            <a:ln w="254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721051" name="Group 155"/>
            <p:cNvGrpSpPr/>
            <p:nvPr/>
          </p:nvGrpSpPr>
          <p:grpSpPr>
            <a:xfrm>
              <a:off x="5509" y="1788"/>
              <a:ext cx="107" cy="245"/>
              <a:chOff x="5509" y="1788"/>
              <a:chExt cx="107" cy="245"/>
            </a:xfrm>
          </p:grpSpPr>
          <p:sp>
            <p:nvSpPr>
              <p:cNvPr id="721052" name="Line 156"/>
              <p:cNvSpPr/>
              <p:nvPr/>
            </p:nvSpPr>
            <p:spPr>
              <a:xfrm>
                <a:off x="5509" y="1788"/>
                <a:ext cx="0" cy="245"/>
              </a:xfrm>
              <a:prstGeom prst="line">
                <a:avLst/>
              </a:prstGeom>
              <a:ln w="28575" cap="sq" cmpd="sng">
                <a:solidFill>
                  <a:schemeClr val="accent2"/>
                </a:solidFill>
                <a:prstDash val="solid"/>
                <a:headEnd type="none" w="med" len="med"/>
                <a:tailEnd type="none" w="sm" len="lg"/>
              </a:ln>
            </p:spPr>
          </p:sp>
          <p:sp>
            <p:nvSpPr>
              <p:cNvPr id="721053" name="Line 157"/>
              <p:cNvSpPr/>
              <p:nvPr/>
            </p:nvSpPr>
            <p:spPr>
              <a:xfrm>
                <a:off x="5520" y="2028"/>
                <a:ext cx="96" cy="0"/>
              </a:xfrm>
              <a:prstGeom prst="line">
                <a:avLst/>
              </a:prstGeom>
              <a:ln w="952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29" name="Group 158"/>
          <p:cNvGrpSpPr/>
          <p:nvPr/>
        </p:nvGrpSpPr>
        <p:grpSpPr>
          <a:xfrm>
            <a:off x="227013" y="4013200"/>
            <a:ext cx="8574087" cy="566738"/>
            <a:chOff x="215" y="2216"/>
            <a:chExt cx="5401" cy="357"/>
          </a:xfrm>
        </p:grpSpPr>
        <p:sp>
          <p:nvSpPr>
            <p:cNvPr id="721055" name="Text Box 159"/>
            <p:cNvSpPr txBox="1"/>
            <p:nvPr/>
          </p:nvSpPr>
          <p:spPr>
            <a:xfrm>
              <a:off x="215" y="2216"/>
              <a:ext cx="319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b="1" i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r>
                <a:rPr lang="en-US" altLang="zh-CN" b="1" baseline="-25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幼圆" pitchFamily="49" charset="-122"/>
                </a:rPr>
                <a:t>3</a:t>
              </a:r>
              <a:endParaRPr lang="en-US" altLang="zh-CN" b="1" baseline="-25000" dirty="0">
                <a:solidFill>
                  <a:schemeClr val="accent2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721056" name="Line 160"/>
            <p:cNvSpPr/>
            <p:nvPr/>
          </p:nvSpPr>
          <p:spPr>
            <a:xfrm>
              <a:off x="288" y="2544"/>
              <a:ext cx="2627" cy="0"/>
            </a:xfrm>
            <a:prstGeom prst="line">
              <a:avLst/>
            </a:prstGeom>
            <a:ln w="28575" cap="sq" cmpd="sng">
              <a:solidFill>
                <a:schemeClr val="accent2"/>
              </a:solidFill>
              <a:prstDash val="solid"/>
              <a:headEnd type="none" w="med" len="med"/>
              <a:tailEnd type="none" w="sm" len="lg"/>
            </a:ln>
          </p:spPr>
        </p:sp>
        <p:sp>
          <p:nvSpPr>
            <p:cNvPr id="721057" name="Line 161"/>
            <p:cNvSpPr/>
            <p:nvPr/>
          </p:nvSpPr>
          <p:spPr>
            <a:xfrm>
              <a:off x="2928" y="2328"/>
              <a:ext cx="0" cy="216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1058" name="Line 162"/>
            <p:cNvSpPr/>
            <p:nvPr/>
          </p:nvSpPr>
          <p:spPr>
            <a:xfrm>
              <a:off x="2928" y="2328"/>
              <a:ext cx="2568" cy="0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721059" name="Group 163"/>
            <p:cNvGrpSpPr/>
            <p:nvPr/>
          </p:nvGrpSpPr>
          <p:grpSpPr>
            <a:xfrm>
              <a:off x="5509" y="2328"/>
              <a:ext cx="107" cy="245"/>
              <a:chOff x="5509" y="1788"/>
              <a:chExt cx="107" cy="245"/>
            </a:xfrm>
          </p:grpSpPr>
          <p:sp>
            <p:nvSpPr>
              <p:cNvPr id="721060" name="Line 164"/>
              <p:cNvSpPr/>
              <p:nvPr/>
            </p:nvSpPr>
            <p:spPr>
              <a:xfrm>
                <a:off x="5509" y="1788"/>
                <a:ext cx="0" cy="245"/>
              </a:xfrm>
              <a:prstGeom prst="line">
                <a:avLst/>
              </a:prstGeom>
              <a:ln w="28575" cap="sq" cmpd="sng">
                <a:solidFill>
                  <a:schemeClr val="accent2"/>
                </a:solidFill>
                <a:prstDash val="solid"/>
                <a:headEnd type="none" w="med" len="med"/>
                <a:tailEnd type="none" w="sm" len="lg"/>
              </a:ln>
            </p:spPr>
          </p:sp>
          <p:sp>
            <p:nvSpPr>
              <p:cNvPr id="721061" name="Line 165"/>
              <p:cNvSpPr/>
              <p:nvPr/>
            </p:nvSpPr>
            <p:spPr>
              <a:xfrm>
                <a:off x="5520" y="2028"/>
                <a:ext cx="96" cy="0"/>
              </a:xfrm>
              <a:prstGeom prst="line">
                <a:avLst/>
              </a:prstGeom>
              <a:ln w="952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366758" name="Text Box 166"/>
          <p:cNvSpPr txBox="1"/>
          <p:nvPr/>
        </p:nvSpPr>
        <p:spPr>
          <a:xfrm>
            <a:off x="593725" y="349250"/>
            <a:ext cx="2684463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工作波形如下：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75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675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6758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9673" name="Picture 9" descr="slee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76713" y="2457450"/>
            <a:ext cx="1331912" cy="1331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1923" name="AutoShape 3"/>
          <p:cNvSpPr/>
          <p:nvPr/>
        </p:nvSpPr>
        <p:spPr>
          <a:xfrm>
            <a:off x="6013450" y="1773238"/>
            <a:ext cx="2592388" cy="1228725"/>
          </a:xfrm>
          <a:prstGeom prst="cloudCallout">
            <a:avLst>
              <a:gd name="adj1" fmla="val -82088"/>
              <a:gd name="adj2" fmla="val 48190"/>
            </a:avLst>
          </a:prstGeom>
          <a:solidFill>
            <a:srgbClr val="CCFFCC"/>
          </a:solidFill>
          <a:ln w="6350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zh-CN" sz="1600" b="1" dirty="0">
              <a:solidFill>
                <a:srgbClr val="66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21924" name="Rectangle 4"/>
          <p:cNvSpPr/>
          <p:nvPr/>
        </p:nvSpPr>
        <p:spPr>
          <a:xfrm>
            <a:off x="6445250" y="1952625"/>
            <a:ext cx="1981200" cy="915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1800" b="1" dirty="0">
                <a:latin typeface="Times New Roman" panose="02020603050405020304" pitchFamily="18" charset="0"/>
              </a:rPr>
              <a:t>试用</a:t>
            </a:r>
            <a:r>
              <a:rPr lang="en-US" altLang="zh-CN" sz="1800" b="1" dirty="0">
                <a:latin typeface="Times New Roman" panose="02020603050405020304" pitchFamily="18" charset="0"/>
              </a:rPr>
              <a:t>74LS160</a:t>
            </a:r>
            <a:r>
              <a:rPr lang="zh-CN" altLang="en-US" sz="1800" b="1" dirty="0">
                <a:latin typeface="Times New Roman" panose="02020603050405020304" pitchFamily="18" charset="0"/>
              </a:rPr>
              <a:t>集成芯片构成六十进制计数器。</a:t>
            </a:r>
            <a:r>
              <a:rPr lang="zh-CN" altLang="en-US" sz="1800" dirty="0">
                <a:latin typeface="Times New Roman" panose="02020603050405020304" pitchFamily="18" charset="0"/>
              </a:rPr>
              <a:t> </a:t>
            </a:r>
            <a:endParaRPr lang="zh-CN" altLang="en-US" sz="1800" dirty="0">
              <a:latin typeface="Times New Roman" panose="02020603050405020304" pitchFamily="18" charset="0"/>
            </a:endParaRPr>
          </a:p>
        </p:txBody>
      </p:sp>
      <p:sp>
        <p:nvSpPr>
          <p:cNvPr id="721925" name="AutoShape 6"/>
          <p:cNvSpPr/>
          <p:nvPr/>
        </p:nvSpPr>
        <p:spPr>
          <a:xfrm>
            <a:off x="904875" y="4189413"/>
            <a:ext cx="2917825" cy="1108075"/>
          </a:xfrm>
          <a:prstGeom prst="cloudCallout">
            <a:avLst>
              <a:gd name="adj1" fmla="val 67245"/>
              <a:gd name="adj2" fmla="val -124931"/>
            </a:avLst>
          </a:prstGeom>
          <a:solidFill>
            <a:srgbClr val="FFCCFF"/>
          </a:solidFill>
          <a:ln w="6350" cap="flat" cmpd="sng">
            <a:solidFill>
              <a:srgbClr val="6633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zh-CN" sz="1600" b="1" dirty="0">
              <a:solidFill>
                <a:srgbClr val="8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21926" name="Rectangle 7"/>
          <p:cNvSpPr/>
          <p:nvPr/>
        </p:nvSpPr>
        <p:spPr>
          <a:xfrm>
            <a:off x="1209675" y="4386263"/>
            <a:ext cx="25511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1800" b="1" dirty="0">
                <a:latin typeface="Times New Roman" panose="02020603050405020304" pitchFamily="18" charset="0"/>
              </a:rPr>
              <a:t>试用</a:t>
            </a:r>
            <a:r>
              <a:rPr lang="en-US" altLang="zh-CN" sz="1800" b="1" dirty="0">
                <a:latin typeface="Times New Roman" panose="02020603050405020304" pitchFamily="18" charset="0"/>
              </a:rPr>
              <a:t>74LS161</a:t>
            </a:r>
            <a:r>
              <a:rPr lang="zh-CN" altLang="en-US" sz="1800" b="1" dirty="0">
                <a:latin typeface="Times New Roman" panose="02020603050405020304" pitchFamily="18" charset="0"/>
              </a:rPr>
              <a:t>集成芯片构成十二进制计数器。</a:t>
            </a:r>
            <a:r>
              <a:rPr lang="zh-CN" altLang="en-US" sz="1800" dirty="0">
                <a:latin typeface="Times New Roman" panose="02020603050405020304" pitchFamily="18" charset="0"/>
              </a:rPr>
              <a:t> </a:t>
            </a:r>
            <a:endParaRPr lang="zh-CN" altLang="en-US" sz="1800" dirty="0">
              <a:latin typeface="Times New Roman" panose="02020603050405020304" pitchFamily="18" charset="0"/>
            </a:endParaRPr>
          </a:p>
        </p:txBody>
      </p:sp>
      <p:pic>
        <p:nvPicPr>
          <p:cNvPr id="721927" name="Picture 8" descr="j02991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50010"/>
            <a:ext cx="1100138" cy="180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9674" name="Text Box 10"/>
          <p:cNvSpPr txBox="1">
            <a:spLocks noChangeArrowheads="1"/>
          </p:cNvSpPr>
          <p:nvPr/>
        </p:nvSpPr>
        <p:spPr bwMode="auto">
          <a:xfrm>
            <a:off x="2998788" y="519748"/>
            <a:ext cx="3341688" cy="579438"/>
          </a:xfrm>
          <a:prstGeom prst="rect">
            <a:avLst/>
          </a:prstGeom>
          <a:gradFill rotWithShape="1">
            <a:gsLst>
              <a:gs pos="0">
                <a:srgbClr val="FFFFCC">
                  <a:gamma/>
                  <a:shade val="46275"/>
                  <a:invGamma/>
                </a:srgbClr>
              </a:gs>
              <a:gs pos="50000">
                <a:srgbClr val="FFFFCC"/>
              </a:gs>
              <a:gs pos="100000">
                <a:srgbClr val="FFFF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检验学习结果</a:t>
            </a:r>
            <a:endParaRPr kumimoji="0" lang="zh-CN" altLang="en-US" sz="3200" b="1" kern="1200" cap="none" spc="0" normalizeH="0" baseline="0" noProof="0" smtClean="0">
              <a:solidFill>
                <a:srgbClr val="008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9675" name="Text Box 11"/>
          <p:cNvSpPr txBox="1"/>
          <p:nvPr/>
        </p:nvSpPr>
        <p:spPr>
          <a:xfrm>
            <a:off x="6335713" y="5268913"/>
            <a:ext cx="1368425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1400" b="1" dirty="0">
                <a:solidFill>
                  <a:srgbClr val="800000"/>
                </a:solidFill>
                <a:latin typeface="Arial" panose="020B0604020202020204" pitchFamily="34" charset="0"/>
              </a:rPr>
              <a:t>答案在书中找</a:t>
            </a:r>
            <a:endParaRPr lang="zh-CN" altLang="en-US" sz="1400" b="1" dirty="0">
              <a:solidFill>
                <a:srgbClr val="800000"/>
              </a:solidFill>
              <a:latin typeface="Arial" panose="020B0604020202020204" pitchFamily="34" charset="0"/>
            </a:endParaRPr>
          </a:p>
        </p:txBody>
      </p:sp>
      <p:pic>
        <p:nvPicPr>
          <p:cNvPr id="369676" name="Picture 12" descr="pic0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9525" y="4116388"/>
            <a:ext cx="1295400" cy="1050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9677" name="Picture 13" descr="图标1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9900" y="749300"/>
            <a:ext cx="1943100" cy="747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70" decel="100000"/>
                                        <p:tgtEl>
                                          <p:spTgt spid="3696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770" decel="100000"/>
                                        <p:tgtEl>
                                          <p:spTgt spid="36967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6967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" dur="770" fill="hold"/>
                                        <p:tgtEl>
                                          <p:spTgt spid="369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69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369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69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69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369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69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9674" grpId="0" bldLvl="0" animBg="1"/>
      <p:bldP spid="36967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7762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26678" y="518478"/>
            <a:ext cx="3960813" cy="650875"/>
          </a:xfrm>
          <a:prstGeom prst="rect">
            <a:avLst/>
          </a:prstGeom>
          <a:gradFill rotWithShape="1">
            <a:gsLst>
              <a:gs pos="0">
                <a:srgbClr val="CCFF99"/>
              </a:gs>
              <a:gs pos="100000">
                <a:srgbClr val="CCFF99">
                  <a:gamma/>
                  <a:shade val="60392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8000"/>
            </a:solidFill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3600" b="1" u="sng" kern="1200" cap="none" spc="0" normalizeH="0" baseline="0" noProof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检 验 学 习 结 果</a:t>
            </a:r>
            <a:endParaRPr kumimoji="1" lang="zh-CN" altLang="en-US" sz="3600" b="1" u="sng" kern="1200" cap="none" spc="0" normalizeH="0" baseline="0" noProof="0">
              <a:solidFill>
                <a:srgbClr val="00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4" name="Text Box 14"/>
          <p:cNvSpPr txBox="1"/>
          <p:nvPr>
            <p:custDataLst>
              <p:tags r:id="rId3"/>
            </p:custDataLst>
          </p:nvPr>
        </p:nvSpPr>
        <p:spPr>
          <a:xfrm>
            <a:off x="2626678" y="1791968"/>
            <a:ext cx="390030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扫码即测即评！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421255" y="2730500"/>
            <a:ext cx="4105275" cy="196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17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2" grpId="0" bldLvl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5213" name="Text Box 109"/>
          <p:cNvSpPr txBox="1">
            <a:spLocks noChangeArrowheads="1"/>
          </p:cNvSpPr>
          <p:nvPr/>
        </p:nvSpPr>
        <p:spPr bwMode="auto">
          <a:xfrm>
            <a:off x="381000" y="473393"/>
            <a:ext cx="7620000" cy="64516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anchor="ctr">
            <a:spAutoFit/>
          </a:bodyPr>
          <a:lstStyle/>
          <a:p>
            <a:pPr marR="0" algn="ctr" defTabSz="914400" eaLnBrk="0" hangingPunct="0">
              <a:buClrTx/>
              <a:buSzTx/>
              <a:buFontTx/>
              <a:buNone/>
              <a:defRPr/>
            </a:pPr>
            <a:r>
              <a:rPr kumimoji="1" lang="en-US" altLang="zh-CN" sz="36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12.1.1  </a:t>
            </a:r>
            <a:r>
              <a:rPr kumimoji="1" lang="zh-CN" altLang="en-US" sz="36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基本</a:t>
            </a:r>
            <a:r>
              <a:rPr kumimoji="1" lang="en-US" altLang="zh-CN" sz="3600" b="1" i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RS </a:t>
            </a:r>
            <a:r>
              <a:rPr kumimoji="1" lang="zh-CN" altLang="en-US" sz="36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触发器</a:t>
            </a:r>
            <a:endParaRPr kumimoji="1" lang="zh-CN" altLang="en-US" sz="3600" kern="1200" cap="none" spc="0" normalizeH="0" baseline="0" noProof="0" smtClean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grpSp>
        <p:nvGrpSpPr>
          <p:cNvPr id="689155" name="Group 110"/>
          <p:cNvGrpSpPr/>
          <p:nvPr/>
        </p:nvGrpSpPr>
        <p:grpSpPr>
          <a:xfrm>
            <a:off x="5410200" y="2107248"/>
            <a:ext cx="2486025" cy="1766887"/>
            <a:chOff x="3360" y="1239"/>
            <a:chExt cx="1566" cy="1113"/>
          </a:xfrm>
        </p:grpSpPr>
        <p:graphicFrame>
          <p:nvGraphicFramePr>
            <p:cNvPr id="689156" name="Object 111"/>
            <p:cNvGraphicFramePr/>
            <p:nvPr/>
          </p:nvGraphicFramePr>
          <p:xfrm>
            <a:off x="3360" y="1653"/>
            <a:ext cx="288" cy="2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32" name="" r:id="rId1" imgW="228600" imgH="215900" progId="Equation.3">
                    <p:embed/>
                  </p:oleObj>
                </mc:Choice>
                <mc:Fallback>
                  <p:oleObj name="" r:id="rId1" imgW="228600" imgH="215900" progId="Equation.3">
                    <p:embed/>
                    <p:pic>
                      <p:nvPicPr>
                        <p:cNvPr id="0" name="图片 483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360" y="1653"/>
                          <a:ext cx="288" cy="27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89157" name="Rectangle 112"/>
            <p:cNvSpPr/>
            <p:nvPr/>
          </p:nvSpPr>
          <p:spPr>
            <a:xfrm>
              <a:off x="4005" y="1239"/>
              <a:ext cx="421" cy="767"/>
            </a:xfrm>
            <a:prstGeom prst="rect">
              <a:avLst/>
            </a:prstGeom>
            <a:solidFill>
              <a:srgbClr val="CCFFFF"/>
            </a:solidFill>
            <a:ln w="28575" cap="sq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89158" name="Text Box 113"/>
            <p:cNvSpPr txBox="1"/>
            <p:nvPr/>
          </p:nvSpPr>
          <p:spPr>
            <a:xfrm>
              <a:off x="3981" y="1269"/>
              <a:ext cx="223" cy="28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b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S</a:t>
              </a:r>
              <a:endParaRPr lang="en-US" altLang="zh-CN" b="1" baseline="-25000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689159" name="Text Box 114"/>
            <p:cNvSpPr txBox="1"/>
            <p:nvPr/>
          </p:nvSpPr>
          <p:spPr>
            <a:xfrm>
              <a:off x="3975" y="1686"/>
              <a:ext cx="255" cy="28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b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R</a:t>
              </a:r>
              <a:endParaRPr lang="en-US" altLang="zh-CN" b="1" baseline="-25000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689160" name="Text Box 115"/>
            <p:cNvSpPr txBox="1"/>
            <p:nvPr/>
          </p:nvSpPr>
          <p:spPr>
            <a:xfrm>
              <a:off x="4670" y="1248"/>
              <a:ext cx="255" cy="28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endParaRPr lang="en-US" altLang="zh-CN" sz="2800" i="1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689161" name="Text Box 116"/>
            <p:cNvSpPr txBox="1"/>
            <p:nvPr/>
          </p:nvSpPr>
          <p:spPr>
            <a:xfrm>
              <a:off x="3816" y="2064"/>
              <a:ext cx="888" cy="28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zh-CN" altLang="en-US" b="1" dirty="0">
                  <a:latin typeface="楷体_GB2312" pitchFamily="49" charset="-122"/>
                  <a:ea typeface="楷体_GB2312" pitchFamily="49" charset="-122"/>
                </a:rPr>
                <a:t>图形符号</a:t>
              </a:r>
              <a:endParaRPr lang="zh-CN" altLang="en-US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689162" name="Oval 117"/>
            <p:cNvSpPr/>
            <p:nvPr/>
          </p:nvSpPr>
          <p:spPr>
            <a:xfrm flipH="1">
              <a:off x="3933" y="1383"/>
              <a:ext cx="63" cy="63"/>
            </a:xfrm>
            <a:prstGeom prst="ellipse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89163" name="Oval 118"/>
            <p:cNvSpPr/>
            <p:nvPr/>
          </p:nvSpPr>
          <p:spPr>
            <a:xfrm flipH="1">
              <a:off x="4431" y="1785"/>
              <a:ext cx="63" cy="63"/>
            </a:xfrm>
            <a:prstGeom prst="ellipse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89164" name="Oval 119"/>
            <p:cNvSpPr/>
            <p:nvPr/>
          </p:nvSpPr>
          <p:spPr>
            <a:xfrm flipH="1">
              <a:off x="3933" y="1806"/>
              <a:ext cx="63" cy="63"/>
            </a:xfrm>
            <a:prstGeom prst="ellipse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89165" name="Line 120"/>
            <p:cNvSpPr/>
            <p:nvPr/>
          </p:nvSpPr>
          <p:spPr>
            <a:xfrm>
              <a:off x="4413" y="1392"/>
              <a:ext cx="288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9166" name="Line 121"/>
            <p:cNvSpPr/>
            <p:nvPr/>
          </p:nvSpPr>
          <p:spPr>
            <a:xfrm>
              <a:off x="4500" y="1815"/>
              <a:ext cx="192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9167" name="Line 122"/>
            <p:cNvSpPr/>
            <p:nvPr/>
          </p:nvSpPr>
          <p:spPr>
            <a:xfrm flipH="1">
              <a:off x="3636" y="1413"/>
              <a:ext cx="288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9168" name="Line 123"/>
            <p:cNvSpPr/>
            <p:nvPr/>
          </p:nvSpPr>
          <p:spPr>
            <a:xfrm flipH="1">
              <a:off x="3636" y="1833"/>
              <a:ext cx="288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aphicFrame>
          <p:nvGraphicFramePr>
            <p:cNvPr id="689169" name="Object 124"/>
            <p:cNvGraphicFramePr/>
            <p:nvPr/>
          </p:nvGraphicFramePr>
          <p:xfrm>
            <a:off x="3366" y="1269"/>
            <a:ext cx="288" cy="2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33" name="" r:id="rId3" imgW="228600" imgH="215900" progId="Equation.3">
                    <p:embed/>
                  </p:oleObj>
                </mc:Choice>
                <mc:Fallback>
                  <p:oleObj name="" r:id="rId3" imgW="228600" imgH="215900" progId="Equation.3">
                    <p:embed/>
                    <p:pic>
                      <p:nvPicPr>
                        <p:cNvPr id="0" name="图片 483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366" y="1269"/>
                          <a:ext cx="288" cy="27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89170" name="Object 125"/>
            <p:cNvGraphicFramePr/>
            <p:nvPr/>
          </p:nvGraphicFramePr>
          <p:xfrm>
            <a:off x="4731" y="1683"/>
            <a:ext cx="195" cy="2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34" name="" r:id="rId5" imgW="165100" imgH="241300" progId="Equation.3">
                    <p:embed/>
                  </p:oleObj>
                </mc:Choice>
                <mc:Fallback>
                  <p:oleObj name="" r:id="rId5" imgW="165100" imgH="241300" progId="Equation.3">
                    <p:embed/>
                    <p:pic>
                      <p:nvPicPr>
                        <p:cNvPr id="0" name="图片 4833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731" y="1683"/>
                          <a:ext cx="195" cy="28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89171" name="Text Box 126"/>
          <p:cNvSpPr txBox="1"/>
          <p:nvPr/>
        </p:nvSpPr>
        <p:spPr>
          <a:xfrm>
            <a:off x="0" y="1130935"/>
            <a:ext cx="8969375" cy="521970"/>
          </a:xfrm>
          <a:prstGeom prst="rect">
            <a:avLst/>
          </a:prstGeom>
          <a:noFill/>
          <a:ln w="25400">
            <a:noFill/>
          </a:ln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基本</a:t>
            </a:r>
            <a:r>
              <a:rPr lang="en-US" altLang="zh-CN" sz="2800" b="1" i="1" dirty="0">
                <a:latin typeface="楷体_GB2312" pitchFamily="49" charset="-122"/>
                <a:ea typeface="楷体_GB2312" pitchFamily="49" charset="-122"/>
              </a:rPr>
              <a:t>RS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触发器由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两个与非门交叉耦合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而成，如下图：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5231" name="Rectangle 127"/>
          <p:cNvSpPr/>
          <p:nvPr/>
        </p:nvSpPr>
        <p:spPr>
          <a:xfrm>
            <a:off x="658813" y="5145723"/>
            <a:ext cx="4827587" cy="519112"/>
          </a:xfrm>
          <a:prstGeom prst="rect">
            <a:avLst/>
          </a:prstGeom>
          <a:noFill/>
          <a:ln w="25400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这种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ea typeface="楷体_GB2312" pitchFamily="49" charset="-122"/>
              </a:rPr>
              <a:t>触发器有两个稳定状态：</a:t>
            </a:r>
            <a:endParaRPr lang="zh-CN" altLang="en-US" sz="2800" b="1" dirty="0">
              <a:solidFill>
                <a:schemeClr val="accent2"/>
              </a:solidFill>
              <a:latin typeface="宋体" panose="02010600030101010101" pitchFamily="2" charset="-122"/>
              <a:ea typeface="楷体_GB2312" pitchFamily="49" charset="-122"/>
            </a:endParaRPr>
          </a:p>
        </p:txBody>
      </p:sp>
      <p:grpSp>
        <p:nvGrpSpPr>
          <p:cNvPr id="689173" name="Group 128"/>
          <p:cNvGrpSpPr/>
          <p:nvPr/>
        </p:nvGrpSpPr>
        <p:grpSpPr>
          <a:xfrm>
            <a:off x="609600" y="6136323"/>
            <a:ext cx="6019800" cy="519112"/>
            <a:chOff x="336" y="3456"/>
            <a:chExt cx="3792" cy="327"/>
          </a:xfrm>
        </p:grpSpPr>
        <p:sp>
          <p:nvSpPr>
            <p:cNvPr id="689174" name="Text Box 129"/>
            <p:cNvSpPr txBox="1"/>
            <p:nvPr/>
          </p:nvSpPr>
          <p:spPr>
            <a:xfrm>
              <a:off x="336" y="3456"/>
              <a:ext cx="3792" cy="327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sz="2800" b="1" dirty="0">
                  <a:latin typeface="Times New Roman" panose="02020603050405020304" pitchFamily="18" charset="0"/>
                </a:rPr>
                <a:t>(2)</a:t>
              </a:r>
              <a:r>
                <a:rPr lang="en-US" altLang="zh-CN" b="1" dirty="0">
                  <a:latin typeface="Times New Roman" panose="02020603050405020304" pitchFamily="18" charset="0"/>
                </a:rPr>
                <a:t>                        </a:t>
              </a:r>
              <a:r>
                <a:rPr lang="en-US" altLang="zh-CN" sz="2800" b="1" dirty="0">
                  <a:latin typeface="Times New Roman" panose="02020603050405020304" pitchFamily="18" charset="0"/>
                </a:rPr>
                <a:t>,</a:t>
              </a:r>
              <a:r>
                <a:rPr lang="en-US" altLang="zh-CN" b="1" dirty="0">
                  <a:latin typeface="Times New Roman" panose="02020603050405020304" pitchFamily="18" charset="0"/>
                </a:rPr>
                <a:t>  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称为</a:t>
              </a:r>
              <a:r>
                <a:rPr lang="zh-CN" altLang="en-US" sz="2800" b="1" dirty="0">
                  <a:solidFill>
                    <a:srgbClr val="FF0066"/>
                  </a:solidFill>
                  <a:latin typeface="楷体_GB2312" pitchFamily="49" charset="-122"/>
                  <a:ea typeface="楷体_GB2312" pitchFamily="49" charset="-122"/>
                </a:rPr>
                <a:t>复位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状态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(</a:t>
              </a:r>
              <a:r>
                <a:rPr lang="en-US" altLang="zh-CN" sz="2800" b="1" dirty="0">
                  <a:solidFill>
                    <a:srgbClr val="FF0066"/>
                  </a:solidFill>
                  <a:latin typeface="楷体_GB2312" pitchFamily="49" charset="-122"/>
                  <a:ea typeface="楷体_GB2312" pitchFamily="49" charset="-122"/>
                </a:rPr>
                <a:t>0</a:t>
              </a:r>
              <a:r>
                <a:rPr lang="zh-CN" altLang="en-US" sz="2800" b="1" dirty="0">
                  <a:solidFill>
                    <a:srgbClr val="FF0066"/>
                  </a:solidFill>
                  <a:latin typeface="楷体_GB2312" pitchFamily="49" charset="-122"/>
                  <a:ea typeface="楷体_GB2312" pitchFamily="49" charset="-122"/>
                </a:rPr>
                <a:t>态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);</a:t>
              </a:r>
              <a:endParaRPr lang="en-US" altLang="zh-CN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graphicFrame>
          <p:nvGraphicFramePr>
            <p:cNvPr id="689175" name="Object 130"/>
            <p:cNvGraphicFramePr/>
            <p:nvPr/>
          </p:nvGraphicFramePr>
          <p:xfrm>
            <a:off x="684" y="3456"/>
            <a:ext cx="1051" cy="3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31" name="" r:id="rId7" imgW="774065" imgH="241300" progId="Equation.3">
                    <p:embed/>
                  </p:oleObj>
                </mc:Choice>
                <mc:Fallback>
                  <p:oleObj name="" r:id="rId7" imgW="774065" imgH="241300" progId="Equation.3">
                    <p:embed/>
                    <p:pic>
                      <p:nvPicPr>
                        <p:cNvPr id="0" name="图片 4830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684" y="3456"/>
                          <a:ext cx="1051" cy="32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89176" name="Group 131"/>
          <p:cNvGrpSpPr/>
          <p:nvPr/>
        </p:nvGrpSpPr>
        <p:grpSpPr>
          <a:xfrm>
            <a:off x="609600" y="5588635"/>
            <a:ext cx="6019800" cy="519113"/>
            <a:chOff x="336" y="3792"/>
            <a:chExt cx="3792" cy="327"/>
          </a:xfrm>
        </p:grpSpPr>
        <p:graphicFrame>
          <p:nvGraphicFramePr>
            <p:cNvPr id="689177" name="Object 132"/>
            <p:cNvGraphicFramePr/>
            <p:nvPr/>
          </p:nvGraphicFramePr>
          <p:xfrm>
            <a:off x="684" y="3792"/>
            <a:ext cx="1052" cy="3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36" name="" r:id="rId9" imgW="774065" imgH="241300" progId="Equation.3">
                    <p:embed/>
                  </p:oleObj>
                </mc:Choice>
                <mc:Fallback>
                  <p:oleObj name="" r:id="rId9" imgW="774065" imgH="241300" progId="Equation.3">
                    <p:embed/>
                    <p:pic>
                      <p:nvPicPr>
                        <p:cNvPr id="0" name="图片 4835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684" y="3792"/>
                          <a:ext cx="1052" cy="32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89178" name="Text Box 133"/>
            <p:cNvSpPr txBox="1"/>
            <p:nvPr/>
          </p:nvSpPr>
          <p:spPr>
            <a:xfrm>
              <a:off x="336" y="3792"/>
              <a:ext cx="3792" cy="327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sz="2800" b="1" dirty="0">
                  <a:latin typeface="Times New Roman" panose="02020603050405020304" pitchFamily="18" charset="0"/>
                </a:rPr>
                <a:t>(1)                     , 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称为</a:t>
              </a:r>
              <a:r>
                <a:rPr lang="zh-CN" altLang="en-US" sz="2800" b="1" dirty="0">
                  <a:solidFill>
                    <a:srgbClr val="FF0066"/>
                  </a:solidFill>
                  <a:latin typeface="楷体_GB2312" pitchFamily="49" charset="-122"/>
                  <a:ea typeface="楷体_GB2312" pitchFamily="49" charset="-122"/>
                </a:rPr>
                <a:t>置位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状态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(</a:t>
              </a:r>
              <a:r>
                <a:rPr lang="en-US" altLang="zh-CN" sz="2800" b="1" dirty="0">
                  <a:solidFill>
                    <a:srgbClr val="FF0066"/>
                  </a:solidFill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800" b="1" dirty="0">
                  <a:solidFill>
                    <a:srgbClr val="FF0066"/>
                  </a:solidFill>
                  <a:latin typeface="楷体_GB2312" pitchFamily="49" charset="-122"/>
                  <a:ea typeface="楷体_GB2312" pitchFamily="49" charset="-122"/>
                </a:rPr>
                <a:t>态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);</a:t>
              </a:r>
              <a:endParaRPr lang="en-US" altLang="zh-CN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689179" name="Group 134"/>
          <p:cNvGrpSpPr/>
          <p:nvPr/>
        </p:nvGrpSpPr>
        <p:grpSpPr>
          <a:xfrm>
            <a:off x="641350" y="4650423"/>
            <a:ext cx="8045450" cy="557212"/>
            <a:chOff x="336" y="3696"/>
            <a:chExt cx="5068" cy="351"/>
          </a:xfrm>
        </p:grpSpPr>
        <p:graphicFrame>
          <p:nvGraphicFramePr>
            <p:cNvPr id="689180" name="Object 135"/>
            <p:cNvGraphicFramePr/>
            <p:nvPr/>
          </p:nvGraphicFramePr>
          <p:xfrm>
            <a:off x="2400" y="3744"/>
            <a:ext cx="221" cy="3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35" name="" r:id="rId11" imgW="165100" imgH="241300" progId="Equation.3">
                    <p:embed/>
                  </p:oleObj>
                </mc:Choice>
                <mc:Fallback>
                  <p:oleObj name="" r:id="rId11" imgW="165100" imgH="241300" progId="Equation.3">
                    <p:embed/>
                    <p:pic>
                      <p:nvPicPr>
                        <p:cNvPr id="0" name="图片 4834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400" y="3744"/>
                          <a:ext cx="221" cy="30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89181" name="Rectangle 136"/>
            <p:cNvSpPr/>
            <p:nvPr/>
          </p:nvSpPr>
          <p:spPr>
            <a:xfrm>
              <a:off x="336" y="3696"/>
              <a:ext cx="5068" cy="327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>
                <a:spcBef>
                  <a:spcPct val="50000"/>
                </a:spcBef>
              </a:pP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它有两个输出端</a:t>
              </a:r>
              <a:r>
                <a:rPr lang="en-US" altLang="zh-CN" sz="2800" b="1" i="1" dirty="0">
                  <a:latin typeface="楷体_GB2312" pitchFamily="49" charset="-122"/>
                  <a:ea typeface="楷体_GB2312" pitchFamily="49" charset="-122"/>
                </a:rPr>
                <a:t>Q 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和  ，二者的逻辑状态应相反。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689182" name="Group 137"/>
          <p:cNvGrpSpPr/>
          <p:nvPr/>
        </p:nvGrpSpPr>
        <p:grpSpPr>
          <a:xfrm>
            <a:off x="1981200" y="1561148"/>
            <a:ext cx="2324100" cy="3151187"/>
            <a:chOff x="1200" y="895"/>
            <a:chExt cx="1464" cy="1985"/>
          </a:xfrm>
        </p:grpSpPr>
        <p:sp>
          <p:nvSpPr>
            <p:cNvPr id="689183" name="Text Box 138"/>
            <p:cNvSpPr txBox="1"/>
            <p:nvPr/>
          </p:nvSpPr>
          <p:spPr>
            <a:xfrm>
              <a:off x="1478" y="1877"/>
              <a:ext cx="116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endParaRPr lang="zh-CN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689184" name="Text Box 139"/>
            <p:cNvSpPr txBox="1"/>
            <p:nvPr/>
          </p:nvSpPr>
          <p:spPr>
            <a:xfrm>
              <a:off x="1574" y="1685"/>
              <a:ext cx="116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endParaRPr lang="zh-CN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689185" name="Text Box 140"/>
            <p:cNvSpPr txBox="1"/>
            <p:nvPr/>
          </p:nvSpPr>
          <p:spPr>
            <a:xfrm>
              <a:off x="2409" y="1195"/>
              <a:ext cx="255" cy="28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endParaRPr lang="en-US" altLang="zh-CN" b="1" i="1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689186" name="Rectangle 141"/>
            <p:cNvSpPr/>
            <p:nvPr/>
          </p:nvSpPr>
          <p:spPr>
            <a:xfrm>
              <a:off x="1644" y="1147"/>
              <a:ext cx="276" cy="432"/>
            </a:xfrm>
            <a:prstGeom prst="rect">
              <a:avLst/>
            </a:prstGeom>
            <a:solidFill>
              <a:srgbClr val="CCFFFF"/>
            </a:solidFill>
            <a:ln w="38100" cap="sq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89187" name="Text Box 142"/>
            <p:cNvSpPr txBox="1"/>
            <p:nvPr/>
          </p:nvSpPr>
          <p:spPr>
            <a:xfrm>
              <a:off x="1664" y="1151"/>
              <a:ext cx="236" cy="231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sz="1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幼圆" pitchFamily="49" charset="-122"/>
                </a:rPr>
                <a:t>&amp;</a:t>
              </a:r>
              <a:endParaRPr lang="en-US" altLang="zh-CN" sz="1800" b="1" dirty="0">
                <a:solidFill>
                  <a:srgbClr val="008000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689188" name="Oval 143"/>
            <p:cNvSpPr/>
            <p:nvPr/>
          </p:nvSpPr>
          <p:spPr>
            <a:xfrm flipH="1">
              <a:off x="1920" y="1324"/>
              <a:ext cx="63" cy="63"/>
            </a:xfrm>
            <a:prstGeom prst="ellipse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89189" name="Oval 144"/>
            <p:cNvSpPr/>
            <p:nvPr/>
          </p:nvSpPr>
          <p:spPr>
            <a:xfrm flipH="1">
              <a:off x="2400" y="1339"/>
              <a:ext cx="48" cy="48"/>
            </a:xfrm>
            <a:prstGeom prst="ellipse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89190" name="Line 145"/>
            <p:cNvSpPr/>
            <p:nvPr/>
          </p:nvSpPr>
          <p:spPr>
            <a:xfrm>
              <a:off x="1968" y="1339"/>
              <a:ext cx="430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9191" name="Rectangle 146"/>
            <p:cNvSpPr/>
            <p:nvPr/>
          </p:nvSpPr>
          <p:spPr>
            <a:xfrm>
              <a:off x="1659" y="1963"/>
              <a:ext cx="288" cy="450"/>
            </a:xfrm>
            <a:prstGeom prst="rect">
              <a:avLst/>
            </a:prstGeom>
            <a:solidFill>
              <a:srgbClr val="CCFFFF"/>
            </a:solidFill>
            <a:ln w="38100" cap="sq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89192" name="Text Box 147"/>
            <p:cNvSpPr txBox="1"/>
            <p:nvPr/>
          </p:nvSpPr>
          <p:spPr>
            <a:xfrm>
              <a:off x="1688" y="1997"/>
              <a:ext cx="236" cy="231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sz="1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幼圆" pitchFamily="49" charset="-122"/>
                </a:rPr>
                <a:t>&amp;</a:t>
              </a:r>
              <a:endParaRPr lang="en-US" altLang="zh-CN" sz="1800" b="1" dirty="0">
                <a:solidFill>
                  <a:srgbClr val="008000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689193" name="Oval 148"/>
            <p:cNvSpPr/>
            <p:nvPr/>
          </p:nvSpPr>
          <p:spPr>
            <a:xfrm flipH="1">
              <a:off x="1953" y="2188"/>
              <a:ext cx="63" cy="63"/>
            </a:xfrm>
            <a:prstGeom prst="ellipse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89194" name="Text Box 149"/>
            <p:cNvSpPr txBox="1"/>
            <p:nvPr/>
          </p:nvSpPr>
          <p:spPr>
            <a:xfrm>
              <a:off x="1611" y="895"/>
              <a:ext cx="315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G</a:t>
              </a:r>
              <a:r>
                <a:rPr lang="en-US" altLang="zh-CN" sz="2000" b="1" baseline="-25000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sz="2000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89195" name="Oval 150"/>
            <p:cNvSpPr/>
            <p:nvPr/>
          </p:nvSpPr>
          <p:spPr>
            <a:xfrm flipH="1">
              <a:off x="2352" y="2203"/>
              <a:ext cx="48" cy="48"/>
            </a:xfrm>
            <a:prstGeom prst="ellipse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89196" name="Line 151"/>
            <p:cNvSpPr/>
            <p:nvPr/>
          </p:nvSpPr>
          <p:spPr>
            <a:xfrm>
              <a:off x="2016" y="2203"/>
              <a:ext cx="383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9197" name="Freeform 152"/>
            <p:cNvSpPr/>
            <p:nvPr/>
          </p:nvSpPr>
          <p:spPr>
            <a:xfrm>
              <a:off x="1440" y="1488"/>
              <a:ext cx="769" cy="721"/>
            </a:xfrm>
            <a:custGeom>
              <a:avLst/>
              <a:gdLst>
                <a:gd name="txL" fmla="*/ 0 w 768"/>
                <a:gd name="txT" fmla="*/ 0 h 720"/>
                <a:gd name="txR" fmla="*/ 768 w 768"/>
                <a:gd name="txB" fmla="*/ 720 h 720"/>
              </a:gdLst>
              <a:ahLst/>
              <a:cxnLst>
                <a:cxn ang="0">
                  <a:pos x="192" y="0"/>
                </a:cxn>
                <a:cxn ang="0">
                  <a:pos x="0" y="0"/>
                </a:cxn>
                <a:cxn ang="0">
                  <a:pos x="0" y="192"/>
                </a:cxn>
                <a:cxn ang="0">
                  <a:pos x="768" y="432"/>
                </a:cxn>
                <a:cxn ang="0">
                  <a:pos x="768" y="720"/>
                </a:cxn>
              </a:cxnLst>
              <a:rect l="txL" t="txT" r="txR" b="txB"/>
              <a:pathLst>
                <a:path w="768" h="720">
                  <a:moveTo>
                    <a:pt x="192" y="0"/>
                  </a:moveTo>
                  <a:lnTo>
                    <a:pt x="0" y="0"/>
                  </a:lnTo>
                  <a:lnTo>
                    <a:pt x="0" y="192"/>
                  </a:lnTo>
                  <a:lnTo>
                    <a:pt x="768" y="432"/>
                  </a:lnTo>
                  <a:lnTo>
                    <a:pt x="768" y="720"/>
                  </a:ln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89198" name="Freeform 153"/>
            <p:cNvSpPr/>
            <p:nvPr/>
          </p:nvSpPr>
          <p:spPr>
            <a:xfrm flipV="1">
              <a:off x="1464" y="1339"/>
              <a:ext cx="769" cy="721"/>
            </a:xfrm>
            <a:custGeom>
              <a:avLst/>
              <a:gdLst>
                <a:gd name="txL" fmla="*/ 0 w 768"/>
                <a:gd name="txT" fmla="*/ 0 h 720"/>
                <a:gd name="txR" fmla="*/ 768 w 768"/>
                <a:gd name="txB" fmla="*/ 720 h 720"/>
              </a:gdLst>
              <a:ahLst/>
              <a:cxnLst>
                <a:cxn ang="0">
                  <a:pos x="192" y="0"/>
                </a:cxn>
                <a:cxn ang="0">
                  <a:pos x="0" y="0"/>
                </a:cxn>
                <a:cxn ang="0">
                  <a:pos x="0" y="192"/>
                </a:cxn>
                <a:cxn ang="0">
                  <a:pos x="768" y="432"/>
                </a:cxn>
                <a:cxn ang="0">
                  <a:pos x="768" y="720"/>
                </a:cxn>
              </a:cxnLst>
              <a:rect l="txL" t="txT" r="txR" b="txB"/>
              <a:pathLst>
                <a:path w="768" h="720">
                  <a:moveTo>
                    <a:pt x="192" y="0"/>
                  </a:moveTo>
                  <a:lnTo>
                    <a:pt x="0" y="0"/>
                  </a:lnTo>
                  <a:lnTo>
                    <a:pt x="0" y="192"/>
                  </a:lnTo>
                  <a:lnTo>
                    <a:pt x="768" y="432"/>
                  </a:lnTo>
                  <a:lnTo>
                    <a:pt x="768" y="720"/>
                  </a:ln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89199" name="Line 154"/>
            <p:cNvSpPr/>
            <p:nvPr/>
          </p:nvSpPr>
          <p:spPr>
            <a:xfrm flipH="1">
              <a:off x="1305" y="1291"/>
              <a:ext cx="336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9200" name="Line 155"/>
            <p:cNvSpPr/>
            <p:nvPr/>
          </p:nvSpPr>
          <p:spPr>
            <a:xfrm flipH="1">
              <a:off x="1326" y="2299"/>
              <a:ext cx="336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9201" name="Oval 156"/>
            <p:cNvSpPr/>
            <p:nvPr/>
          </p:nvSpPr>
          <p:spPr>
            <a:xfrm flipH="1">
              <a:off x="1296" y="2299"/>
              <a:ext cx="48" cy="48"/>
            </a:xfrm>
            <a:prstGeom prst="ellipse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89202" name="Oval 157"/>
            <p:cNvSpPr/>
            <p:nvPr/>
          </p:nvSpPr>
          <p:spPr>
            <a:xfrm flipH="1">
              <a:off x="1248" y="1270"/>
              <a:ext cx="48" cy="48"/>
            </a:xfrm>
            <a:prstGeom prst="ellipse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689203" name="Object 158"/>
            <p:cNvGraphicFramePr/>
            <p:nvPr/>
          </p:nvGraphicFramePr>
          <p:xfrm>
            <a:off x="1203" y="1339"/>
            <a:ext cx="240" cy="2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40" name="" r:id="rId12" imgW="228600" imgH="215900" progId="Equation.3">
                    <p:embed/>
                  </p:oleObj>
                </mc:Choice>
                <mc:Fallback>
                  <p:oleObj name="" r:id="rId12" imgW="228600" imgH="215900" progId="Equation.3">
                    <p:embed/>
                    <p:pic>
                      <p:nvPicPr>
                        <p:cNvPr id="0" name="图片 4839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203" y="1339"/>
                          <a:ext cx="240" cy="22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89204" name="Object 159"/>
            <p:cNvGraphicFramePr/>
            <p:nvPr/>
          </p:nvGraphicFramePr>
          <p:xfrm>
            <a:off x="1200" y="2073"/>
            <a:ext cx="240" cy="2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42" name="" r:id="rId13" imgW="228600" imgH="215900" progId="Equation.3">
                    <p:embed/>
                  </p:oleObj>
                </mc:Choice>
                <mc:Fallback>
                  <p:oleObj name="" r:id="rId13" imgW="228600" imgH="215900" progId="Equation.3">
                    <p:embed/>
                    <p:pic>
                      <p:nvPicPr>
                        <p:cNvPr id="0" name="图片 484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200" y="2073"/>
                          <a:ext cx="240" cy="22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89205" name="Object 160"/>
            <p:cNvGraphicFramePr/>
            <p:nvPr/>
          </p:nvGraphicFramePr>
          <p:xfrm>
            <a:off x="2400" y="2127"/>
            <a:ext cx="184" cy="2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38" name="" r:id="rId14" imgW="165100" imgH="241300" progId="Equation.3">
                    <p:embed/>
                  </p:oleObj>
                </mc:Choice>
                <mc:Fallback>
                  <p:oleObj name="" r:id="rId14" imgW="165100" imgH="241300" progId="Equation.3">
                    <p:embed/>
                    <p:pic>
                      <p:nvPicPr>
                        <p:cNvPr id="0" name="图片 4837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400" y="2127"/>
                          <a:ext cx="184" cy="2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89206" name="Text Box 161"/>
            <p:cNvSpPr txBox="1"/>
            <p:nvPr/>
          </p:nvSpPr>
          <p:spPr>
            <a:xfrm>
              <a:off x="1488" y="2592"/>
              <a:ext cx="695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zh-CN" altLang="en-US" b="1" dirty="0">
                  <a:latin typeface="Times New Roman" panose="02020603050405020304" pitchFamily="18" charset="0"/>
                  <a:ea typeface="楷体_GB2312" pitchFamily="49" charset="-122"/>
                </a:rPr>
                <a:t>逻辑图</a:t>
              </a:r>
              <a:endParaRPr lang="zh-CN" altLang="en-US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689207" name="Text Box 162"/>
            <p:cNvSpPr txBox="1"/>
            <p:nvPr/>
          </p:nvSpPr>
          <p:spPr>
            <a:xfrm>
              <a:off x="1659" y="2390"/>
              <a:ext cx="309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G</a:t>
              </a:r>
              <a:r>
                <a:rPr lang="en-US" altLang="zh-CN" sz="2000" b="1" baseline="-25000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sz="2000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7" name="页脚占位符 4"/>
          <p:cNvSpPr txBox="1">
            <a:spLocks noGrp="1"/>
          </p:cNvSpPr>
          <p:nvPr>
            <p:custDataLst>
              <p:tags r:id="rId15"/>
            </p:custDataLst>
          </p:nvPr>
        </p:nvSpPr>
        <p:spPr bwMode="auto">
          <a:xfrm>
            <a:off x="5791200" y="6530975"/>
            <a:ext cx="28956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r" defTabSz="914400" rtl="0" eaLnBrk="1" latinLnBrk="0" hangingPunct="1">
              <a:defRPr sz="1000" b="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75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2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691202" name="Object 60"/>
          <p:cNvGraphicFramePr/>
          <p:nvPr/>
        </p:nvGraphicFramePr>
        <p:xfrm>
          <a:off x="838200" y="903288"/>
          <a:ext cx="25146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9" name="" r:id="rId1" imgW="1116965" imgH="241300" progId="Equation.3">
                  <p:embed/>
                </p:oleObj>
              </mc:Choice>
              <mc:Fallback>
                <p:oleObj name="" r:id="rId1" imgW="1116965" imgH="241300" progId="Equation.3">
                  <p:embed/>
                  <p:pic>
                    <p:nvPicPr>
                      <p:cNvPr id="0" name="图片 483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38200" y="903288"/>
                        <a:ext cx="2514600" cy="542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1203" name="Object 62"/>
          <p:cNvGraphicFramePr/>
          <p:nvPr/>
        </p:nvGraphicFramePr>
        <p:xfrm>
          <a:off x="838200" y="3289300"/>
          <a:ext cx="40386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41" name="" r:id="rId3" imgW="1902460" imgH="266065" progId="Equation.3">
                  <p:embed/>
                </p:oleObj>
              </mc:Choice>
              <mc:Fallback>
                <p:oleObj name="" r:id="rId3" imgW="1902460" imgH="266065" progId="Equation.3">
                  <p:embed/>
                  <p:pic>
                    <p:nvPicPr>
                      <p:cNvPr id="0" name="图片 484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38200" y="3289300"/>
                        <a:ext cx="4038600" cy="596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10"/>
          <p:cNvGrpSpPr/>
          <p:nvPr/>
        </p:nvGrpSpPr>
        <p:grpSpPr>
          <a:xfrm>
            <a:off x="0" y="2351088"/>
            <a:ext cx="6553200" cy="946150"/>
            <a:chOff x="0" y="1611"/>
            <a:chExt cx="4128" cy="596"/>
          </a:xfrm>
        </p:grpSpPr>
        <p:sp>
          <p:nvSpPr>
            <p:cNvPr id="691205" name="Text Box 64"/>
            <p:cNvSpPr txBox="1"/>
            <p:nvPr/>
          </p:nvSpPr>
          <p:spPr>
            <a:xfrm>
              <a:off x="0" y="1611"/>
              <a:ext cx="4128" cy="596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    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当   端加负脉冲时，不论触发器的初始状态是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态，还是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0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态，均有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graphicFrame>
          <p:nvGraphicFramePr>
            <p:cNvPr id="691206" name="Object 65"/>
            <p:cNvGraphicFramePr/>
            <p:nvPr/>
          </p:nvGraphicFramePr>
          <p:xfrm>
            <a:off x="741" y="1622"/>
            <a:ext cx="315" cy="29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37" name="" r:id="rId5" imgW="215900" imgH="203200" progId="Equation.3">
                    <p:embed/>
                  </p:oleObj>
                </mc:Choice>
                <mc:Fallback>
                  <p:oleObj name="" r:id="rId5" imgW="215900" imgH="203200" progId="Equation.3">
                    <p:embed/>
                    <p:pic>
                      <p:nvPicPr>
                        <p:cNvPr id="0" name="图片 4836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741" y="1622"/>
                          <a:ext cx="315" cy="29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Group 116"/>
          <p:cNvGrpSpPr/>
          <p:nvPr/>
        </p:nvGrpSpPr>
        <p:grpSpPr>
          <a:xfrm>
            <a:off x="0" y="3886200"/>
            <a:ext cx="8839200" cy="519113"/>
            <a:chOff x="48" y="2399"/>
            <a:chExt cx="5568" cy="327"/>
          </a:xfrm>
        </p:grpSpPr>
        <p:sp>
          <p:nvSpPr>
            <p:cNvPr id="691208" name="Text Box 68"/>
            <p:cNvSpPr txBox="1"/>
            <p:nvPr/>
          </p:nvSpPr>
          <p:spPr>
            <a:xfrm>
              <a:off x="48" y="2399"/>
              <a:ext cx="5568" cy="327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    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即将触发器置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0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或保持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0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态，  称为</a:t>
              </a:r>
              <a:r>
                <a:rPr lang="zh-CN" altLang="en-US" sz="2800" b="1" dirty="0">
                  <a:solidFill>
                    <a:srgbClr val="FF0066"/>
                  </a:solidFill>
                  <a:latin typeface="楷体_GB2312" pitchFamily="49" charset="-122"/>
                  <a:ea typeface="楷体_GB2312" pitchFamily="49" charset="-122"/>
                </a:rPr>
                <a:t>直接置</a:t>
              </a:r>
              <a:r>
                <a:rPr lang="en-US" altLang="zh-CN" sz="2800" b="1" dirty="0">
                  <a:solidFill>
                    <a:srgbClr val="FF0066"/>
                  </a:solidFill>
                  <a:latin typeface="楷体_GB2312" pitchFamily="49" charset="-122"/>
                  <a:ea typeface="楷体_GB2312" pitchFamily="49" charset="-122"/>
                </a:rPr>
                <a:t>0</a:t>
              </a:r>
              <a:r>
                <a:rPr lang="zh-CN" altLang="en-US" sz="2800" b="1" dirty="0">
                  <a:solidFill>
                    <a:srgbClr val="FF0066"/>
                  </a:solidFill>
                  <a:latin typeface="楷体_GB2312" pitchFamily="49" charset="-122"/>
                  <a:ea typeface="楷体_GB2312" pitchFamily="49" charset="-122"/>
                </a:rPr>
                <a:t>端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。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graphicFrame>
          <p:nvGraphicFramePr>
            <p:cNvPr id="691209" name="Object 69"/>
            <p:cNvGraphicFramePr/>
            <p:nvPr/>
          </p:nvGraphicFramePr>
          <p:xfrm>
            <a:off x="3168" y="2400"/>
            <a:ext cx="336" cy="2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43" name="" r:id="rId7" imgW="228600" imgH="215900" progId="Equation.3">
                    <p:embed/>
                  </p:oleObj>
                </mc:Choice>
                <mc:Fallback>
                  <p:oleObj name="" r:id="rId7" imgW="228600" imgH="215900" progId="Equation.3">
                    <p:embed/>
                    <p:pic>
                      <p:nvPicPr>
                        <p:cNvPr id="0" name="图片 4842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168" y="2400"/>
                          <a:ext cx="336" cy="29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Group 77"/>
          <p:cNvGrpSpPr/>
          <p:nvPr/>
        </p:nvGrpSpPr>
        <p:grpSpPr>
          <a:xfrm>
            <a:off x="6591300" y="593725"/>
            <a:ext cx="2324100" cy="3216275"/>
            <a:chOff x="1200" y="895"/>
            <a:chExt cx="1464" cy="1978"/>
          </a:xfrm>
        </p:grpSpPr>
        <p:sp>
          <p:nvSpPr>
            <p:cNvPr id="691211" name="Text Box 78"/>
            <p:cNvSpPr txBox="1"/>
            <p:nvPr/>
          </p:nvSpPr>
          <p:spPr>
            <a:xfrm>
              <a:off x="1478" y="1877"/>
              <a:ext cx="116" cy="281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endParaRPr lang="zh-CN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691212" name="Text Box 79"/>
            <p:cNvSpPr txBox="1"/>
            <p:nvPr/>
          </p:nvSpPr>
          <p:spPr>
            <a:xfrm>
              <a:off x="1574" y="1685"/>
              <a:ext cx="116" cy="281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endParaRPr lang="zh-CN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691213" name="Text Box 80"/>
            <p:cNvSpPr txBox="1"/>
            <p:nvPr/>
          </p:nvSpPr>
          <p:spPr>
            <a:xfrm>
              <a:off x="2409" y="1198"/>
              <a:ext cx="255" cy="281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endParaRPr lang="en-US" altLang="zh-CN" b="1" i="1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691214" name="Rectangle 81"/>
            <p:cNvSpPr/>
            <p:nvPr/>
          </p:nvSpPr>
          <p:spPr>
            <a:xfrm>
              <a:off x="1644" y="1147"/>
              <a:ext cx="276" cy="432"/>
            </a:xfrm>
            <a:prstGeom prst="rect">
              <a:avLst/>
            </a:prstGeom>
            <a:solidFill>
              <a:srgbClr val="CCFFFF"/>
            </a:solidFill>
            <a:ln w="38100" cap="sq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1215" name="Text Box 82"/>
            <p:cNvSpPr txBox="1"/>
            <p:nvPr/>
          </p:nvSpPr>
          <p:spPr>
            <a:xfrm>
              <a:off x="1664" y="1154"/>
              <a:ext cx="236" cy="22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sz="1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幼圆" pitchFamily="49" charset="-122"/>
                </a:rPr>
                <a:t>&amp;</a:t>
              </a:r>
              <a:endParaRPr lang="en-US" altLang="zh-CN" sz="1800" b="1" dirty="0">
                <a:solidFill>
                  <a:srgbClr val="008000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691216" name="Oval 83"/>
            <p:cNvSpPr/>
            <p:nvPr/>
          </p:nvSpPr>
          <p:spPr>
            <a:xfrm flipH="1">
              <a:off x="1920" y="1324"/>
              <a:ext cx="63" cy="63"/>
            </a:xfrm>
            <a:prstGeom prst="ellipse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1217" name="Oval 84"/>
            <p:cNvSpPr/>
            <p:nvPr/>
          </p:nvSpPr>
          <p:spPr>
            <a:xfrm flipH="1">
              <a:off x="2400" y="1339"/>
              <a:ext cx="48" cy="48"/>
            </a:xfrm>
            <a:prstGeom prst="ellipse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1218" name="Line 85"/>
            <p:cNvSpPr/>
            <p:nvPr/>
          </p:nvSpPr>
          <p:spPr>
            <a:xfrm>
              <a:off x="1968" y="1339"/>
              <a:ext cx="430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1219" name="Rectangle 86"/>
            <p:cNvSpPr/>
            <p:nvPr/>
          </p:nvSpPr>
          <p:spPr>
            <a:xfrm>
              <a:off x="1659" y="1963"/>
              <a:ext cx="288" cy="450"/>
            </a:xfrm>
            <a:prstGeom prst="rect">
              <a:avLst/>
            </a:prstGeom>
            <a:solidFill>
              <a:srgbClr val="CCFFFF"/>
            </a:solidFill>
            <a:ln w="38100" cap="sq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1220" name="Text Box 87"/>
            <p:cNvSpPr txBox="1"/>
            <p:nvPr/>
          </p:nvSpPr>
          <p:spPr>
            <a:xfrm>
              <a:off x="1688" y="1999"/>
              <a:ext cx="236" cy="226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sz="1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幼圆" pitchFamily="49" charset="-122"/>
                </a:rPr>
                <a:t>&amp;</a:t>
              </a:r>
              <a:endParaRPr lang="en-US" altLang="zh-CN" sz="1800" b="1" dirty="0">
                <a:solidFill>
                  <a:srgbClr val="008000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691221" name="Oval 88"/>
            <p:cNvSpPr/>
            <p:nvPr/>
          </p:nvSpPr>
          <p:spPr>
            <a:xfrm flipH="1">
              <a:off x="1953" y="2188"/>
              <a:ext cx="63" cy="63"/>
            </a:xfrm>
            <a:prstGeom prst="ellipse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1222" name="Text Box 89"/>
            <p:cNvSpPr txBox="1"/>
            <p:nvPr/>
          </p:nvSpPr>
          <p:spPr>
            <a:xfrm>
              <a:off x="1611" y="895"/>
              <a:ext cx="315" cy="2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G</a:t>
              </a:r>
              <a:r>
                <a:rPr lang="en-US" altLang="zh-CN" sz="2000" b="1" baseline="-25000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sz="2000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91223" name="Oval 90"/>
            <p:cNvSpPr/>
            <p:nvPr/>
          </p:nvSpPr>
          <p:spPr>
            <a:xfrm flipH="1">
              <a:off x="2352" y="2203"/>
              <a:ext cx="48" cy="48"/>
            </a:xfrm>
            <a:prstGeom prst="ellipse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1224" name="Line 91"/>
            <p:cNvSpPr/>
            <p:nvPr/>
          </p:nvSpPr>
          <p:spPr>
            <a:xfrm>
              <a:off x="2016" y="2203"/>
              <a:ext cx="383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1225" name="Freeform 92"/>
            <p:cNvSpPr/>
            <p:nvPr/>
          </p:nvSpPr>
          <p:spPr>
            <a:xfrm>
              <a:off x="1440" y="1488"/>
              <a:ext cx="769" cy="721"/>
            </a:xfrm>
            <a:custGeom>
              <a:avLst/>
              <a:gdLst>
                <a:gd name="txL" fmla="*/ 0 w 768"/>
                <a:gd name="txT" fmla="*/ 0 h 720"/>
                <a:gd name="txR" fmla="*/ 768 w 768"/>
                <a:gd name="txB" fmla="*/ 720 h 720"/>
              </a:gdLst>
              <a:ahLst/>
              <a:cxnLst>
                <a:cxn ang="0">
                  <a:pos x="192" y="0"/>
                </a:cxn>
                <a:cxn ang="0">
                  <a:pos x="0" y="0"/>
                </a:cxn>
                <a:cxn ang="0">
                  <a:pos x="0" y="192"/>
                </a:cxn>
                <a:cxn ang="0">
                  <a:pos x="768" y="432"/>
                </a:cxn>
                <a:cxn ang="0">
                  <a:pos x="768" y="720"/>
                </a:cxn>
              </a:cxnLst>
              <a:rect l="txL" t="txT" r="txR" b="txB"/>
              <a:pathLst>
                <a:path w="768" h="720">
                  <a:moveTo>
                    <a:pt x="192" y="0"/>
                  </a:moveTo>
                  <a:lnTo>
                    <a:pt x="0" y="0"/>
                  </a:lnTo>
                  <a:lnTo>
                    <a:pt x="0" y="192"/>
                  </a:lnTo>
                  <a:lnTo>
                    <a:pt x="768" y="432"/>
                  </a:lnTo>
                  <a:lnTo>
                    <a:pt x="768" y="720"/>
                  </a:ln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1226" name="Freeform 93"/>
            <p:cNvSpPr/>
            <p:nvPr/>
          </p:nvSpPr>
          <p:spPr>
            <a:xfrm flipV="1">
              <a:off x="1464" y="1339"/>
              <a:ext cx="769" cy="721"/>
            </a:xfrm>
            <a:custGeom>
              <a:avLst/>
              <a:gdLst>
                <a:gd name="txL" fmla="*/ 0 w 768"/>
                <a:gd name="txT" fmla="*/ 0 h 720"/>
                <a:gd name="txR" fmla="*/ 768 w 768"/>
                <a:gd name="txB" fmla="*/ 720 h 720"/>
              </a:gdLst>
              <a:ahLst/>
              <a:cxnLst>
                <a:cxn ang="0">
                  <a:pos x="192" y="0"/>
                </a:cxn>
                <a:cxn ang="0">
                  <a:pos x="0" y="0"/>
                </a:cxn>
                <a:cxn ang="0">
                  <a:pos x="0" y="192"/>
                </a:cxn>
                <a:cxn ang="0">
                  <a:pos x="768" y="432"/>
                </a:cxn>
                <a:cxn ang="0">
                  <a:pos x="768" y="720"/>
                </a:cxn>
              </a:cxnLst>
              <a:rect l="txL" t="txT" r="txR" b="txB"/>
              <a:pathLst>
                <a:path w="768" h="720">
                  <a:moveTo>
                    <a:pt x="192" y="0"/>
                  </a:moveTo>
                  <a:lnTo>
                    <a:pt x="0" y="0"/>
                  </a:lnTo>
                  <a:lnTo>
                    <a:pt x="0" y="192"/>
                  </a:lnTo>
                  <a:lnTo>
                    <a:pt x="768" y="432"/>
                  </a:lnTo>
                  <a:lnTo>
                    <a:pt x="768" y="720"/>
                  </a:ln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1227" name="Line 94"/>
            <p:cNvSpPr/>
            <p:nvPr/>
          </p:nvSpPr>
          <p:spPr>
            <a:xfrm flipH="1">
              <a:off x="1305" y="1291"/>
              <a:ext cx="336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1228" name="Line 95"/>
            <p:cNvSpPr/>
            <p:nvPr/>
          </p:nvSpPr>
          <p:spPr>
            <a:xfrm flipH="1">
              <a:off x="1326" y="2299"/>
              <a:ext cx="336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1229" name="Oval 96"/>
            <p:cNvSpPr/>
            <p:nvPr/>
          </p:nvSpPr>
          <p:spPr>
            <a:xfrm flipH="1">
              <a:off x="1296" y="2299"/>
              <a:ext cx="48" cy="48"/>
            </a:xfrm>
            <a:prstGeom prst="ellipse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1230" name="Oval 97"/>
            <p:cNvSpPr/>
            <p:nvPr/>
          </p:nvSpPr>
          <p:spPr>
            <a:xfrm flipH="1">
              <a:off x="1248" y="1270"/>
              <a:ext cx="48" cy="48"/>
            </a:xfrm>
            <a:prstGeom prst="ellipse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691231" name="Object 98"/>
            <p:cNvGraphicFramePr/>
            <p:nvPr/>
          </p:nvGraphicFramePr>
          <p:xfrm>
            <a:off x="1203" y="1339"/>
            <a:ext cx="240" cy="2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45" name="" r:id="rId9" imgW="228600" imgH="215900" progId="Equation.3">
                    <p:embed/>
                  </p:oleObj>
                </mc:Choice>
                <mc:Fallback>
                  <p:oleObj name="" r:id="rId9" imgW="228600" imgH="215900" progId="Equation.3">
                    <p:embed/>
                    <p:pic>
                      <p:nvPicPr>
                        <p:cNvPr id="0" name="图片 4844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203" y="1339"/>
                          <a:ext cx="240" cy="22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91232" name="Object 99"/>
            <p:cNvGraphicFramePr/>
            <p:nvPr/>
          </p:nvGraphicFramePr>
          <p:xfrm>
            <a:off x="1200" y="2073"/>
            <a:ext cx="240" cy="2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53" name="" r:id="rId11" imgW="228600" imgH="215900" progId="Equation.3">
                    <p:embed/>
                  </p:oleObj>
                </mc:Choice>
                <mc:Fallback>
                  <p:oleObj name="" r:id="rId11" imgW="228600" imgH="215900" progId="Equation.3">
                    <p:embed/>
                    <p:pic>
                      <p:nvPicPr>
                        <p:cNvPr id="0" name="图片 4852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200" y="2073"/>
                          <a:ext cx="240" cy="22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91233" name="Object 100"/>
            <p:cNvGraphicFramePr/>
            <p:nvPr/>
          </p:nvGraphicFramePr>
          <p:xfrm>
            <a:off x="2400" y="2127"/>
            <a:ext cx="184" cy="2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54" name="" r:id="rId12" imgW="165100" imgH="241300" progId="Equation.3">
                    <p:embed/>
                  </p:oleObj>
                </mc:Choice>
                <mc:Fallback>
                  <p:oleObj name="" r:id="rId12" imgW="165100" imgH="241300" progId="Equation.3">
                    <p:embed/>
                    <p:pic>
                      <p:nvPicPr>
                        <p:cNvPr id="0" name="图片 4853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2400" y="2127"/>
                          <a:ext cx="184" cy="2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91234" name="Text Box 101"/>
            <p:cNvSpPr txBox="1"/>
            <p:nvPr/>
          </p:nvSpPr>
          <p:spPr>
            <a:xfrm>
              <a:off x="1488" y="2592"/>
              <a:ext cx="695" cy="281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zh-CN" altLang="en-US" b="1" dirty="0">
                  <a:latin typeface="Times New Roman" panose="02020603050405020304" pitchFamily="18" charset="0"/>
                  <a:ea typeface="楷体_GB2312" pitchFamily="49" charset="-122"/>
                </a:rPr>
                <a:t>逻辑图</a:t>
              </a:r>
              <a:endParaRPr lang="zh-CN" altLang="en-US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691235" name="Text Box 102"/>
            <p:cNvSpPr txBox="1"/>
            <p:nvPr/>
          </p:nvSpPr>
          <p:spPr>
            <a:xfrm>
              <a:off x="1659" y="2390"/>
              <a:ext cx="309" cy="2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G</a:t>
              </a:r>
              <a:r>
                <a:rPr lang="en-US" altLang="zh-CN" sz="2000" b="1" baseline="-25000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sz="2000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76231" name="Text Box 103"/>
          <p:cNvSpPr txBox="1"/>
          <p:nvPr/>
        </p:nvSpPr>
        <p:spPr>
          <a:xfrm>
            <a:off x="763588" y="319088"/>
            <a:ext cx="4113212" cy="519112"/>
          </a:xfrm>
          <a:prstGeom prst="rect">
            <a:avLst/>
          </a:prstGeom>
          <a:noFill/>
          <a:ln w="25400">
            <a:noFill/>
          </a:ln>
        </p:spPr>
        <p:txBody>
          <a:bodyPr wrap="none" anchor="ctr" anchorCtr="0">
            <a:spAutoFit/>
          </a:bodyPr>
          <a:p>
            <a:pPr algn="ctr" eaLnBrk="0" hangingPunct="0"/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输出与输入的逻辑关系：</a:t>
            </a:r>
            <a:endParaRPr lang="zh-CN" altLang="en-US" sz="2800" b="1" dirty="0">
              <a:solidFill>
                <a:schemeClr val="accent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5" name="Group 111"/>
          <p:cNvGrpSpPr/>
          <p:nvPr/>
        </p:nvGrpSpPr>
        <p:grpSpPr>
          <a:xfrm>
            <a:off x="533400" y="1360488"/>
            <a:ext cx="6172200" cy="595312"/>
            <a:chOff x="48" y="864"/>
            <a:chExt cx="3888" cy="375"/>
          </a:xfrm>
        </p:grpSpPr>
        <p:graphicFrame>
          <p:nvGraphicFramePr>
            <p:cNvPr id="691238" name="Object 106"/>
            <p:cNvGraphicFramePr/>
            <p:nvPr/>
          </p:nvGraphicFramePr>
          <p:xfrm>
            <a:off x="672" y="864"/>
            <a:ext cx="561" cy="35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46" name="" r:id="rId14" imgW="418465" imgH="203200" progId="Equation.3">
                    <p:embed/>
                  </p:oleObj>
                </mc:Choice>
                <mc:Fallback>
                  <p:oleObj name="" r:id="rId14" imgW="418465" imgH="203200" progId="Equation.3">
                    <p:embed/>
                    <p:pic>
                      <p:nvPicPr>
                        <p:cNvPr id="0" name="图片 4845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672" y="864"/>
                          <a:ext cx="561" cy="35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91239" name="Text Box 107"/>
            <p:cNvSpPr txBox="1"/>
            <p:nvPr/>
          </p:nvSpPr>
          <p:spPr>
            <a:xfrm>
              <a:off x="48" y="912"/>
              <a:ext cx="3888" cy="327"/>
            </a:xfrm>
            <a:prstGeom prst="rect">
              <a:avLst/>
            </a:prstGeom>
            <a:noFill/>
            <a:ln w="25400">
              <a:noFill/>
            </a:ln>
          </p:spPr>
          <p:txBody>
            <a:bodyPr anchor="ctr" anchorCtr="0">
              <a:spAutoFit/>
            </a:bodyPr>
            <a:p>
              <a:pPr algn="ctr" eaLnBrk="0" hangingPunct="0"/>
              <a:r>
                <a:rPr lang="zh-CN" alt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所谓         ，即将     端保持高电位；</a:t>
              </a:r>
              <a:endParaRPr lang="zh-CN" altLang="en-US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aphicFrame>
          <p:nvGraphicFramePr>
            <p:cNvPr id="691240" name="Object 109"/>
            <p:cNvGraphicFramePr/>
            <p:nvPr/>
          </p:nvGraphicFramePr>
          <p:xfrm>
            <a:off x="1872" y="864"/>
            <a:ext cx="287" cy="35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47" name="" r:id="rId16" imgW="215900" imgH="203200" progId="Equation.3">
                    <p:embed/>
                  </p:oleObj>
                </mc:Choice>
                <mc:Fallback>
                  <p:oleObj name="" r:id="rId16" imgW="215900" imgH="203200" progId="Equation.3">
                    <p:embed/>
                    <p:pic>
                      <p:nvPicPr>
                        <p:cNvPr id="0" name="图片 4846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1872" y="864"/>
                          <a:ext cx="287" cy="35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" name="Group 115"/>
          <p:cNvGrpSpPr/>
          <p:nvPr/>
        </p:nvGrpSpPr>
        <p:grpSpPr>
          <a:xfrm>
            <a:off x="811213" y="1817688"/>
            <a:ext cx="4979987" cy="609600"/>
            <a:chOff x="480" y="1200"/>
            <a:chExt cx="3137" cy="384"/>
          </a:xfrm>
        </p:grpSpPr>
        <p:sp>
          <p:nvSpPr>
            <p:cNvPr id="691242" name="Rectangle 108"/>
            <p:cNvSpPr/>
            <p:nvPr/>
          </p:nvSpPr>
          <p:spPr>
            <a:xfrm>
              <a:off x="1140" y="1257"/>
              <a:ext cx="2477" cy="327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zh-CN" alt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，即      在端加一负脉冲</a:t>
              </a:r>
              <a:endParaRPr lang="zh-CN" altLang="en-US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aphicFrame>
          <p:nvGraphicFramePr>
            <p:cNvPr id="691243" name="Object 113"/>
            <p:cNvGraphicFramePr/>
            <p:nvPr/>
          </p:nvGraphicFramePr>
          <p:xfrm>
            <a:off x="480" y="1200"/>
            <a:ext cx="672" cy="3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48" name="" r:id="rId18" imgW="431165" imgH="203200" progId="Equation.3">
                    <p:embed/>
                  </p:oleObj>
                </mc:Choice>
                <mc:Fallback>
                  <p:oleObj name="" r:id="rId18" imgW="431165" imgH="203200" progId="Equation.3">
                    <p:embed/>
                    <p:pic>
                      <p:nvPicPr>
                        <p:cNvPr id="0" name="图片 4847"/>
                        <p:cNvPicPr/>
                        <p:nvPr/>
                      </p:nvPicPr>
                      <p:blipFill>
                        <a:blip r:embed="rId19"/>
                        <a:stretch>
                          <a:fillRect/>
                        </a:stretch>
                      </p:blipFill>
                      <p:spPr>
                        <a:xfrm>
                          <a:off x="480" y="1200"/>
                          <a:ext cx="672" cy="35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91244" name="Object 114"/>
            <p:cNvGraphicFramePr/>
            <p:nvPr/>
          </p:nvGraphicFramePr>
          <p:xfrm>
            <a:off x="1634" y="1227"/>
            <a:ext cx="334" cy="3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44" name="" r:id="rId20" imgW="215900" imgH="203200" progId="Equation.3">
                    <p:embed/>
                  </p:oleObj>
                </mc:Choice>
                <mc:Fallback>
                  <p:oleObj name="" r:id="rId20" imgW="215900" imgH="203200" progId="Equation.3">
                    <p:embed/>
                    <p:pic>
                      <p:nvPicPr>
                        <p:cNvPr id="0" name="图片 4843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634" y="1227"/>
                          <a:ext cx="334" cy="35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691245" name="Object 118"/>
          <p:cNvGraphicFramePr/>
          <p:nvPr/>
        </p:nvGraphicFramePr>
        <p:xfrm>
          <a:off x="809625" y="4419600"/>
          <a:ext cx="25431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0" name="" r:id="rId21" imgW="1129665" imgH="241300" progId="Equation.3">
                  <p:embed/>
                </p:oleObj>
              </mc:Choice>
              <mc:Fallback>
                <p:oleObj name="" r:id="rId21" imgW="1129665" imgH="241300" progId="Equation.3">
                  <p:embed/>
                  <p:pic>
                    <p:nvPicPr>
                      <p:cNvPr id="0" name="图片 484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09625" y="4419600"/>
                        <a:ext cx="2543175" cy="542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122"/>
          <p:cNvGrpSpPr/>
          <p:nvPr/>
        </p:nvGrpSpPr>
        <p:grpSpPr>
          <a:xfrm>
            <a:off x="76200" y="4846638"/>
            <a:ext cx="9067800" cy="1563687"/>
            <a:chOff x="48" y="2951"/>
            <a:chExt cx="5712" cy="985"/>
          </a:xfrm>
        </p:grpSpPr>
        <p:sp>
          <p:nvSpPr>
            <p:cNvPr id="691247" name="Text Box 117"/>
            <p:cNvSpPr txBox="1"/>
            <p:nvPr/>
          </p:nvSpPr>
          <p:spPr>
            <a:xfrm>
              <a:off x="48" y="2951"/>
              <a:ext cx="5712" cy="985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p>
              <a:pPr eaLnBrk="0" hangingPunct="0">
                <a:lnSpc>
                  <a:spcPct val="115000"/>
                </a:lnSpc>
                <a:spcBef>
                  <a:spcPct val="50000"/>
                </a:spcBef>
              </a:pP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    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当   端加负脉冲时，不论触发器的初始状态是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态，还是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0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态，均有          ，即将触发器置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或保持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态。     称为</a:t>
              </a:r>
              <a:r>
                <a:rPr lang="zh-CN" altLang="en-US" sz="2800" b="1" dirty="0">
                  <a:solidFill>
                    <a:srgbClr val="FF0066"/>
                  </a:solidFill>
                  <a:latin typeface="楷体_GB2312" pitchFamily="49" charset="-122"/>
                  <a:ea typeface="楷体_GB2312" pitchFamily="49" charset="-122"/>
                </a:rPr>
                <a:t>直接置</a:t>
              </a:r>
              <a:r>
                <a:rPr lang="en-US" altLang="zh-CN" sz="2800" b="1" dirty="0">
                  <a:solidFill>
                    <a:srgbClr val="FF0066"/>
                  </a:solidFill>
                  <a:latin typeface="楷体_GB2312" pitchFamily="49" charset="-122"/>
                  <a:ea typeface="楷体_GB2312" pitchFamily="49" charset="-122"/>
                </a:rPr>
                <a:t>1 </a:t>
              </a:r>
              <a:r>
                <a:rPr lang="zh-CN" altLang="en-US" sz="2800" b="1" dirty="0">
                  <a:solidFill>
                    <a:srgbClr val="FF0066"/>
                  </a:solidFill>
                  <a:latin typeface="楷体_GB2312" pitchFamily="49" charset="-122"/>
                  <a:ea typeface="楷体_GB2312" pitchFamily="49" charset="-122"/>
                </a:rPr>
                <a:t>端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。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graphicFrame>
          <p:nvGraphicFramePr>
            <p:cNvPr id="691248" name="Object 119"/>
            <p:cNvGraphicFramePr/>
            <p:nvPr/>
          </p:nvGraphicFramePr>
          <p:xfrm>
            <a:off x="768" y="2976"/>
            <a:ext cx="336" cy="3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49" name="" r:id="rId23" imgW="228600" imgH="215900" progId="Equation.3">
                    <p:embed/>
                  </p:oleObj>
                </mc:Choice>
                <mc:Fallback>
                  <p:oleObj name="" r:id="rId23" imgW="228600" imgH="215900" progId="Equation.3">
                    <p:embed/>
                    <p:pic>
                      <p:nvPicPr>
                        <p:cNvPr id="0" name="图片 4848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768" y="2976"/>
                          <a:ext cx="336" cy="31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91249" name="Object 120"/>
            <p:cNvGraphicFramePr/>
            <p:nvPr/>
          </p:nvGraphicFramePr>
          <p:xfrm>
            <a:off x="1824" y="3321"/>
            <a:ext cx="1104" cy="3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51" name="" r:id="rId24" imgW="812165" imgH="241300" progId="Equation.3">
                    <p:embed/>
                  </p:oleObj>
                </mc:Choice>
                <mc:Fallback>
                  <p:oleObj name="" r:id="rId24" imgW="812165" imgH="241300" progId="Equation.3">
                    <p:embed/>
                    <p:pic>
                      <p:nvPicPr>
                        <p:cNvPr id="0" name="图片 4850"/>
                        <p:cNvPicPr/>
                        <p:nvPr/>
                      </p:nvPicPr>
                      <p:blipFill>
                        <a:blip r:embed="rId25"/>
                        <a:stretch>
                          <a:fillRect/>
                        </a:stretch>
                      </p:blipFill>
                      <p:spPr>
                        <a:xfrm>
                          <a:off x="1824" y="3321"/>
                          <a:ext cx="1104" cy="32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91250" name="Object 121"/>
            <p:cNvGraphicFramePr/>
            <p:nvPr/>
          </p:nvGraphicFramePr>
          <p:xfrm>
            <a:off x="528" y="3617"/>
            <a:ext cx="288" cy="2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52" name="" r:id="rId26" imgW="228600" imgH="215900" progId="Equation.3">
                    <p:embed/>
                  </p:oleObj>
                </mc:Choice>
                <mc:Fallback>
                  <p:oleObj name="" r:id="rId26" imgW="228600" imgH="215900" progId="Equation.3">
                    <p:embed/>
                    <p:pic>
                      <p:nvPicPr>
                        <p:cNvPr id="0" name="图片 4851"/>
                        <p:cNvPicPr/>
                        <p:nvPr/>
                      </p:nvPicPr>
                      <p:blipFill>
                        <a:blip r:embed="rId27"/>
                        <a:stretch>
                          <a:fillRect/>
                        </a:stretch>
                      </p:blipFill>
                      <p:spPr>
                        <a:xfrm>
                          <a:off x="528" y="3617"/>
                          <a:ext cx="288" cy="27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" name="页脚占位符 4"/>
          <p:cNvSpPr txBox="1">
            <a:spLocks noGrp="1"/>
          </p:cNvSpPr>
          <p:nvPr>
            <p:custDataLst>
              <p:tags r:id="rId28"/>
            </p:custDataLst>
          </p:nvPr>
        </p:nvSpPr>
        <p:spPr bwMode="auto">
          <a:xfrm>
            <a:off x="5791200" y="6530975"/>
            <a:ext cx="28956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r" defTabSz="914400" rtl="0" eaLnBrk="1" latinLnBrk="0" hangingPunct="1">
              <a:defRPr sz="1000" b="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231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6231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9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9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91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23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693250" name="Object 3292"/>
          <p:cNvGraphicFramePr/>
          <p:nvPr/>
        </p:nvGraphicFramePr>
        <p:xfrm>
          <a:off x="914400" y="392113"/>
          <a:ext cx="281940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6" name="" r:id="rId1" imgW="1116965" imgH="241300" progId="Equation.3">
                  <p:embed/>
                </p:oleObj>
              </mc:Choice>
              <mc:Fallback>
                <p:oleObj name="" r:id="rId1" imgW="1116965" imgH="241300" progId="Equation.3">
                  <p:embed/>
                  <p:pic>
                    <p:nvPicPr>
                      <p:cNvPr id="0" name="图片 485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14400" y="392113"/>
                        <a:ext cx="2819400" cy="5984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9712" name="Text Box 3296"/>
          <p:cNvSpPr txBox="1"/>
          <p:nvPr/>
        </p:nvSpPr>
        <p:spPr>
          <a:xfrm>
            <a:off x="914400" y="2224088"/>
            <a:ext cx="4827588" cy="519112"/>
          </a:xfrm>
          <a:prstGeom prst="rect">
            <a:avLst/>
          </a:prstGeom>
          <a:noFill/>
          <a:ln w="25400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即将触发器保持原状态不变。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693252" name="Object 3297"/>
          <p:cNvGraphicFramePr/>
          <p:nvPr/>
        </p:nvGraphicFramePr>
        <p:xfrm>
          <a:off x="981075" y="2971800"/>
          <a:ext cx="2905125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5" name="" r:id="rId3" imgW="1155065" imgH="241300" progId="Equation.3">
                  <p:embed/>
                </p:oleObj>
              </mc:Choice>
              <mc:Fallback>
                <p:oleObj name="" r:id="rId3" imgW="1155065" imgH="241300" progId="Equation.3">
                  <p:embed/>
                  <p:pic>
                    <p:nvPicPr>
                      <p:cNvPr id="0" name="图片 485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81075" y="2971800"/>
                        <a:ext cx="2905125" cy="606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9714" name="Text Box 3298"/>
          <p:cNvSpPr txBox="1"/>
          <p:nvPr/>
        </p:nvSpPr>
        <p:spPr>
          <a:xfrm>
            <a:off x="152400" y="3549650"/>
            <a:ext cx="8839200" cy="946150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这种输入状态下，当负脉冲除去后，将由各种偶然因素决定触发器的最终状态，因而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禁止出现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" name="Group 3299"/>
          <p:cNvGrpSpPr/>
          <p:nvPr/>
        </p:nvGrpSpPr>
        <p:grpSpPr>
          <a:xfrm>
            <a:off x="6477000" y="304800"/>
            <a:ext cx="2324100" cy="3216275"/>
            <a:chOff x="1200" y="895"/>
            <a:chExt cx="1464" cy="1978"/>
          </a:xfrm>
        </p:grpSpPr>
        <p:sp>
          <p:nvSpPr>
            <p:cNvPr id="693255" name="Text Box 3300"/>
            <p:cNvSpPr txBox="1"/>
            <p:nvPr/>
          </p:nvSpPr>
          <p:spPr>
            <a:xfrm>
              <a:off x="1478" y="1877"/>
              <a:ext cx="116" cy="281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endParaRPr lang="zh-CN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693256" name="Text Box 3301"/>
            <p:cNvSpPr txBox="1"/>
            <p:nvPr/>
          </p:nvSpPr>
          <p:spPr>
            <a:xfrm>
              <a:off x="1574" y="1685"/>
              <a:ext cx="116" cy="281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endParaRPr lang="zh-CN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693257" name="Text Box 3302"/>
            <p:cNvSpPr txBox="1"/>
            <p:nvPr/>
          </p:nvSpPr>
          <p:spPr>
            <a:xfrm>
              <a:off x="2409" y="1198"/>
              <a:ext cx="255" cy="281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endParaRPr lang="en-US" altLang="zh-CN" b="1" i="1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693258" name="Rectangle 3303"/>
            <p:cNvSpPr/>
            <p:nvPr/>
          </p:nvSpPr>
          <p:spPr>
            <a:xfrm>
              <a:off x="1644" y="1147"/>
              <a:ext cx="276" cy="432"/>
            </a:xfrm>
            <a:prstGeom prst="rect">
              <a:avLst/>
            </a:prstGeom>
            <a:solidFill>
              <a:srgbClr val="CCFFFF"/>
            </a:solidFill>
            <a:ln w="38100" cap="sq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3259" name="Text Box 3304"/>
            <p:cNvSpPr txBox="1"/>
            <p:nvPr/>
          </p:nvSpPr>
          <p:spPr>
            <a:xfrm>
              <a:off x="1664" y="1154"/>
              <a:ext cx="236" cy="22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sz="1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幼圆" pitchFamily="49" charset="-122"/>
                </a:rPr>
                <a:t>&amp;</a:t>
              </a:r>
              <a:endParaRPr lang="en-US" altLang="zh-CN" sz="1800" b="1" dirty="0">
                <a:solidFill>
                  <a:srgbClr val="008000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693260" name="Oval 3305"/>
            <p:cNvSpPr/>
            <p:nvPr/>
          </p:nvSpPr>
          <p:spPr>
            <a:xfrm flipH="1">
              <a:off x="1920" y="1324"/>
              <a:ext cx="63" cy="63"/>
            </a:xfrm>
            <a:prstGeom prst="ellipse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3261" name="Oval 3306"/>
            <p:cNvSpPr/>
            <p:nvPr/>
          </p:nvSpPr>
          <p:spPr>
            <a:xfrm flipH="1">
              <a:off x="2400" y="1339"/>
              <a:ext cx="48" cy="48"/>
            </a:xfrm>
            <a:prstGeom prst="ellipse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3262" name="Line 3307"/>
            <p:cNvSpPr/>
            <p:nvPr/>
          </p:nvSpPr>
          <p:spPr>
            <a:xfrm>
              <a:off x="1968" y="1339"/>
              <a:ext cx="430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3263" name="Rectangle 3308"/>
            <p:cNvSpPr/>
            <p:nvPr/>
          </p:nvSpPr>
          <p:spPr>
            <a:xfrm>
              <a:off x="1659" y="1963"/>
              <a:ext cx="288" cy="450"/>
            </a:xfrm>
            <a:prstGeom prst="rect">
              <a:avLst/>
            </a:prstGeom>
            <a:solidFill>
              <a:srgbClr val="CCFFFF"/>
            </a:solidFill>
            <a:ln w="38100" cap="sq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3264" name="Text Box 3309"/>
            <p:cNvSpPr txBox="1"/>
            <p:nvPr/>
          </p:nvSpPr>
          <p:spPr>
            <a:xfrm>
              <a:off x="1688" y="1999"/>
              <a:ext cx="236" cy="226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sz="1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幼圆" pitchFamily="49" charset="-122"/>
                </a:rPr>
                <a:t>&amp;</a:t>
              </a:r>
              <a:endParaRPr lang="en-US" altLang="zh-CN" sz="1800" b="1" dirty="0">
                <a:solidFill>
                  <a:srgbClr val="008000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693265" name="Oval 3310"/>
            <p:cNvSpPr/>
            <p:nvPr/>
          </p:nvSpPr>
          <p:spPr>
            <a:xfrm flipH="1">
              <a:off x="1953" y="2188"/>
              <a:ext cx="63" cy="63"/>
            </a:xfrm>
            <a:prstGeom prst="ellipse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3266" name="Text Box 3311"/>
            <p:cNvSpPr txBox="1"/>
            <p:nvPr/>
          </p:nvSpPr>
          <p:spPr>
            <a:xfrm>
              <a:off x="1611" y="895"/>
              <a:ext cx="315" cy="2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G</a:t>
              </a:r>
              <a:r>
                <a:rPr lang="en-US" altLang="zh-CN" sz="2000" b="1" baseline="-25000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sz="2000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93267" name="Oval 3312"/>
            <p:cNvSpPr/>
            <p:nvPr/>
          </p:nvSpPr>
          <p:spPr>
            <a:xfrm flipH="1">
              <a:off x="2352" y="2203"/>
              <a:ext cx="48" cy="48"/>
            </a:xfrm>
            <a:prstGeom prst="ellipse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3268" name="Line 3313"/>
            <p:cNvSpPr/>
            <p:nvPr/>
          </p:nvSpPr>
          <p:spPr>
            <a:xfrm>
              <a:off x="2016" y="2203"/>
              <a:ext cx="383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3269" name="Freeform 3314"/>
            <p:cNvSpPr/>
            <p:nvPr/>
          </p:nvSpPr>
          <p:spPr>
            <a:xfrm>
              <a:off x="1440" y="1488"/>
              <a:ext cx="769" cy="721"/>
            </a:xfrm>
            <a:custGeom>
              <a:avLst/>
              <a:gdLst>
                <a:gd name="txL" fmla="*/ 0 w 768"/>
                <a:gd name="txT" fmla="*/ 0 h 720"/>
                <a:gd name="txR" fmla="*/ 768 w 768"/>
                <a:gd name="txB" fmla="*/ 720 h 720"/>
              </a:gdLst>
              <a:ahLst/>
              <a:cxnLst>
                <a:cxn ang="0">
                  <a:pos x="192" y="0"/>
                </a:cxn>
                <a:cxn ang="0">
                  <a:pos x="0" y="0"/>
                </a:cxn>
                <a:cxn ang="0">
                  <a:pos x="0" y="192"/>
                </a:cxn>
                <a:cxn ang="0">
                  <a:pos x="768" y="432"/>
                </a:cxn>
                <a:cxn ang="0">
                  <a:pos x="768" y="720"/>
                </a:cxn>
              </a:cxnLst>
              <a:rect l="txL" t="txT" r="txR" b="txB"/>
              <a:pathLst>
                <a:path w="768" h="720">
                  <a:moveTo>
                    <a:pt x="192" y="0"/>
                  </a:moveTo>
                  <a:lnTo>
                    <a:pt x="0" y="0"/>
                  </a:lnTo>
                  <a:lnTo>
                    <a:pt x="0" y="192"/>
                  </a:lnTo>
                  <a:lnTo>
                    <a:pt x="768" y="432"/>
                  </a:lnTo>
                  <a:lnTo>
                    <a:pt x="768" y="720"/>
                  </a:ln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3270" name="Freeform 3315"/>
            <p:cNvSpPr/>
            <p:nvPr/>
          </p:nvSpPr>
          <p:spPr>
            <a:xfrm flipV="1">
              <a:off x="1464" y="1339"/>
              <a:ext cx="769" cy="721"/>
            </a:xfrm>
            <a:custGeom>
              <a:avLst/>
              <a:gdLst>
                <a:gd name="txL" fmla="*/ 0 w 768"/>
                <a:gd name="txT" fmla="*/ 0 h 720"/>
                <a:gd name="txR" fmla="*/ 768 w 768"/>
                <a:gd name="txB" fmla="*/ 720 h 720"/>
              </a:gdLst>
              <a:ahLst/>
              <a:cxnLst>
                <a:cxn ang="0">
                  <a:pos x="192" y="0"/>
                </a:cxn>
                <a:cxn ang="0">
                  <a:pos x="0" y="0"/>
                </a:cxn>
                <a:cxn ang="0">
                  <a:pos x="0" y="192"/>
                </a:cxn>
                <a:cxn ang="0">
                  <a:pos x="768" y="432"/>
                </a:cxn>
                <a:cxn ang="0">
                  <a:pos x="768" y="720"/>
                </a:cxn>
              </a:cxnLst>
              <a:rect l="txL" t="txT" r="txR" b="txB"/>
              <a:pathLst>
                <a:path w="768" h="720">
                  <a:moveTo>
                    <a:pt x="192" y="0"/>
                  </a:moveTo>
                  <a:lnTo>
                    <a:pt x="0" y="0"/>
                  </a:lnTo>
                  <a:lnTo>
                    <a:pt x="0" y="192"/>
                  </a:lnTo>
                  <a:lnTo>
                    <a:pt x="768" y="432"/>
                  </a:lnTo>
                  <a:lnTo>
                    <a:pt x="768" y="720"/>
                  </a:ln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3271" name="Line 3316"/>
            <p:cNvSpPr/>
            <p:nvPr/>
          </p:nvSpPr>
          <p:spPr>
            <a:xfrm flipH="1">
              <a:off x="1305" y="1291"/>
              <a:ext cx="336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3272" name="Line 3317"/>
            <p:cNvSpPr/>
            <p:nvPr/>
          </p:nvSpPr>
          <p:spPr>
            <a:xfrm flipH="1">
              <a:off x="1326" y="2299"/>
              <a:ext cx="336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3273" name="Oval 3318"/>
            <p:cNvSpPr/>
            <p:nvPr/>
          </p:nvSpPr>
          <p:spPr>
            <a:xfrm flipH="1">
              <a:off x="1296" y="2299"/>
              <a:ext cx="48" cy="48"/>
            </a:xfrm>
            <a:prstGeom prst="ellipse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3274" name="Oval 3319"/>
            <p:cNvSpPr/>
            <p:nvPr/>
          </p:nvSpPr>
          <p:spPr>
            <a:xfrm flipH="1">
              <a:off x="1248" y="1270"/>
              <a:ext cx="48" cy="48"/>
            </a:xfrm>
            <a:prstGeom prst="ellipse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693275" name="Object 3320"/>
            <p:cNvGraphicFramePr/>
            <p:nvPr/>
          </p:nvGraphicFramePr>
          <p:xfrm>
            <a:off x="1203" y="1339"/>
            <a:ext cx="240" cy="2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59" name="" r:id="rId5" imgW="228600" imgH="215900" progId="Equation.3">
                    <p:embed/>
                  </p:oleObj>
                </mc:Choice>
                <mc:Fallback>
                  <p:oleObj name="" r:id="rId5" imgW="228600" imgH="215900" progId="Equation.3">
                    <p:embed/>
                    <p:pic>
                      <p:nvPicPr>
                        <p:cNvPr id="0" name="图片 4858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203" y="1339"/>
                          <a:ext cx="240" cy="22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93276" name="Object 3321"/>
            <p:cNvGraphicFramePr/>
            <p:nvPr/>
          </p:nvGraphicFramePr>
          <p:xfrm>
            <a:off x="1200" y="2073"/>
            <a:ext cx="240" cy="2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60" name="" r:id="rId7" imgW="228600" imgH="215900" progId="Equation.3">
                    <p:embed/>
                  </p:oleObj>
                </mc:Choice>
                <mc:Fallback>
                  <p:oleObj name="" r:id="rId7" imgW="228600" imgH="215900" progId="Equation.3">
                    <p:embed/>
                    <p:pic>
                      <p:nvPicPr>
                        <p:cNvPr id="0" name="图片 4859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200" y="2073"/>
                          <a:ext cx="240" cy="22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93277" name="Object 3322"/>
            <p:cNvGraphicFramePr/>
            <p:nvPr/>
          </p:nvGraphicFramePr>
          <p:xfrm>
            <a:off x="2400" y="2127"/>
            <a:ext cx="184" cy="2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61" name="" r:id="rId9" imgW="165100" imgH="241300" progId="Equation.3">
                    <p:embed/>
                  </p:oleObj>
                </mc:Choice>
                <mc:Fallback>
                  <p:oleObj name="" r:id="rId9" imgW="165100" imgH="241300" progId="Equation.3">
                    <p:embed/>
                    <p:pic>
                      <p:nvPicPr>
                        <p:cNvPr id="0" name="图片 4860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400" y="2127"/>
                          <a:ext cx="184" cy="2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93278" name="Text Box 3323"/>
            <p:cNvSpPr txBox="1"/>
            <p:nvPr/>
          </p:nvSpPr>
          <p:spPr>
            <a:xfrm>
              <a:off x="1488" y="2592"/>
              <a:ext cx="695" cy="281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zh-CN" altLang="en-US" b="1" dirty="0">
                  <a:latin typeface="Times New Roman" panose="02020603050405020304" pitchFamily="18" charset="0"/>
                  <a:ea typeface="楷体_GB2312" pitchFamily="49" charset="-122"/>
                </a:rPr>
                <a:t>逻辑图</a:t>
              </a:r>
              <a:endParaRPr lang="zh-CN" altLang="en-US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693279" name="Text Box 3324"/>
            <p:cNvSpPr txBox="1"/>
            <p:nvPr/>
          </p:nvSpPr>
          <p:spPr>
            <a:xfrm>
              <a:off x="1659" y="2390"/>
              <a:ext cx="309" cy="2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G</a:t>
              </a:r>
              <a:r>
                <a:rPr lang="en-US" altLang="zh-CN" sz="2000" b="1" baseline="-25000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sz="2000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Group 3326"/>
          <p:cNvGrpSpPr/>
          <p:nvPr/>
        </p:nvGrpSpPr>
        <p:grpSpPr>
          <a:xfrm>
            <a:off x="925513" y="973138"/>
            <a:ext cx="4941887" cy="1312862"/>
            <a:chOff x="439" y="613"/>
            <a:chExt cx="3113" cy="827"/>
          </a:xfrm>
        </p:grpSpPr>
        <p:graphicFrame>
          <p:nvGraphicFramePr>
            <p:cNvPr id="693281" name="Object 3294"/>
            <p:cNvGraphicFramePr/>
            <p:nvPr/>
          </p:nvGraphicFramePr>
          <p:xfrm>
            <a:off x="1584" y="613"/>
            <a:ext cx="1968" cy="4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57" name="" r:id="rId11" imgW="1217930" imgH="254000" progId="Equation.3">
                    <p:embed/>
                  </p:oleObj>
                </mc:Choice>
                <mc:Fallback>
                  <p:oleObj name="" r:id="rId11" imgW="1217930" imgH="254000" progId="Equation.3">
                    <p:embed/>
                    <p:pic>
                      <p:nvPicPr>
                        <p:cNvPr id="0" name="图片 4856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584" y="613"/>
                          <a:ext cx="1968" cy="43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93282" name="Text Box 3295"/>
            <p:cNvSpPr txBox="1"/>
            <p:nvPr/>
          </p:nvSpPr>
          <p:spPr>
            <a:xfrm>
              <a:off x="439" y="681"/>
              <a:ext cx="1241" cy="327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zh-CN" alt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这种情况，</a:t>
              </a:r>
              <a:endParaRPr lang="zh-CN" altLang="en-US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aphicFrame>
          <p:nvGraphicFramePr>
            <p:cNvPr id="693283" name="Object 3325"/>
            <p:cNvGraphicFramePr/>
            <p:nvPr/>
          </p:nvGraphicFramePr>
          <p:xfrm>
            <a:off x="1584" y="1003"/>
            <a:ext cx="1968" cy="4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58" name="" r:id="rId13" imgW="1192530" imgH="254000" progId="Equation.3">
                    <p:embed/>
                  </p:oleObj>
                </mc:Choice>
                <mc:Fallback>
                  <p:oleObj name="" r:id="rId13" imgW="1192530" imgH="254000" progId="Equation.3">
                    <p:embed/>
                    <p:pic>
                      <p:nvPicPr>
                        <p:cNvPr id="0" name="图片 4857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1584" y="1003"/>
                          <a:ext cx="1968" cy="43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Group 3337"/>
          <p:cNvGrpSpPr/>
          <p:nvPr/>
        </p:nvGrpSpPr>
        <p:grpSpPr>
          <a:xfrm>
            <a:off x="914400" y="4430713"/>
            <a:ext cx="7100888" cy="620712"/>
            <a:chOff x="576" y="2791"/>
            <a:chExt cx="4473" cy="391"/>
          </a:xfrm>
        </p:grpSpPr>
        <p:graphicFrame>
          <p:nvGraphicFramePr>
            <p:cNvPr id="693285" name="Object 3327"/>
            <p:cNvGraphicFramePr/>
            <p:nvPr/>
          </p:nvGraphicFramePr>
          <p:xfrm>
            <a:off x="960" y="2808"/>
            <a:ext cx="1488" cy="3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64" name="" r:id="rId15" imgW="887730" imgH="215900" progId="Equation.3">
                    <p:embed/>
                  </p:oleObj>
                </mc:Choice>
                <mc:Fallback>
                  <p:oleObj name="" r:id="rId15" imgW="887730" imgH="215900" progId="Equation.3">
                    <p:embed/>
                    <p:pic>
                      <p:nvPicPr>
                        <p:cNvPr id="0" name="图片 4863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960" y="2808"/>
                          <a:ext cx="1488" cy="36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93286" name="Text Box 3328"/>
            <p:cNvSpPr txBox="1"/>
            <p:nvPr/>
          </p:nvSpPr>
          <p:spPr>
            <a:xfrm>
              <a:off x="576" y="2841"/>
              <a:ext cx="576" cy="327"/>
            </a:xfrm>
            <a:prstGeom prst="rect">
              <a:avLst/>
            </a:prstGeom>
            <a:noFill/>
            <a:ln w="25400">
              <a:noFill/>
            </a:ln>
          </p:spPr>
          <p:txBody>
            <a:bodyPr anchor="ctr" anchorCtr="0">
              <a:spAutoFit/>
            </a:bodyPr>
            <a:p>
              <a:pPr algn="ctr" eaLnBrk="0" hangingPunct="0"/>
              <a:r>
                <a:rPr lang="zh-CN" altLang="en-US" sz="2800" b="1" dirty="0">
                  <a:solidFill>
                    <a:srgbClr val="FF0066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注：</a:t>
              </a:r>
              <a:endParaRPr lang="zh-CN" altLang="en-US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aphicFrame>
          <p:nvGraphicFramePr>
            <p:cNvPr id="693287" name="Object 3333"/>
            <p:cNvGraphicFramePr/>
            <p:nvPr/>
          </p:nvGraphicFramePr>
          <p:xfrm>
            <a:off x="2880" y="2880"/>
            <a:ext cx="228" cy="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62" name="" r:id="rId17" imgW="139700" imgH="177800" progId="Equation.3">
                    <p:embed/>
                  </p:oleObj>
                </mc:Choice>
                <mc:Fallback>
                  <p:oleObj name="" r:id="rId17" imgW="139700" imgH="177800" progId="Equation.3">
                    <p:embed/>
                    <p:pic>
                      <p:nvPicPr>
                        <p:cNvPr id="0" name="图片 4861"/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2880" y="2880"/>
                          <a:ext cx="228" cy="28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93288" name="Object 3335"/>
            <p:cNvGraphicFramePr/>
            <p:nvPr/>
          </p:nvGraphicFramePr>
          <p:xfrm>
            <a:off x="3418" y="2791"/>
            <a:ext cx="230" cy="37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66" name="" r:id="rId19" imgW="139700" imgH="228600" progId="Equation.3">
                    <p:embed/>
                  </p:oleObj>
                </mc:Choice>
                <mc:Fallback>
                  <p:oleObj name="" r:id="rId19" imgW="139700" imgH="228600" progId="Equation.3">
                    <p:embed/>
                    <p:pic>
                      <p:nvPicPr>
                        <p:cNvPr id="0" name="图片 4865"/>
                        <p:cNvPicPr/>
                        <p:nvPr/>
                      </p:nvPicPr>
                      <p:blipFill>
                        <a:blip r:embed="rId20"/>
                        <a:stretch>
                          <a:fillRect/>
                        </a:stretch>
                      </p:blipFill>
                      <p:spPr>
                        <a:xfrm>
                          <a:off x="3418" y="2791"/>
                          <a:ext cx="230" cy="37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93289" name="Text Box 3336"/>
            <p:cNvSpPr txBox="1"/>
            <p:nvPr/>
          </p:nvSpPr>
          <p:spPr>
            <a:xfrm>
              <a:off x="2404" y="2855"/>
              <a:ext cx="2645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时，    和     </a:t>
              </a:r>
              <a:r>
                <a:rPr lang="zh-CN" altLang="en-US" sz="2800" b="1" dirty="0">
                  <a:solidFill>
                    <a:srgbClr val="FF0066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均为高电平</a:t>
              </a:r>
              <a:r>
                <a:rPr lang="zh-CN" alt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。</a:t>
              </a:r>
              <a:endParaRPr lang="zh-CN" altLang="en-US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319762" name="Line 3346"/>
          <p:cNvSpPr/>
          <p:nvPr/>
        </p:nvSpPr>
        <p:spPr>
          <a:xfrm>
            <a:off x="6667500" y="5334000"/>
            <a:ext cx="4191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319763" name="Rectangle 3347"/>
          <p:cNvSpPr/>
          <p:nvPr/>
        </p:nvSpPr>
        <p:spPr>
          <a:xfrm>
            <a:off x="7129463" y="5029200"/>
            <a:ext cx="110013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28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0 </a:t>
            </a:r>
            <a:r>
              <a:rPr lang="zh-CN" altLang="en-US" sz="28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态</a:t>
            </a:r>
            <a:endParaRPr lang="zh-CN" altLang="en-US" sz="2800" b="1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19764" name="Text Box 3348"/>
          <p:cNvSpPr txBox="1"/>
          <p:nvPr/>
        </p:nvSpPr>
        <p:spPr>
          <a:xfrm>
            <a:off x="917575" y="5567363"/>
            <a:ext cx="34258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信号同时撤消：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19765" name="Text Box 3349"/>
          <p:cNvSpPr txBox="1"/>
          <p:nvPr/>
        </p:nvSpPr>
        <p:spPr>
          <a:xfrm>
            <a:off x="3581400" y="5576888"/>
            <a:ext cx="28638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状态不定</a:t>
            </a:r>
            <a:r>
              <a:rPr lang="en-US" altLang="zh-CN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随机</a:t>
            </a:r>
            <a:r>
              <a:rPr lang="en-US" altLang="zh-CN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endParaRPr lang="en-US" altLang="zh-CN" sz="28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19766" name="Line 3350"/>
          <p:cNvSpPr/>
          <p:nvPr/>
        </p:nvSpPr>
        <p:spPr>
          <a:xfrm>
            <a:off x="2857500" y="5334000"/>
            <a:ext cx="4191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319767" name="Rectangle 3351"/>
          <p:cNvSpPr/>
          <p:nvPr/>
        </p:nvSpPr>
        <p:spPr>
          <a:xfrm>
            <a:off x="3262313" y="5029200"/>
            <a:ext cx="10810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28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1 </a:t>
            </a:r>
            <a:r>
              <a:rPr lang="zh-CN" altLang="en-US" sz="28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态</a:t>
            </a:r>
            <a:endParaRPr lang="zh-CN" altLang="en-US" sz="2800" b="1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5" name="Group 3355"/>
          <p:cNvGrpSpPr/>
          <p:nvPr/>
        </p:nvGrpSpPr>
        <p:grpSpPr>
          <a:xfrm>
            <a:off x="4718050" y="5043488"/>
            <a:ext cx="2520950" cy="519112"/>
            <a:chOff x="2204" y="3264"/>
            <a:chExt cx="1588" cy="327"/>
          </a:xfrm>
        </p:grpSpPr>
        <p:sp>
          <p:nvSpPr>
            <p:cNvPr id="693297" name="Text Box 3344"/>
            <p:cNvSpPr txBox="1"/>
            <p:nvPr/>
          </p:nvSpPr>
          <p:spPr>
            <a:xfrm>
              <a:off x="2488" y="3264"/>
              <a:ext cx="130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先撤消：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graphicFrame>
          <p:nvGraphicFramePr>
            <p:cNvPr id="693298" name="Object 3352"/>
            <p:cNvGraphicFramePr/>
            <p:nvPr/>
          </p:nvGraphicFramePr>
          <p:xfrm>
            <a:off x="2204" y="3264"/>
            <a:ext cx="340" cy="3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65" name="" r:id="rId21" imgW="215900" imgH="203200" progId="Equation.3">
                    <p:embed/>
                  </p:oleObj>
                </mc:Choice>
                <mc:Fallback>
                  <p:oleObj name="" r:id="rId21" imgW="215900" imgH="203200" progId="Equation.3">
                    <p:embed/>
                    <p:pic>
                      <p:nvPicPr>
                        <p:cNvPr id="0" name="图片 4864"/>
                        <p:cNvPicPr/>
                        <p:nvPr/>
                      </p:nvPicPr>
                      <p:blipFill>
                        <a:blip r:embed="rId22"/>
                        <a:stretch>
                          <a:fillRect/>
                        </a:stretch>
                      </p:blipFill>
                      <p:spPr>
                        <a:xfrm>
                          <a:off x="2204" y="3264"/>
                          <a:ext cx="340" cy="32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" name="Group 3354"/>
          <p:cNvGrpSpPr/>
          <p:nvPr/>
        </p:nvGrpSpPr>
        <p:grpSpPr>
          <a:xfrm>
            <a:off x="990600" y="5029200"/>
            <a:ext cx="2514600" cy="519113"/>
            <a:chOff x="0" y="3264"/>
            <a:chExt cx="1584" cy="327"/>
          </a:xfrm>
        </p:grpSpPr>
        <p:sp>
          <p:nvSpPr>
            <p:cNvPr id="693300" name="Text Box 3339"/>
            <p:cNvSpPr txBox="1"/>
            <p:nvPr/>
          </p:nvSpPr>
          <p:spPr>
            <a:xfrm>
              <a:off x="280" y="3264"/>
              <a:ext cx="130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先撤消：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graphicFrame>
          <p:nvGraphicFramePr>
            <p:cNvPr id="693301" name="Object 3353"/>
            <p:cNvGraphicFramePr/>
            <p:nvPr/>
          </p:nvGraphicFramePr>
          <p:xfrm>
            <a:off x="0" y="3264"/>
            <a:ext cx="339" cy="3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63" name="" r:id="rId23" imgW="215900" imgH="203200" progId="Equation.3">
                    <p:embed/>
                  </p:oleObj>
                </mc:Choice>
                <mc:Fallback>
                  <p:oleObj name="" r:id="rId23" imgW="215900" imgH="203200" progId="Equation.3">
                    <p:embed/>
                    <p:pic>
                      <p:nvPicPr>
                        <p:cNvPr id="0" name="图片 4862"/>
                        <p:cNvPicPr/>
                        <p:nvPr/>
                      </p:nvPicPr>
                      <p:blipFill>
                        <a:blip r:embed="rId24"/>
                        <a:stretch>
                          <a:fillRect/>
                        </a:stretch>
                      </p:blipFill>
                      <p:spPr>
                        <a:xfrm>
                          <a:off x="0" y="3264"/>
                          <a:ext cx="339" cy="32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" name="页脚占位符 4"/>
          <p:cNvSpPr txBox="1">
            <a:spLocks noGrp="1"/>
          </p:cNvSpPr>
          <p:nvPr>
            <p:custDataLst>
              <p:tags r:id="rId25"/>
            </p:custDataLst>
          </p:nvPr>
        </p:nvSpPr>
        <p:spPr bwMode="auto">
          <a:xfrm>
            <a:off x="5791200" y="6530975"/>
            <a:ext cx="28956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r" defTabSz="914400" rtl="0" eaLnBrk="1" latinLnBrk="0" hangingPunct="1">
              <a:defRPr sz="1000" b="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1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971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9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31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9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6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1976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19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6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1976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6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1976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19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9712" grpId="0" build="p"/>
      <p:bldP spid="319714" grpId="0"/>
      <p:bldP spid="319763" grpId="0" advAuto="1000" build="p"/>
      <p:bldP spid="319764" grpId="0" build="p"/>
      <p:bldP spid="319765" grpId="0"/>
      <p:bldP spid="319767" grpId="0" advAuto="100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0652" name="Text Box 140"/>
          <p:cNvSpPr txBox="1"/>
          <p:nvPr/>
        </p:nvSpPr>
        <p:spPr>
          <a:xfrm>
            <a:off x="76200" y="304800"/>
            <a:ext cx="8991600" cy="1373188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由以上分析可知：基本</a:t>
            </a:r>
            <a:r>
              <a:rPr lang="en-US" altLang="zh-CN" sz="2800" b="1" i="1" dirty="0">
                <a:latin typeface="楷体_GB2312" pitchFamily="49" charset="-122"/>
                <a:ea typeface="楷体_GB2312" pitchFamily="49" charset="-122"/>
              </a:rPr>
              <a:t>RS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触发器有两个状态，他可以直接置位或复位，并具有存储和记忆功。基本</a:t>
            </a:r>
            <a:r>
              <a:rPr lang="en-US" altLang="zh-CN" sz="2800" b="1" i="1" dirty="0">
                <a:latin typeface="楷体_GB2312" pitchFamily="49" charset="-122"/>
                <a:ea typeface="楷体_GB2312" pitchFamily="49" charset="-122"/>
              </a:rPr>
              <a:t>RS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触发器的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逻辑状态表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如下：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" name="Group 172"/>
          <p:cNvGrpSpPr/>
          <p:nvPr/>
        </p:nvGrpSpPr>
        <p:grpSpPr>
          <a:xfrm>
            <a:off x="228600" y="1752600"/>
            <a:ext cx="4343400" cy="2667000"/>
            <a:chOff x="2736" y="1680"/>
            <a:chExt cx="2784" cy="1728"/>
          </a:xfrm>
        </p:grpSpPr>
        <p:sp>
          <p:nvSpPr>
            <p:cNvPr id="694276" name="Rectangle 144"/>
            <p:cNvSpPr/>
            <p:nvPr/>
          </p:nvSpPr>
          <p:spPr>
            <a:xfrm>
              <a:off x="4080" y="2064"/>
              <a:ext cx="672" cy="1152"/>
            </a:xfrm>
            <a:prstGeom prst="rect">
              <a:avLst/>
            </a:prstGeom>
            <a:noFill/>
            <a:ln w="25400">
              <a:noFill/>
            </a:ln>
          </p:spPr>
          <p:txBody>
            <a:bodyPr/>
            <a:p>
              <a:pPr eaLnBrk="0" hangingPunct="0"/>
              <a:r>
                <a:rPr lang="en-US" altLang="zh-CN" dirty="0">
                  <a:latin typeface="Times New Roman" panose="02020603050405020304" pitchFamily="18" charset="0"/>
                </a:rPr>
                <a:t>   </a:t>
              </a:r>
              <a:endParaRPr lang="en-US" altLang="zh-CN" dirty="0">
                <a:latin typeface="Times New Roman" panose="02020603050405020304" pitchFamily="18" charset="0"/>
              </a:endParaRPr>
            </a:p>
            <a:p>
              <a:pPr eaLnBrk="0" hangingPunct="0"/>
              <a:endParaRPr lang="en-US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694277" name="Rectangle 145"/>
            <p:cNvSpPr/>
            <p:nvPr/>
          </p:nvSpPr>
          <p:spPr>
            <a:xfrm>
              <a:off x="3408" y="2064"/>
              <a:ext cx="672" cy="1152"/>
            </a:xfrm>
            <a:prstGeom prst="rect">
              <a:avLst/>
            </a:prstGeom>
            <a:noFill/>
            <a:ln w="25400">
              <a:noFill/>
            </a:ln>
          </p:spPr>
          <p:txBody>
            <a:bodyPr/>
            <a:p>
              <a:pPr eaLnBrk="0" hangingPunct="0"/>
              <a:r>
                <a:rPr lang="en-US" altLang="zh-CN" dirty="0">
                  <a:latin typeface="Times New Roman" panose="02020603050405020304" pitchFamily="18" charset="0"/>
                </a:rPr>
                <a:t>    </a:t>
              </a:r>
              <a:endParaRPr lang="en-US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694278" name="Rectangle 146"/>
            <p:cNvSpPr/>
            <p:nvPr/>
          </p:nvSpPr>
          <p:spPr>
            <a:xfrm>
              <a:off x="2736" y="2064"/>
              <a:ext cx="672" cy="1152"/>
            </a:xfrm>
            <a:prstGeom prst="rect">
              <a:avLst/>
            </a:prstGeom>
            <a:noFill/>
            <a:ln w="25400">
              <a:noFill/>
            </a:ln>
          </p:spPr>
          <p:txBody>
            <a:bodyPr/>
            <a:p>
              <a:pPr eaLnBrk="0" hangingPunct="0"/>
              <a:r>
                <a:rPr lang="en-US" altLang="zh-CN" dirty="0">
                  <a:latin typeface="Times New Roman" panose="02020603050405020304" pitchFamily="18" charset="0"/>
                </a:rPr>
                <a:t>    </a:t>
              </a:r>
              <a:endParaRPr lang="en-US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694279" name="Rectangle 147"/>
            <p:cNvSpPr/>
            <p:nvPr/>
          </p:nvSpPr>
          <p:spPr>
            <a:xfrm>
              <a:off x="4080" y="1680"/>
              <a:ext cx="672" cy="384"/>
            </a:xfrm>
            <a:prstGeom prst="rect">
              <a:avLst/>
            </a:prstGeom>
            <a:noFill/>
            <a:ln w="25400">
              <a:noFill/>
            </a:ln>
          </p:spPr>
          <p:txBody>
            <a:bodyPr/>
            <a:p>
              <a:pPr eaLnBrk="0" hangingPunct="0"/>
              <a:endParaRPr lang="zh-CN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694280" name="Rectangle 148"/>
            <p:cNvSpPr/>
            <p:nvPr/>
          </p:nvSpPr>
          <p:spPr>
            <a:xfrm>
              <a:off x="3408" y="1680"/>
              <a:ext cx="672" cy="384"/>
            </a:xfrm>
            <a:prstGeom prst="rect">
              <a:avLst/>
            </a:prstGeom>
            <a:noFill/>
            <a:ln w="25400">
              <a:noFill/>
            </a:ln>
          </p:spPr>
          <p:txBody>
            <a:bodyPr/>
            <a:p>
              <a:pPr eaLnBrk="0" hangingPunct="0"/>
              <a:endParaRPr lang="zh-CN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694281" name="Rectangle 149"/>
            <p:cNvSpPr/>
            <p:nvPr/>
          </p:nvSpPr>
          <p:spPr>
            <a:xfrm>
              <a:off x="2736" y="1680"/>
              <a:ext cx="672" cy="384"/>
            </a:xfrm>
            <a:prstGeom prst="rect">
              <a:avLst/>
            </a:prstGeom>
            <a:noFill/>
            <a:ln w="25400">
              <a:noFill/>
            </a:ln>
          </p:spPr>
          <p:txBody>
            <a:bodyPr/>
            <a:p>
              <a:pPr eaLnBrk="0" hangingPunct="0"/>
              <a:endParaRPr lang="zh-CN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694282" name="Line 150"/>
            <p:cNvSpPr/>
            <p:nvPr/>
          </p:nvSpPr>
          <p:spPr>
            <a:xfrm>
              <a:off x="2736" y="1680"/>
              <a:ext cx="2592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4283" name="Line 151"/>
            <p:cNvSpPr/>
            <p:nvPr/>
          </p:nvSpPr>
          <p:spPr>
            <a:xfrm>
              <a:off x="2736" y="2064"/>
              <a:ext cx="2592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4284" name="Line 152"/>
            <p:cNvSpPr/>
            <p:nvPr/>
          </p:nvSpPr>
          <p:spPr>
            <a:xfrm>
              <a:off x="2736" y="3408"/>
              <a:ext cx="2592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4285" name="Line 153"/>
            <p:cNvSpPr/>
            <p:nvPr/>
          </p:nvSpPr>
          <p:spPr>
            <a:xfrm>
              <a:off x="2736" y="1680"/>
              <a:ext cx="0" cy="1728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4286" name="Line 154"/>
            <p:cNvSpPr/>
            <p:nvPr/>
          </p:nvSpPr>
          <p:spPr>
            <a:xfrm>
              <a:off x="3408" y="1680"/>
              <a:ext cx="0" cy="1728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4287" name="Line 155"/>
            <p:cNvSpPr/>
            <p:nvPr/>
          </p:nvSpPr>
          <p:spPr>
            <a:xfrm>
              <a:off x="4080" y="1680"/>
              <a:ext cx="0" cy="1728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4288" name="Line 156"/>
            <p:cNvSpPr/>
            <p:nvPr/>
          </p:nvSpPr>
          <p:spPr>
            <a:xfrm>
              <a:off x="4704" y="1680"/>
              <a:ext cx="0" cy="1728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4289" name="Text Box 157"/>
            <p:cNvSpPr txBox="1"/>
            <p:nvPr/>
          </p:nvSpPr>
          <p:spPr>
            <a:xfrm>
              <a:off x="4270" y="1736"/>
              <a:ext cx="260" cy="296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endPara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graphicFrame>
          <p:nvGraphicFramePr>
            <p:cNvPr id="694290" name="Object 158"/>
            <p:cNvGraphicFramePr/>
            <p:nvPr/>
          </p:nvGraphicFramePr>
          <p:xfrm>
            <a:off x="2928" y="1728"/>
            <a:ext cx="288" cy="2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67" name="" r:id="rId1" imgW="228600" imgH="215900" progId="Equation.3">
                    <p:embed/>
                  </p:oleObj>
                </mc:Choice>
                <mc:Fallback>
                  <p:oleObj name="" r:id="rId1" imgW="228600" imgH="215900" progId="Equation.3">
                    <p:embed/>
                    <p:pic>
                      <p:nvPicPr>
                        <p:cNvPr id="0" name="图片 486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928" y="1728"/>
                          <a:ext cx="288" cy="27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94291" name="Object 159"/>
            <p:cNvGraphicFramePr/>
            <p:nvPr/>
          </p:nvGraphicFramePr>
          <p:xfrm>
            <a:off x="3600" y="1745"/>
            <a:ext cx="288" cy="2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68" name="" r:id="rId3" imgW="228600" imgH="215900" progId="Equation.3">
                    <p:embed/>
                  </p:oleObj>
                </mc:Choice>
                <mc:Fallback>
                  <p:oleObj name="" r:id="rId3" imgW="228600" imgH="215900" progId="Equation.3">
                    <p:embed/>
                    <p:pic>
                      <p:nvPicPr>
                        <p:cNvPr id="0" name="图片 4867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600" y="1745"/>
                          <a:ext cx="288" cy="27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94292" name="Line 161"/>
            <p:cNvSpPr/>
            <p:nvPr/>
          </p:nvSpPr>
          <p:spPr>
            <a:xfrm>
              <a:off x="5328" y="1680"/>
              <a:ext cx="0" cy="1728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4293" name="Text Box 162"/>
            <p:cNvSpPr txBox="1"/>
            <p:nvPr/>
          </p:nvSpPr>
          <p:spPr>
            <a:xfrm>
              <a:off x="2928" y="2064"/>
              <a:ext cx="2448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sz="2800" b="1" dirty="0">
                  <a:latin typeface="Times New Roman" panose="02020603050405020304" pitchFamily="18" charset="0"/>
                  <a:ea typeface="楷体_GB2312" pitchFamily="49" charset="-122"/>
                </a:rPr>
                <a:t>1          0          0         1</a:t>
              </a:r>
              <a:endParaRPr lang="en-US" altLang="zh-CN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694294" name="Text Box 163"/>
            <p:cNvSpPr txBox="1"/>
            <p:nvPr/>
          </p:nvSpPr>
          <p:spPr>
            <a:xfrm>
              <a:off x="2928" y="2409"/>
              <a:ext cx="2448" cy="33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sz="2800" b="1" dirty="0">
                  <a:latin typeface="Times New Roman" panose="02020603050405020304" pitchFamily="18" charset="0"/>
                  <a:ea typeface="楷体_GB2312" pitchFamily="49" charset="-122"/>
                </a:rPr>
                <a:t>0          1          1         0</a:t>
              </a:r>
              <a:endParaRPr lang="en-US" altLang="zh-CN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694295" name="Text Box 164"/>
            <p:cNvSpPr txBox="1"/>
            <p:nvPr/>
          </p:nvSpPr>
          <p:spPr>
            <a:xfrm>
              <a:off x="2928" y="2745"/>
              <a:ext cx="2592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sz="2800" b="1" dirty="0">
                  <a:latin typeface="Times New Roman" panose="02020603050405020304" pitchFamily="18" charset="0"/>
                  <a:ea typeface="楷体_GB2312" pitchFamily="49" charset="-122"/>
                </a:rPr>
                <a:t>1          1       </a:t>
              </a:r>
              <a:r>
                <a:rPr lang="zh-CN" alt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不变   不变</a:t>
              </a:r>
              <a:endParaRPr lang="zh-CN" altLang="en-US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694296" name="Text Box 165"/>
            <p:cNvSpPr txBox="1"/>
            <p:nvPr/>
          </p:nvSpPr>
          <p:spPr>
            <a:xfrm>
              <a:off x="2928" y="3033"/>
              <a:ext cx="2592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sz="2800" b="1" dirty="0">
                  <a:latin typeface="Times New Roman" panose="02020603050405020304" pitchFamily="18" charset="0"/>
                  <a:ea typeface="楷体_GB2312" pitchFamily="49" charset="-122"/>
                </a:rPr>
                <a:t>0          0       </a:t>
              </a:r>
              <a:r>
                <a:rPr lang="zh-CN" alt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不定   不定</a:t>
              </a:r>
              <a:endParaRPr lang="zh-CN" altLang="en-US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aphicFrame>
          <p:nvGraphicFramePr>
            <p:cNvPr id="694297" name="Object 170"/>
            <p:cNvGraphicFramePr/>
            <p:nvPr/>
          </p:nvGraphicFramePr>
          <p:xfrm>
            <a:off x="4858" y="1687"/>
            <a:ext cx="230" cy="37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69" name="" r:id="rId5" imgW="139700" imgH="228600" progId="Equation.3">
                    <p:embed/>
                  </p:oleObj>
                </mc:Choice>
                <mc:Fallback>
                  <p:oleObj name="" r:id="rId5" imgW="139700" imgH="228600" progId="Equation.3">
                    <p:embed/>
                    <p:pic>
                      <p:nvPicPr>
                        <p:cNvPr id="0" name="图片 4868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858" y="1687"/>
                          <a:ext cx="230" cy="37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Group 179"/>
          <p:cNvGrpSpPr/>
          <p:nvPr/>
        </p:nvGrpSpPr>
        <p:grpSpPr>
          <a:xfrm>
            <a:off x="5035550" y="3094038"/>
            <a:ext cx="3759200" cy="360362"/>
            <a:chOff x="3102" y="2266"/>
            <a:chExt cx="2368" cy="227"/>
          </a:xfrm>
        </p:grpSpPr>
        <p:sp>
          <p:nvSpPr>
            <p:cNvPr id="694299" name="Line 180"/>
            <p:cNvSpPr/>
            <p:nvPr/>
          </p:nvSpPr>
          <p:spPr>
            <a:xfrm>
              <a:off x="3102" y="2278"/>
              <a:ext cx="288" cy="1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4300" name="Line 181"/>
            <p:cNvSpPr/>
            <p:nvPr/>
          </p:nvSpPr>
          <p:spPr>
            <a:xfrm flipH="1">
              <a:off x="3391" y="2266"/>
              <a:ext cx="1" cy="227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4301" name="Line 182"/>
            <p:cNvSpPr/>
            <p:nvPr/>
          </p:nvSpPr>
          <p:spPr>
            <a:xfrm>
              <a:off x="3390" y="2479"/>
              <a:ext cx="320" cy="1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4302" name="Line 183"/>
            <p:cNvSpPr/>
            <p:nvPr/>
          </p:nvSpPr>
          <p:spPr>
            <a:xfrm flipV="1">
              <a:off x="3710" y="2267"/>
              <a:ext cx="0" cy="22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4303" name="Line 184"/>
            <p:cNvSpPr/>
            <p:nvPr/>
          </p:nvSpPr>
          <p:spPr>
            <a:xfrm>
              <a:off x="3708" y="2278"/>
              <a:ext cx="354" cy="1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4304" name="Line 185"/>
            <p:cNvSpPr/>
            <p:nvPr/>
          </p:nvSpPr>
          <p:spPr>
            <a:xfrm>
              <a:off x="4063" y="2269"/>
              <a:ext cx="1" cy="218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4305" name="Line 186"/>
            <p:cNvSpPr/>
            <p:nvPr/>
          </p:nvSpPr>
          <p:spPr>
            <a:xfrm>
              <a:off x="4061" y="2473"/>
              <a:ext cx="385" cy="1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4306" name="Line 187"/>
            <p:cNvSpPr/>
            <p:nvPr/>
          </p:nvSpPr>
          <p:spPr>
            <a:xfrm flipV="1">
              <a:off x="4447" y="2281"/>
              <a:ext cx="0" cy="197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4307" name="Line 188"/>
            <p:cNvSpPr/>
            <p:nvPr/>
          </p:nvSpPr>
          <p:spPr>
            <a:xfrm>
              <a:off x="4446" y="2281"/>
              <a:ext cx="352" cy="1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4308" name="Line 189"/>
            <p:cNvSpPr/>
            <p:nvPr/>
          </p:nvSpPr>
          <p:spPr>
            <a:xfrm>
              <a:off x="4798" y="2281"/>
              <a:ext cx="1" cy="192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4309" name="Line 190"/>
            <p:cNvSpPr/>
            <p:nvPr/>
          </p:nvSpPr>
          <p:spPr>
            <a:xfrm>
              <a:off x="4789" y="2473"/>
              <a:ext cx="338" cy="1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4310" name="Line 191"/>
            <p:cNvSpPr/>
            <p:nvPr/>
          </p:nvSpPr>
          <p:spPr>
            <a:xfrm flipH="1" flipV="1">
              <a:off x="5118" y="2276"/>
              <a:ext cx="0" cy="197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4311" name="Line 192"/>
            <p:cNvSpPr/>
            <p:nvPr/>
          </p:nvSpPr>
          <p:spPr>
            <a:xfrm>
              <a:off x="5118" y="2281"/>
              <a:ext cx="352" cy="1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" name="Group 193"/>
          <p:cNvGrpSpPr/>
          <p:nvPr/>
        </p:nvGrpSpPr>
        <p:grpSpPr>
          <a:xfrm>
            <a:off x="5072063" y="3732213"/>
            <a:ext cx="3722687" cy="350837"/>
            <a:chOff x="3125" y="2680"/>
            <a:chExt cx="2345" cy="221"/>
          </a:xfrm>
        </p:grpSpPr>
        <p:sp>
          <p:nvSpPr>
            <p:cNvPr id="694313" name="Line 194"/>
            <p:cNvSpPr/>
            <p:nvPr/>
          </p:nvSpPr>
          <p:spPr>
            <a:xfrm>
              <a:off x="3125" y="2890"/>
              <a:ext cx="157" cy="1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4314" name="Line 195"/>
            <p:cNvSpPr/>
            <p:nvPr/>
          </p:nvSpPr>
          <p:spPr>
            <a:xfrm flipV="1">
              <a:off x="3268" y="2697"/>
              <a:ext cx="1" cy="192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4315" name="Line 196"/>
            <p:cNvSpPr/>
            <p:nvPr/>
          </p:nvSpPr>
          <p:spPr>
            <a:xfrm>
              <a:off x="3260" y="2697"/>
              <a:ext cx="302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4316" name="Line 197"/>
            <p:cNvSpPr/>
            <p:nvPr/>
          </p:nvSpPr>
          <p:spPr>
            <a:xfrm>
              <a:off x="3550" y="2694"/>
              <a:ext cx="1" cy="199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4317" name="Line 198"/>
            <p:cNvSpPr/>
            <p:nvPr/>
          </p:nvSpPr>
          <p:spPr>
            <a:xfrm flipV="1">
              <a:off x="3542" y="2890"/>
              <a:ext cx="183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4318" name="Line 199"/>
            <p:cNvSpPr/>
            <p:nvPr/>
          </p:nvSpPr>
          <p:spPr>
            <a:xfrm flipV="1">
              <a:off x="3712" y="2680"/>
              <a:ext cx="1" cy="217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4319" name="Line 200"/>
            <p:cNvSpPr/>
            <p:nvPr/>
          </p:nvSpPr>
          <p:spPr>
            <a:xfrm flipV="1">
              <a:off x="3710" y="2695"/>
              <a:ext cx="346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4320" name="Line 201"/>
            <p:cNvSpPr/>
            <p:nvPr/>
          </p:nvSpPr>
          <p:spPr>
            <a:xfrm flipH="1">
              <a:off x="4056" y="2697"/>
              <a:ext cx="0" cy="204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4321" name="Line 202"/>
            <p:cNvSpPr/>
            <p:nvPr/>
          </p:nvSpPr>
          <p:spPr>
            <a:xfrm flipV="1">
              <a:off x="4053" y="2890"/>
              <a:ext cx="166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4322" name="Line 203"/>
            <p:cNvSpPr/>
            <p:nvPr/>
          </p:nvSpPr>
          <p:spPr>
            <a:xfrm flipV="1">
              <a:off x="4222" y="2683"/>
              <a:ext cx="1" cy="204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4323" name="Line 204"/>
            <p:cNvSpPr/>
            <p:nvPr/>
          </p:nvSpPr>
          <p:spPr>
            <a:xfrm flipV="1">
              <a:off x="4222" y="2697"/>
              <a:ext cx="583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4324" name="Line 205"/>
            <p:cNvSpPr/>
            <p:nvPr/>
          </p:nvSpPr>
          <p:spPr>
            <a:xfrm>
              <a:off x="4792" y="2697"/>
              <a:ext cx="1" cy="192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4325" name="Line 206"/>
            <p:cNvSpPr/>
            <p:nvPr/>
          </p:nvSpPr>
          <p:spPr>
            <a:xfrm>
              <a:off x="4786" y="2889"/>
              <a:ext cx="539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4326" name="Line 207"/>
            <p:cNvSpPr/>
            <p:nvPr/>
          </p:nvSpPr>
          <p:spPr>
            <a:xfrm flipV="1">
              <a:off x="5310" y="2685"/>
              <a:ext cx="0" cy="204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4327" name="Line 208"/>
            <p:cNvSpPr/>
            <p:nvPr/>
          </p:nvSpPr>
          <p:spPr>
            <a:xfrm flipV="1">
              <a:off x="5310" y="2697"/>
              <a:ext cx="160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5" name="Group 209"/>
          <p:cNvGrpSpPr/>
          <p:nvPr/>
        </p:nvGrpSpPr>
        <p:grpSpPr>
          <a:xfrm>
            <a:off x="5302250" y="3429000"/>
            <a:ext cx="3248025" cy="2590800"/>
            <a:chOff x="3270" y="2465"/>
            <a:chExt cx="2046" cy="1632"/>
          </a:xfrm>
        </p:grpSpPr>
        <p:sp>
          <p:nvSpPr>
            <p:cNvPr id="694329" name="Line 210"/>
            <p:cNvSpPr/>
            <p:nvPr/>
          </p:nvSpPr>
          <p:spPr>
            <a:xfrm>
              <a:off x="3396" y="2465"/>
              <a:ext cx="0" cy="1584"/>
            </a:xfrm>
            <a:prstGeom prst="line">
              <a:avLst/>
            </a:prstGeom>
            <a:ln w="19050" cap="flat" cmpd="sng">
              <a:solidFill>
                <a:srgbClr val="FF0066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694330" name="Line 211"/>
            <p:cNvSpPr/>
            <p:nvPr/>
          </p:nvSpPr>
          <p:spPr>
            <a:xfrm>
              <a:off x="3540" y="2849"/>
              <a:ext cx="0" cy="1200"/>
            </a:xfrm>
            <a:prstGeom prst="line">
              <a:avLst/>
            </a:prstGeom>
            <a:ln w="19050" cap="flat" cmpd="sng">
              <a:solidFill>
                <a:srgbClr val="FF0066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694331" name="Line 212"/>
            <p:cNvSpPr/>
            <p:nvPr/>
          </p:nvSpPr>
          <p:spPr>
            <a:xfrm>
              <a:off x="3708" y="2465"/>
              <a:ext cx="0" cy="1584"/>
            </a:xfrm>
            <a:prstGeom prst="line">
              <a:avLst/>
            </a:prstGeom>
            <a:ln w="19050" cap="flat" cmpd="sng">
              <a:solidFill>
                <a:srgbClr val="FF0066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694332" name="Line 213"/>
            <p:cNvSpPr/>
            <p:nvPr/>
          </p:nvSpPr>
          <p:spPr>
            <a:xfrm>
              <a:off x="4056" y="2465"/>
              <a:ext cx="0" cy="1584"/>
            </a:xfrm>
            <a:prstGeom prst="line">
              <a:avLst/>
            </a:prstGeom>
            <a:ln w="19050" cap="flat" cmpd="sng">
              <a:solidFill>
                <a:srgbClr val="FF0066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694333" name="Line 214"/>
            <p:cNvSpPr/>
            <p:nvPr/>
          </p:nvSpPr>
          <p:spPr>
            <a:xfrm>
              <a:off x="4224" y="2849"/>
              <a:ext cx="0" cy="1200"/>
            </a:xfrm>
            <a:prstGeom prst="line">
              <a:avLst/>
            </a:prstGeom>
            <a:ln w="19050" cap="flat" cmpd="sng">
              <a:solidFill>
                <a:srgbClr val="FF0066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694334" name="Line 215"/>
            <p:cNvSpPr/>
            <p:nvPr/>
          </p:nvSpPr>
          <p:spPr>
            <a:xfrm>
              <a:off x="4788" y="2465"/>
              <a:ext cx="0" cy="1584"/>
            </a:xfrm>
            <a:prstGeom prst="line">
              <a:avLst/>
            </a:prstGeom>
            <a:ln w="19050" cap="flat" cmpd="sng">
              <a:solidFill>
                <a:srgbClr val="FF0066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694335" name="Line 216"/>
            <p:cNvSpPr/>
            <p:nvPr/>
          </p:nvSpPr>
          <p:spPr>
            <a:xfrm>
              <a:off x="5124" y="2465"/>
              <a:ext cx="0" cy="1584"/>
            </a:xfrm>
            <a:prstGeom prst="line">
              <a:avLst/>
            </a:prstGeom>
            <a:ln w="19050" cap="flat" cmpd="sng">
              <a:solidFill>
                <a:srgbClr val="FF0066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694336" name="Line 217"/>
            <p:cNvSpPr/>
            <p:nvPr/>
          </p:nvSpPr>
          <p:spPr>
            <a:xfrm>
              <a:off x="3270" y="2849"/>
              <a:ext cx="0" cy="1080"/>
            </a:xfrm>
            <a:prstGeom prst="line">
              <a:avLst/>
            </a:prstGeom>
            <a:ln w="19050" cap="flat" cmpd="sng">
              <a:solidFill>
                <a:srgbClr val="FF0066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694337" name="Line 218"/>
            <p:cNvSpPr/>
            <p:nvPr/>
          </p:nvSpPr>
          <p:spPr>
            <a:xfrm>
              <a:off x="4452" y="2465"/>
              <a:ext cx="0" cy="1584"/>
            </a:xfrm>
            <a:prstGeom prst="line">
              <a:avLst/>
            </a:prstGeom>
            <a:ln w="19050" cap="flat" cmpd="sng">
              <a:solidFill>
                <a:srgbClr val="FF0066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694338" name="Line 219"/>
            <p:cNvSpPr/>
            <p:nvPr/>
          </p:nvSpPr>
          <p:spPr>
            <a:xfrm>
              <a:off x="5316" y="2849"/>
              <a:ext cx="0" cy="1248"/>
            </a:xfrm>
            <a:prstGeom prst="line">
              <a:avLst/>
            </a:prstGeom>
            <a:ln w="19050" cap="flat" cmpd="sng">
              <a:solidFill>
                <a:srgbClr val="FF0066"/>
              </a:solidFill>
              <a:prstDash val="dash"/>
              <a:headEnd type="none" w="med" len="med"/>
              <a:tailEnd type="none" w="med" len="med"/>
            </a:ln>
          </p:spPr>
        </p:sp>
      </p:grpSp>
      <p:sp>
        <p:nvSpPr>
          <p:cNvPr id="320732" name="Text Box 220"/>
          <p:cNvSpPr txBox="1"/>
          <p:nvPr/>
        </p:nvSpPr>
        <p:spPr>
          <a:xfrm>
            <a:off x="4648200" y="4354513"/>
            <a:ext cx="51117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2800" b="1" i="1" dirty="0">
                <a:solidFill>
                  <a:srgbClr val="FF0066"/>
                </a:solidFill>
                <a:latin typeface="Times New Roman" panose="02020603050405020304" pitchFamily="18" charset="0"/>
              </a:rPr>
              <a:t>Q</a:t>
            </a:r>
            <a:endParaRPr lang="en-US" altLang="zh-CN" sz="2800" b="1" i="1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6" name="Group 221"/>
          <p:cNvGrpSpPr/>
          <p:nvPr/>
        </p:nvGrpSpPr>
        <p:grpSpPr>
          <a:xfrm>
            <a:off x="4648200" y="5021263"/>
            <a:ext cx="549275" cy="519112"/>
            <a:chOff x="2700" y="3523"/>
            <a:chExt cx="346" cy="327"/>
          </a:xfrm>
        </p:grpSpPr>
        <p:sp>
          <p:nvSpPr>
            <p:cNvPr id="694341" name="Text Box 222"/>
            <p:cNvSpPr txBox="1"/>
            <p:nvPr/>
          </p:nvSpPr>
          <p:spPr>
            <a:xfrm>
              <a:off x="2700" y="3523"/>
              <a:ext cx="34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2800" b="1" i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Q</a:t>
              </a:r>
              <a:endParaRPr lang="en-US" altLang="zh-CN" sz="2800" b="1" i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94342" name="Line 223"/>
            <p:cNvSpPr/>
            <p:nvPr/>
          </p:nvSpPr>
          <p:spPr>
            <a:xfrm>
              <a:off x="2796" y="3564"/>
              <a:ext cx="144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20736" name="Line 224"/>
          <p:cNvSpPr/>
          <p:nvPr/>
        </p:nvSpPr>
        <p:spPr>
          <a:xfrm>
            <a:off x="5730875" y="5210175"/>
            <a:ext cx="0" cy="4572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7" name="Group 225"/>
          <p:cNvGrpSpPr/>
          <p:nvPr/>
        </p:nvGrpSpPr>
        <p:grpSpPr>
          <a:xfrm>
            <a:off x="5006975" y="4819650"/>
            <a:ext cx="320675" cy="381000"/>
            <a:chOff x="3084" y="3365"/>
            <a:chExt cx="190" cy="240"/>
          </a:xfrm>
        </p:grpSpPr>
        <p:sp>
          <p:nvSpPr>
            <p:cNvPr id="694345" name="Line 226"/>
            <p:cNvSpPr/>
            <p:nvPr/>
          </p:nvSpPr>
          <p:spPr>
            <a:xfrm>
              <a:off x="3084" y="3605"/>
              <a:ext cx="19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4346" name="Line 227"/>
            <p:cNvSpPr/>
            <p:nvPr/>
          </p:nvSpPr>
          <p:spPr>
            <a:xfrm>
              <a:off x="3084" y="3365"/>
              <a:ext cx="19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8" name="Group 228"/>
          <p:cNvGrpSpPr/>
          <p:nvPr/>
        </p:nvGrpSpPr>
        <p:grpSpPr>
          <a:xfrm flipH="1">
            <a:off x="5507038" y="4410075"/>
            <a:ext cx="42862" cy="1238250"/>
            <a:chOff x="3276" y="3125"/>
            <a:chExt cx="0" cy="762"/>
          </a:xfrm>
        </p:grpSpPr>
        <p:sp>
          <p:nvSpPr>
            <p:cNvPr id="694348" name="Line 229"/>
            <p:cNvSpPr/>
            <p:nvPr/>
          </p:nvSpPr>
          <p:spPr>
            <a:xfrm>
              <a:off x="3276" y="3599"/>
              <a:ext cx="0" cy="28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4349" name="Line 230"/>
            <p:cNvSpPr/>
            <p:nvPr/>
          </p:nvSpPr>
          <p:spPr>
            <a:xfrm flipV="1">
              <a:off x="3276" y="3125"/>
              <a:ext cx="0" cy="24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9" name="Group 231"/>
          <p:cNvGrpSpPr/>
          <p:nvPr/>
        </p:nvGrpSpPr>
        <p:grpSpPr>
          <a:xfrm>
            <a:off x="5511800" y="4438650"/>
            <a:ext cx="219075" cy="1219200"/>
            <a:chOff x="3270" y="3125"/>
            <a:chExt cx="150" cy="768"/>
          </a:xfrm>
        </p:grpSpPr>
        <p:sp>
          <p:nvSpPr>
            <p:cNvPr id="694351" name="Line 232"/>
            <p:cNvSpPr/>
            <p:nvPr/>
          </p:nvSpPr>
          <p:spPr>
            <a:xfrm>
              <a:off x="3270" y="3893"/>
              <a:ext cx="14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4352" name="Line 233"/>
            <p:cNvSpPr/>
            <p:nvPr/>
          </p:nvSpPr>
          <p:spPr>
            <a:xfrm>
              <a:off x="3276" y="3125"/>
              <a:ext cx="14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0" name="Group 234"/>
          <p:cNvGrpSpPr/>
          <p:nvPr/>
        </p:nvGrpSpPr>
        <p:grpSpPr>
          <a:xfrm>
            <a:off x="5716588" y="4435475"/>
            <a:ext cx="280987" cy="765175"/>
            <a:chOff x="3531" y="3123"/>
            <a:chExt cx="177" cy="482"/>
          </a:xfrm>
        </p:grpSpPr>
        <p:sp>
          <p:nvSpPr>
            <p:cNvPr id="694354" name="Line 235"/>
            <p:cNvSpPr/>
            <p:nvPr/>
          </p:nvSpPr>
          <p:spPr>
            <a:xfrm>
              <a:off x="3531" y="3605"/>
              <a:ext cx="165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4355" name="Line 236"/>
            <p:cNvSpPr/>
            <p:nvPr/>
          </p:nvSpPr>
          <p:spPr>
            <a:xfrm>
              <a:off x="3540" y="3123"/>
              <a:ext cx="168" cy="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1" name="Group 237"/>
          <p:cNvGrpSpPr/>
          <p:nvPr/>
        </p:nvGrpSpPr>
        <p:grpSpPr>
          <a:xfrm>
            <a:off x="5988050" y="4433888"/>
            <a:ext cx="552450" cy="771525"/>
            <a:chOff x="3702" y="3119"/>
            <a:chExt cx="348" cy="486"/>
          </a:xfrm>
        </p:grpSpPr>
        <p:sp>
          <p:nvSpPr>
            <p:cNvPr id="694357" name="Line 238"/>
            <p:cNvSpPr/>
            <p:nvPr/>
          </p:nvSpPr>
          <p:spPr>
            <a:xfrm>
              <a:off x="3702" y="3371"/>
              <a:ext cx="348" cy="0"/>
            </a:xfrm>
            <a:prstGeom prst="line">
              <a:avLst/>
            </a:prstGeom>
            <a:ln w="38100" cap="flat" cmpd="sng">
              <a:solidFill>
                <a:srgbClr val="FF0066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694358" name="Line 239"/>
            <p:cNvSpPr/>
            <p:nvPr/>
          </p:nvSpPr>
          <p:spPr>
            <a:xfrm>
              <a:off x="3708" y="3605"/>
              <a:ext cx="342" cy="0"/>
            </a:xfrm>
            <a:prstGeom prst="line">
              <a:avLst/>
            </a:prstGeom>
            <a:ln w="38100" cap="flat" cmpd="sng">
              <a:solidFill>
                <a:srgbClr val="FF0066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694359" name="Line 240"/>
            <p:cNvSpPr/>
            <p:nvPr/>
          </p:nvSpPr>
          <p:spPr>
            <a:xfrm>
              <a:off x="3708" y="3119"/>
              <a:ext cx="0" cy="240"/>
            </a:xfrm>
            <a:prstGeom prst="line">
              <a:avLst/>
            </a:prstGeom>
            <a:ln w="38100" cap="flat" cmpd="sng">
              <a:solidFill>
                <a:srgbClr val="FF0066"/>
              </a:solidFill>
              <a:prstDash val="sysDot"/>
              <a:headEnd type="none" w="med" len="med"/>
              <a:tailEnd type="none" w="med" len="med"/>
            </a:ln>
          </p:spPr>
        </p:sp>
      </p:grpSp>
      <p:grpSp>
        <p:nvGrpSpPr>
          <p:cNvPr id="12" name="Group 241"/>
          <p:cNvGrpSpPr/>
          <p:nvPr/>
        </p:nvGrpSpPr>
        <p:grpSpPr>
          <a:xfrm>
            <a:off x="5997575" y="4432300"/>
            <a:ext cx="581025" cy="1257300"/>
            <a:chOff x="3708" y="3125"/>
            <a:chExt cx="366" cy="780"/>
          </a:xfrm>
        </p:grpSpPr>
        <p:sp>
          <p:nvSpPr>
            <p:cNvPr id="694361" name="Line 242"/>
            <p:cNvSpPr/>
            <p:nvPr/>
          </p:nvSpPr>
          <p:spPr>
            <a:xfrm>
              <a:off x="3708" y="3125"/>
              <a:ext cx="354" cy="0"/>
            </a:xfrm>
            <a:prstGeom prst="line">
              <a:avLst/>
            </a:prstGeom>
            <a:ln w="38100" cap="flat" cmpd="sng">
              <a:solidFill>
                <a:srgbClr val="0033CC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694362" name="Line 243"/>
            <p:cNvSpPr/>
            <p:nvPr/>
          </p:nvSpPr>
          <p:spPr>
            <a:xfrm flipV="1">
              <a:off x="3708" y="3893"/>
              <a:ext cx="366" cy="0"/>
            </a:xfrm>
            <a:prstGeom prst="line">
              <a:avLst/>
            </a:prstGeom>
            <a:ln w="38100" cap="flat" cmpd="sng">
              <a:solidFill>
                <a:srgbClr val="0033CC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694363" name="Line 244"/>
            <p:cNvSpPr/>
            <p:nvPr/>
          </p:nvSpPr>
          <p:spPr>
            <a:xfrm>
              <a:off x="3708" y="3617"/>
              <a:ext cx="0" cy="288"/>
            </a:xfrm>
            <a:prstGeom prst="line">
              <a:avLst/>
            </a:prstGeom>
            <a:ln w="38100" cap="flat" cmpd="sng">
              <a:solidFill>
                <a:srgbClr val="0033CC"/>
              </a:solidFill>
              <a:prstDash val="sysDot"/>
              <a:headEnd type="none" w="med" len="med"/>
              <a:tailEnd type="none" w="med" len="med"/>
            </a:ln>
          </p:spPr>
        </p:sp>
      </p:grpSp>
      <p:sp>
        <p:nvSpPr>
          <p:cNvPr id="320757" name="Line 245"/>
          <p:cNvSpPr/>
          <p:nvPr/>
        </p:nvSpPr>
        <p:spPr>
          <a:xfrm flipV="1">
            <a:off x="6550025" y="5191125"/>
            <a:ext cx="0" cy="46672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3" name="Group 246"/>
          <p:cNvGrpSpPr/>
          <p:nvPr/>
        </p:nvGrpSpPr>
        <p:grpSpPr>
          <a:xfrm>
            <a:off x="6537325" y="4427538"/>
            <a:ext cx="280988" cy="785812"/>
            <a:chOff x="4048" y="3078"/>
            <a:chExt cx="177" cy="495"/>
          </a:xfrm>
        </p:grpSpPr>
        <p:sp>
          <p:nvSpPr>
            <p:cNvPr id="694366" name="Line 247"/>
            <p:cNvSpPr/>
            <p:nvPr/>
          </p:nvSpPr>
          <p:spPr>
            <a:xfrm flipV="1">
              <a:off x="4048" y="3573"/>
              <a:ext cx="177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4367" name="Line 248"/>
            <p:cNvSpPr/>
            <p:nvPr/>
          </p:nvSpPr>
          <p:spPr>
            <a:xfrm>
              <a:off x="4057" y="3078"/>
              <a:ext cx="162" cy="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20761" name="Line 249"/>
          <p:cNvSpPr/>
          <p:nvPr/>
        </p:nvSpPr>
        <p:spPr>
          <a:xfrm>
            <a:off x="6816725" y="4429125"/>
            <a:ext cx="885825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0762" name="Line 250"/>
          <p:cNvSpPr/>
          <p:nvPr/>
        </p:nvSpPr>
        <p:spPr>
          <a:xfrm>
            <a:off x="6819900" y="5210175"/>
            <a:ext cx="0" cy="4572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0763" name="Line 251"/>
          <p:cNvSpPr/>
          <p:nvPr/>
        </p:nvSpPr>
        <p:spPr>
          <a:xfrm>
            <a:off x="6797675" y="5651500"/>
            <a:ext cx="9271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0764" name="Line 252"/>
          <p:cNvSpPr/>
          <p:nvPr/>
        </p:nvSpPr>
        <p:spPr>
          <a:xfrm>
            <a:off x="7693025" y="4429125"/>
            <a:ext cx="5461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0765" name="Line 253"/>
          <p:cNvSpPr/>
          <p:nvPr/>
        </p:nvSpPr>
        <p:spPr>
          <a:xfrm>
            <a:off x="7702550" y="5200650"/>
            <a:ext cx="55245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0766" name="Line 254"/>
          <p:cNvSpPr/>
          <p:nvPr/>
        </p:nvSpPr>
        <p:spPr>
          <a:xfrm>
            <a:off x="7721600" y="5219700"/>
            <a:ext cx="0" cy="42862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0767" name="Line 255"/>
          <p:cNvSpPr/>
          <p:nvPr/>
        </p:nvSpPr>
        <p:spPr>
          <a:xfrm flipH="1">
            <a:off x="8234363" y="4410075"/>
            <a:ext cx="1587" cy="442913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0768" name="Line 256"/>
          <p:cNvSpPr/>
          <p:nvPr/>
        </p:nvSpPr>
        <p:spPr>
          <a:xfrm>
            <a:off x="8226425" y="4829175"/>
            <a:ext cx="671513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0769" name="Line 257"/>
          <p:cNvSpPr/>
          <p:nvPr/>
        </p:nvSpPr>
        <p:spPr>
          <a:xfrm flipV="1">
            <a:off x="8226425" y="5199063"/>
            <a:ext cx="695325" cy="317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0770" name="Line 258"/>
          <p:cNvSpPr/>
          <p:nvPr/>
        </p:nvSpPr>
        <p:spPr>
          <a:xfrm>
            <a:off x="5997575" y="2792413"/>
            <a:ext cx="0" cy="3219450"/>
          </a:xfrm>
          <a:prstGeom prst="line">
            <a:avLst/>
          </a:prstGeom>
          <a:ln w="28575" cap="flat" cmpd="sng">
            <a:solidFill>
              <a:srgbClr val="4FD39A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0771" name="AutoShape 259"/>
          <p:cNvSpPr/>
          <p:nvPr/>
        </p:nvSpPr>
        <p:spPr>
          <a:xfrm>
            <a:off x="5978525" y="1839913"/>
            <a:ext cx="3028950" cy="1104900"/>
          </a:xfrm>
          <a:prstGeom prst="wedgeRoundRectCallout">
            <a:avLst>
              <a:gd name="adj1" fmla="val -47852"/>
              <a:gd name="adj2" fmla="val 89366"/>
              <a:gd name="adj3" fmla="val 16667"/>
            </a:avLst>
          </a:prstGeom>
          <a:solidFill>
            <a:srgbClr val="FFFFCC"/>
          </a:solidFill>
          <a:ln w="2857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 eaLnBrk="0" hangingPunct="0"/>
            <a:r>
              <a:rPr lang="zh-CN" altLang="en-US" sz="2800" b="1" dirty="0">
                <a:solidFill>
                  <a:srgbClr val="993300"/>
                </a:solidFill>
                <a:latin typeface="楷体_GB2312" pitchFamily="49" charset="-122"/>
                <a:ea typeface="楷体_GB2312" pitchFamily="49" charset="-122"/>
              </a:rPr>
              <a:t>信号同时撤消</a:t>
            </a:r>
            <a:r>
              <a:rPr lang="en-US" altLang="zh-CN" sz="2800" b="1" dirty="0">
                <a:solidFill>
                  <a:srgbClr val="9933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 dirty="0">
                <a:solidFill>
                  <a:srgbClr val="993300"/>
                </a:solidFill>
                <a:latin typeface="楷体_GB2312" pitchFamily="49" charset="-122"/>
                <a:ea typeface="楷体_GB2312" pitchFamily="49" charset="-122"/>
              </a:rPr>
              <a:t>出现不确定状态</a:t>
            </a:r>
            <a:endParaRPr lang="zh-CN" altLang="en-US" sz="2800" b="1" dirty="0">
              <a:solidFill>
                <a:srgbClr val="99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0772" name="Line 260"/>
          <p:cNvSpPr/>
          <p:nvPr/>
        </p:nvSpPr>
        <p:spPr>
          <a:xfrm>
            <a:off x="6816725" y="3116263"/>
            <a:ext cx="0" cy="2895600"/>
          </a:xfrm>
          <a:prstGeom prst="line">
            <a:avLst/>
          </a:prstGeom>
          <a:ln w="28575" cap="flat" cmpd="sng">
            <a:solidFill>
              <a:srgbClr val="4FD39A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0773" name="Line 261"/>
          <p:cNvSpPr/>
          <p:nvPr/>
        </p:nvSpPr>
        <p:spPr>
          <a:xfrm>
            <a:off x="8245475" y="2887663"/>
            <a:ext cx="0" cy="2895600"/>
          </a:xfrm>
          <a:prstGeom prst="line">
            <a:avLst/>
          </a:prstGeom>
          <a:ln w="28575" cap="flat" cmpd="sng">
            <a:solidFill>
              <a:srgbClr val="4FD39A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4" name="Group 262"/>
          <p:cNvGrpSpPr/>
          <p:nvPr/>
        </p:nvGrpSpPr>
        <p:grpSpPr>
          <a:xfrm>
            <a:off x="6248400" y="1820863"/>
            <a:ext cx="2552700" cy="1562100"/>
            <a:chOff x="3864" y="1476"/>
            <a:chExt cx="1608" cy="984"/>
          </a:xfrm>
        </p:grpSpPr>
        <p:sp>
          <p:nvSpPr>
            <p:cNvPr id="694382" name="AutoShape 263"/>
            <p:cNvSpPr/>
            <p:nvPr/>
          </p:nvSpPr>
          <p:spPr>
            <a:xfrm>
              <a:off x="3864" y="1476"/>
              <a:ext cx="1608" cy="696"/>
            </a:xfrm>
            <a:prstGeom prst="wedgeRoundRectCallout">
              <a:avLst>
                <a:gd name="adj1" fmla="val -29292"/>
                <a:gd name="adj2" fmla="val 47991"/>
                <a:gd name="adj3" fmla="val 16667"/>
              </a:avLst>
            </a:prstGeom>
            <a:solidFill>
              <a:srgbClr val="FFFFCC"/>
            </a:solidFill>
            <a:ln w="28575" cap="flat" cmpd="sng">
              <a:solidFill>
                <a:srgbClr val="99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algn="ctr" eaLnBrk="0" hangingPunct="0"/>
              <a:r>
                <a:rPr lang="zh-CN" altLang="en-US" sz="2800" b="1" dirty="0">
                  <a:solidFill>
                    <a:srgbClr val="9933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信号不同时撤消，状态确定</a:t>
              </a:r>
              <a:endParaRPr lang="zh-CN" altLang="en-US" sz="2800" b="1" dirty="0">
                <a:solidFill>
                  <a:srgbClr val="9933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694383" name="Line 264"/>
            <p:cNvSpPr/>
            <p:nvPr/>
          </p:nvSpPr>
          <p:spPr>
            <a:xfrm>
              <a:off x="4224" y="2160"/>
              <a:ext cx="0" cy="276"/>
            </a:xfrm>
            <a:prstGeom prst="line">
              <a:avLst/>
            </a:prstGeom>
            <a:ln w="76200" cap="flat" cmpd="sng">
              <a:solidFill>
                <a:srgbClr val="993300"/>
              </a:solidFill>
              <a:prstDash val="solid"/>
              <a:headEnd type="none" w="med" len="med"/>
              <a:tailEnd type="stealth" w="med" len="med"/>
            </a:ln>
          </p:spPr>
        </p:sp>
        <p:sp>
          <p:nvSpPr>
            <p:cNvPr id="694384" name="Line 265"/>
            <p:cNvSpPr/>
            <p:nvPr/>
          </p:nvSpPr>
          <p:spPr>
            <a:xfrm>
              <a:off x="5112" y="2184"/>
              <a:ext cx="0" cy="276"/>
            </a:xfrm>
            <a:prstGeom prst="line">
              <a:avLst/>
            </a:prstGeom>
            <a:ln w="76200" cap="flat" cmpd="sng">
              <a:solidFill>
                <a:srgbClr val="993300"/>
              </a:solidFill>
              <a:prstDash val="solid"/>
              <a:headEnd type="none" w="med" len="med"/>
              <a:tailEnd type="stealth" w="med" len="med"/>
            </a:ln>
          </p:spPr>
        </p:sp>
      </p:grpSp>
      <p:grpSp>
        <p:nvGrpSpPr>
          <p:cNvPr id="15" name="Group 266"/>
          <p:cNvGrpSpPr/>
          <p:nvPr/>
        </p:nvGrpSpPr>
        <p:grpSpPr>
          <a:xfrm>
            <a:off x="5273675" y="4819650"/>
            <a:ext cx="215900" cy="381000"/>
            <a:chOff x="3084" y="3365"/>
            <a:chExt cx="190" cy="240"/>
          </a:xfrm>
        </p:grpSpPr>
        <p:sp>
          <p:nvSpPr>
            <p:cNvPr id="694386" name="Line 267"/>
            <p:cNvSpPr/>
            <p:nvPr/>
          </p:nvSpPr>
          <p:spPr>
            <a:xfrm>
              <a:off x="3084" y="3605"/>
              <a:ext cx="19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4387" name="Line 268"/>
            <p:cNvSpPr/>
            <p:nvPr/>
          </p:nvSpPr>
          <p:spPr>
            <a:xfrm>
              <a:off x="3084" y="3365"/>
              <a:ext cx="19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aphicFrame>
        <p:nvGraphicFramePr>
          <p:cNvPr id="694388" name="Object 269"/>
          <p:cNvGraphicFramePr/>
          <p:nvPr/>
        </p:nvGraphicFramePr>
        <p:xfrm>
          <a:off x="4495800" y="2428875"/>
          <a:ext cx="574675" cy="992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70" name="" r:id="rId7" imgW="228600" imgH="393700" progId="Equation.3">
                  <p:embed/>
                </p:oleObj>
              </mc:Choice>
              <mc:Fallback>
                <p:oleObj name="" r:id="rId7" imgW="228600" imgH="393700" progId="Equation.3">
                  <p:embed/>
                  <p:pic>
                    <p:nvPicPr>
                      <p:cNvPr id="0" name="图片 486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495800" y="2428875"/>
                        <a:ext cx="574675" cy="9921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4389" name="Object 270"/>
          <p:cNvGraphicFramePr/>
          <p:nvPr/>
        </p:nvGraphicFramePr>
        <p:xfrm>
          <a:off x="4567238" y="3597275"/>
          <a:ext cx="538162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71" name="" r:id="rId9" imgW="215900" imgH="203200" progId="Equation.3">
                  <p:embed/>
                </p:oleObj>
              </mc:Choice>
              <mc:Fallback>
                <p:oleObj name="" r:id="rId9" imgW="215900" imgH="203200" progId="Equation.3">
                  <p:embed/>
                  <p:pic>
                    <p:nvPicPr>
                      <p:cNvPr id="0" name="图片 487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567238" y="3597275"/>
                        <a:ext cx="538162" cy="5095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0785" name="Freeform 273"/>
          <p:cNvSpPr/>
          <p:nvPr/>
        </p:nvSpPr>
        <p:spPr>
          <a:xfrm>
            <a:off x="1695450" y="4779963"/>
            <a:ext cx="2552700" cy="295275"/>
          </a:xfrm>
          <a:custGeom>
            <a:avLst/>
            <a:gdLst>
              <a:gd name="txL" fmla="*/ 0 w 1608"/>
              <a:gd name="txT" fmla="*/ 0 h 186"/>
              <a:gd name="txR" fmla="*/ 1608 w 1608"/>
              <a:gd name="txB" fmla="*/ 186 h 186"/>
            </a:gdLst>
            <a:ahLst/>
            <a:cxnLst>
              <a:cxn ang="0">
                <a:pos x="0" y="1"/>
              </a:cxn>
              <a:cxn ang="0">
                <a:pos x="267" y="1"/>
              </a:cxn>
              <a:cxn ang="0">
                <a:pos x="267" y="186"/>
              </a:cxn>
              <a:cxn ang="0">
                <a:pos x="495" y="186"/>
              </a:cxn>
              <a:cxn ang="0">
                <a:pos x="495" y="1"/>
              </a:cxn>
              <a:cxn ang="0">
                <a:pos x="1608" y="0"/>
              </a:cxn>
            </a:cxnLst>
            <a:rect l="txL" t="txT" r="txR" b="txB"/>
            <a:pathLst>
              <a:path w="1608" h="186">
                <a:moveTo>
                  <a:pt x="0" y="1"/>
                </a:moveTo>
                <a:lnTo>
                  <a:pt x="267" y="1"/>
                </a:lnTo>
                <a:lnTo>
                  <a:pt x="267" y="186"/>
                </a:lnTo>
                <a:lnTo>
                  <a:pt x="495" y="186"/>
                </a:lnTo>
                <a:lnTo>
                  <a:pt x="495" y="1"/>
                </a:lnTo>
                <a:lnTo>
                  <a:pt x="1608" y="0"/>
                </a:lnTo>
              </a:path>
            </a:pathLst>
          </a:custGeom>
          <a:noFill/>
          <a:ln w="38100" cap="flat" cmpd="sng">
            <a:solidFill>
              <a:srgbClr val="0033CC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20787" name="Freeform 275"/>
          <p:cNvSpPr/>
          <p:nvPr/>
        </p:nvSpPr>
        <p:spPr>
          <a:xfrm flipH="1">
            <a:off x="1666875" y="5214938"/>
            <a:ext cx="2571750" cy="295275"/>
          </a:xfrm>
          <a:custGeom>
            <a:avLst/>
            <a:gdLst>
              <a:gd name="txL" fmla="*/ 0 w 1608"/>
              <a:gd name="txT" fmla="*/ 0 h 186"/>
              <a:gd name="txR" fmla="*/ 1608 w 1608"/>
              <a:gd name="txB" fmla="*/ 186 h 186"/>
            </a:gdLst>
            <a:ahLst/>
            <a:cxnLst>
              <a:cxn ang="0">
                <a:pos x="0" y="1"/>
              </a:cxn>
              <a:cxn ang="0">
                <a:pos x="267" y="1"/>
              </a:cxn>
              <a:cxn ang="0">
                <a:pos x="267" y="186"/>
              </a:cxn>
              <a:cxn ang="0">
                <a:pos x="495" y="186"/>
              </a:cxn>
              <a:cxn ang="0">
                <a:pos x="495" y="1"/>
              </a:cxn>
              <a:cxn ang="0">
                <a:pos x="1608" y="0"/>
              </a:cxn>
            </a:cxnLst>
            <a:rect l="txL" t="txT" r="txR" b="txB"/>
            <a:pathLst>
              <a:path w="1608" h="186">
                <a:moveTo>
                  <a:pt x="0" y="1"/>
                </a:moveTo>
                <a:lnTo>
                  <a:pt x="267" y="1"/>
                </a:lnTo>
                <a:lnTo>
                  <a:pt x="267" y="186"/>
                </a:lnTo>
                <a:lnTo>
                  <a:pt x="495" y="186"/>
                </a:lnTo>
                <a:lnTo>
                  <a:pt x="495" y="1"/>
                </a:lnTo>
                <a:lnTo>
                  <a:pt x="1608" y="0"/>
                </a:lnTo>
              </a:path>
            </a:pathLst>
          </a:custGeom>
          <a:noFill/>
          <a:ln w="38100" cap="flat" cmpd="sng">
            <a:solidFill>
              <a:srgbClr val="0033CC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20788" name="Line 276"/>
          <p:cNvSpPr/>
          <p:nvPr/>
        </p:nvSpPr>
        <p:spPr>
          <a:xfrm>
            <a:off x="2114550" y="4760913"/>
            <a:ext cx="0" cy="1674812"/>
          </a:xfrm>
          <a:prstGeom prst="line">
            <a:avLst/>
          </a:prstGeom>
          <a:ln w="19050" cap="flat" cmpd="sng">
            <a:solidFill>
              <a:srgbClr val="FF0066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320789" name="Line 277"/>
          <p:cNvSpPr/>
          <p:nvPr/>
        </p:nvSpPr>
        <p:spPr>
          <a:xfrm>
            <a:off x="2481263" y="5064125"/>
            <a:ext cx="0" cy="1524000"/>
          </a:xfrm>
          <a:prstGeom prst="line">
            <a:avLst/>
          </a:prstGeom>
          <a:ln w="19050" cap="flat" cmpd="sng">
            <a:solidFill>
              <a:srgbClr val="FF0066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320790" name="Line 278"/>
          <p:cNvSpPr/>
          <p:nvPr/>
        </p:nvSpPr>
        <p:spPr>
          <a:xfrm>
            <a:off x="3425825" y="5216525"/>
            <a:ext cx="44450" cy="1412875"/>
          </a:xfrm>
          <a:prstGeom prst="line">
            <a:avLst/>
          </a:prstGeom>
          <a:ln w="19050" cap="flat" cmpd="sng">
            <a:solidFill>
              <a:srgbClr val="FF0066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320791" name="Line 279"/>
          <p:cNvSpPr/>
          <p:nvPr/>
        </p:nvSpPr>
        <p:spPr>
          <a:xfrm>
            <a:off x="3787775" y="5286375"/>
            <a:ext cx="63500" cy="1225550"/>
          </a:xfrm>
          <a:prstGeom prst="line">
            <a:avLst/>
          </a:prstGeom>
          <a:ln w="19050" cap="flat" cmpd="sng">
            <a:solidFill>
              <a:srgbClr val="FF0066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320792" name="Text Box 280"/>
          <p:cNvSpPr txBox="1"/>
          <p:nvPr/>
        </p:nvSpPr>
        <p:spPr>
          <a:xfrm>
            <a:off x="1066800" y="5521325"/>
            <a:ext cx="5492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2800" b="1" i="1" dirty="0">
                <a:solidFill>
                  <a:srgbClr val="FF0066"/>
                </a:solidFill>
                <a:latin typeface="Times New Roman" panose="02020603050405020304" pitchFamily="18" charset="0"/>
              </a:rPr>
              <a:t>Q</a:t>
            </a:r>
            <a:endParaRPr lang="en-US" altLang="zh-CN" sz="2800" b="1" i="1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0793" name="Line 281"/>
          <p:cNvSpPr/>
          <p:nvPr/>
        </p:nvSpPr>
        <p:spPr>
          <a:xfrm>
            <a:off x="1666875" y="5997575"/>
            <a:ext cx="4572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0794" name="Line 282"/>
          <p:cNvSpPr/>
          <p:nvPr/>
        </p:nvSpPr>
        <p:spPr>
          <a:xfrm flipV="1">
            <a:off x="2114550" y="5616575"/>
            <a:ext cx="0" cy="3810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0795" name="Line 283"/>
          <p:cNvSpPr/>
          <p:nvPr/>
        </p:nvSpPr>
        <p:spPr>
          <a:xfrm>
            <a:off x="2114550" y="5621338"/>
            <a:ext cx="4572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0796" name="Line 284"/>
          <p:cNvSpPr/>
          <p:nvPr/>
        </p:nvSpPr>
        <p:spPr>
          <a:xfrm>
            <a:off x="3452813" y="5607050"/>
            <a:ext cx="0" cy="385763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0797" name="Freeform 285"/>
          <p:cNvSpPr/>
          <p:nvPr/>
        </p:nvSpPr>
        <p:spPr>
          <a:xfrm flipV="1">
            <a:off x="3443288" y="5945188"/>
            <a:ext cx="376237" cy="42862"/>
          </a:xfrm>
          <a:custGeom>
            <a:avLst/>
            <a:gdLst>
              <a:gd name="txL" fmla="*/ 0 w 252"/>
              <a:gd name="txT" fmla="*/ 0 h 1"/>
              <a:gd name="txR" fmla="*/ 252 w 252"/>
              <a:gd name="txB" fmla="*/ 1 h 1"/>
            </a:gdLst>
            <a:ahLst/>
            <a:cxnLst>
              <a:cxn ang="0">
                <a:pos x="0" y="0"/>
              </a:cxn>
              <a:cxn ang="0">
                <a:pos x="252" y="0"/>
              </a:cxn>
            </a:cxnLst>
            <a:rect l="txL" t="txT" r="txR" b="txB"/>
            <a:pathLst>
              <a:path w="252" h="1">
                <a:moveTo>
                  <a:pt x="0" y="0"/>
                </a:moveTo>
                <a:lnTo>
                  <a:pt x="252" y="0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20798" name="Freeform 286"/>
          <p:cNvSpPr/>
          <p:nvPr/>
        </p:nvSpPr>
        <p:spPr>
          <a:xfrm>
            <a:off x="2571750" y="5616575"/>
            <a:ext cx="876300" cy="4763"/>
          </a:xfrm>
          <a:custGeom>
            <a:avLst/>
            <a:gdLst>
              <a:gd name="txL" fmla="*/ 0 w 552"/>
              <a:gd name="txT" fmla="*/ 0 h 3"/>
              <a:gd name="txR" fmla="*/ 552 w 552"/>
              <a:gd name="txB" fmla="*/ 3 h 3"/>
            </a:gdLst>
            <a:ahLst/>
            <a:cxnLst>
              <a:cxn ang="0">
                <a:pos x="0" y="0"/>
              </a:cxn>
              <a:cxn ang="0">
                <a:pos x="552" y="3"/>
              </a:cxn>
            </a:cxnLst>
            <a:rect l="txL" t="txT" r="txR" b="txB"/>
            <a:pathLst>
              <a:path w="552" h="3">
                <a:moveTo>
                  <a:pt x="0" y="0"/>
                </a:moveTo>
                <a:lnTo>
                  <a:pt x="552" y="3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20799" name="Line 287"/>
          <p:cNvSpPr/>
          <p:nvPr/>
        </p:nvSpPr>
        <p:spPr>
          <a:xfrm>
            <a:off x="3824288" y="5978525"/>
            <a:ext cx="53975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0800" name="Line 288"/>
          <p:cNvSpPr/>
          <p:nvPr/>
        </p:nvSpPr>
        <p:spPr>
          <a:xfrm>
            <a:off x="1666875" y="6149975"/>
            <a:ext cx="4572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0801" name="Line 289"/>
          <p:cNvSpPr/>
          <p:nvPr/>
        </p:nvSpPr>
        <p:spPr>
          <a:xfrm>
            <a:off x="2114550" y="6149975"/>
            <a:ext cx="0" cy="3810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0802" name="Line 290"/>
          <p:cNvSpPr/>
          <p:nvPr/>
        </p:nvSpPr>
        <p:spPr>
          <a:xfrm>
            <a:off x="2105025" y="6530975"/>
            <a:ext cx="4191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0803" name="Line 291"/>
          <p:cNvSpPr/>
          <p:nvPr/>
        </p:nvSpPr>
        <p:spPr>
          <a:xfrm flipV="1">
            <a:off x="3452813" y="6135688"/>
            <a:ext cx="0" cy="395287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0804" name="Line 292"/>
          <p:cNvSpPr/>
          <p:nvPr/>
        </p:nvSpPr>
        <p:spPr>
          <a:xfrm>
            <a:off x="3467100" y="6149975"/>
            <a:ext cx="40005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0805" name="Line 293"/>
          <p:cNvSpPr/>
          <p:nvPr/>
        </p:nvSpPr>
        <p:spPr>
          <a:xfrm>
            <a:off x="2481263" y="6530975"/>
            <a:ext cx="97155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6" name="Group 294"/>
          <p:cNvGrpSpPr/>
          <p:nvPr/>
        </p:nvGrpSpPr>
        <p:grpSpPr>
          <a:xfrm>
            <a:off x="1085850" y="5978525"/>
            <a:ext cx="396875" cy="519113"/>
            <a:chOff x="444" y="3552"/>
            <a:chExt cx="250" cy="327"/>
          </a:xfrm>
        </p:grpSpPr>
        <p:sp>
          <p:nvSpPr>
            <p:cNvPr id="694411" name="Text Box 295"/>
            <p:cNvSpPr txBox="1"/>
            <p:nvPr/>
          </p:nvSpPr>
          <p:spPr>
            <a:xfrm>
              <a:off x="444" y="3552"/>
              <a:ext cx="25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2800" b="1" i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Q</a:t>
              </a:r>
              <a:endParaRPr lang="en-US" altLang="zh-CN" sz="2800" b="1" i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94412" name="Line 296"/>
            <p:cNvSpPr/>
            <p:nvPr/>
          </p:nvSpPr>
          <p:spPr>
            <a:xfrm>
              <a:off x="521" y="3612"/>
              <a:ext cx="159" cy="0"/>
            </a:xfrm>
            <a:prstGeom prst="line">
              <a:avLst/>
            </a:prstGeom>
            <a:ln w="28575" cap="flat" cmpd="sng">
              <a:solidFill>
                <a:srgbClr val="FF0066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20809" name="Line 297"/>
          <p:cNvSpPr/>
          <p:nvPr/>
        </p:nvSpPr>
        <p:spPr>
          <a:xfrm>
            <a:off x="3829050" y="6149975"/>
            <a:ext cx="53975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aphicFrame>
        <p:nvGraphicFramePr>
          <p:cNvPr id="694414" name="Object 298"/>
          <p:cNvGraphicFramePr/>
          <p:nvPr/>
        </p:nvGraphicFramePr>
        <p:xfrm>
          <a:off x="1143000" y="4038600"/>
          <a:ext cx="574675" cy="992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73" name="" r:id="rId11" imgW="228600" imgH="393700" progId="Equation.3">
                  <p:embed/>
                </p:oleObj>
              </mc:Choice>
              <mc:Fallback>
                <p:oleObj name="" r:id="rId11" imgW="228600" imgH="393700" progId="Equation.3">
                  <p:embed/>
                  <p:pic>
                    <p:nvPicPr>
                      <p:cNvPr id="0" name="图片 487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43000" y="4038600"/>
                        <a:ext cx="574675" cy="9921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4415" name="Object 299"/>
          <p:cNvGraphicFramePr/>
          <p:nvPr/>
        </p:nvGraphicFramePr>
        <p:xfrm>
          <a:off x="1179513" y="5064125"/>
          <a:ext cx="538162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72" name="" r:id="rId12" imgW="215900" imgH="203200" progId="Equation.3">
                  <p:embed/>
                </p:oleObj>
              </mc:Choice>
              <mc:Fallback>
                <p:oleObj name="" r:id="rId12" imgW="215900" imgH="203200" progId="Equation.3">
                  <p:embed/>
                  <p:pic>
                    <p:nvPicPr>
                      <p:cNvPr id="0" name="图片 487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79513" y="5064125"/>
                        <a:ext cx="538162" cy="5095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0812" name="Text Box 300"/>
          <p:cNvSpPr txBox="1"/>
          <p:nvPr/>
        </p:nvSpPr>
        <p:spPr>
          <a:xfrm>
            <a:off x="136525" y="4630738"/>
            <a:ext cx="541338" cy="11604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练</a:t>
            </a:r>
            <a:endParaRPr lang="zh-CN" altLang="en-US" sz="2800" b="1" dirty="0">
              <a:solidFill>
                <a:srgbClr val="FF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习</a:t>
            </a:r>
            <a:endParaRPr lang="zh-CN" altLang="en-US" sz="2800" b="1" dirty="0">
              <a:solidFill>
                <a:srgbClr val="FF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52">
                                            <p:txEl>
                                              <p:charRg st="0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0652">
                                            <p:txEl>
                                              <p:charRg st="0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81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2081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812">
                                            <p:txEl>
                                              <p:charRg st="2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20812">
                                            <p:txEl>
                                              <p:charRg st="2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94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94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20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20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20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20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20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20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79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2079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20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20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20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20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20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20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20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20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320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20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320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320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0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320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500"/>
                            </p:stCondLst>
                            <p:childTnLst>
                              <p:par>
                                <p:cTn id="1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20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694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694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7" dur="500"/>
                                        <p:tgtEl>
                                          <p:spTgt spid="32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00"/>
                                        <p:tgtEl>
                                          <p:spTgt spid="32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500"/>
                            </p:stCondLst>
                            <p:childTnLst>
                              <p:par>
                                <p:cTn id="199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6" dur="500"/>
                                        <p:tgtEl>
                                          <p:spTgt spid="320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500"/>
                                        <p:tgtEl>
                                          <p:spTgt spid="320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1" dur="500"/>
                                        <p:tgtEl>
                                          <p:spTgt spid="320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500"/>
                            </p:stCondLst>
                            <p:childTnLst>
                              <p:par>
                                <p:cTn id="2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5" dur="500"/>
                                        <p:tgtEl>
                                          <p:spTgt spid="320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500"/>
                                        <p:tgtEl>
                                          <p:spTgt spid="320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5" dur="500"/>
                                        <p:tgtEl>
                                          <p:spTgt spid="320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500"/>
                            </p:stCondLst>
                            <p:childTnLst>
                              <p:par>
                                <p:cTn id="2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9" dur="500"/>
                                        <p:tgtEl>
                                          <p:spTgt spid="320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4" dur="500"/>
                                        <p:tgtEl>
                                          <p:spTgt spid="320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500"/>
                            </p:stCondLst>
                            <p:childTnLst>
                              <p:par>
                                <p:cTn id="246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8" dur="500"/>
                                        <p:tgtEl>
                                          <p:spTgt spid="320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2000"/>
                            </p:stCondLst>
                            <p:childTnLst>
                              <p:par>
                                <p:cTn id="2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2" dur="500"/>
                                        <p:tgtEl>
                                          <p:spTgt spid="320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7" dur="500"/>
                                        <p:tgtEl>
                                          <p:spTgt spid="32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500"/>
                            </p:stCondLst>
                            <p:childTnLst>
                              <p:par>
                                <p:cTn id="2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1" dur="500"/>
                                        <p:tgtEl>
                                          <p:spTgt spid="3207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2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6" dur="500"/>
                                        <p:tgtEl>
                                          <p:spTgt spid="320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500"/>
                            </p:stCondLst>
                            <p:childTnLst>
                              <p:par>
                                <p:cTn id="2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0" dur="500"/>
                                        <p:tgtEl>
                                          <p:spTgt spid="320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1000"/>
                            </p:stCondLst>
                            <p:childTnLst>
                              <p:par>
                                <p:cTn id="27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0652" grpId="0" build="p"/>
      <p:bldP spid="320732" grpId="0"/>
      <p:bldP spid="320771" grpId="0" bldLvl="0" animBg="1"/>
      <p:bldP spid="320785" grpId="0" bldLvl="0" animBg="1"/>
      <p:bldP spid="320787" grpId="0" bldLvl="0" animBg="1"/>
      <p:bldP spid="320792" grpId="0" build="p"/>
      <p:bldP spid="320797" grpId="0" bldLvl="0" animBg="1"/>
      <p:bldP spid="320798" grpId="0" bldLvl="0" animBg="1"/>
      <p:bldP spid="32081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3042" name="Text Box 2"/>
          <p:cNvSpPr txBox="1">
            <a:spLocks noChangeArrowheads="1"/>
          </p:cNvSpPr>
          <p:nvPr/>
        </p:nvSpPr>
        <p:spPr bwMode="auto">
          <a:xfrm>
            <a:off x="381000" y="385445"/>
            <a:ext cx="7620000" cy="64516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anchor="ctr">
            <a:spAutoFit/>
          </a:bodyPr>
          <a:lstStyle/>
          <a:p>
            <a:pPr marR="0" algn="ctr" defTabSz="914400" eaLnBrk="0" hangingPunct="0">
              <a:buClrTx/>
              <a:buSzTx/>
              <a:buFontTx/>
              <a:buNone/>
              <a:defRPr/>
            </a:pPr>
            <a:r>
              <a:rPr kumimoji="1" lang="en-US" altLang="zh-CN" sz="36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12.1.2  </a:t>
            </a:r>
            <a:r>
              <a:rPr kumimoji="1" lang="zh-CN" altLang="en-US" sz="36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同步</a:t>
            </a:r>
            <a:r>
              <a:rPr kumimoji="1" lang="en-US" altLang="zh-CN" sz="3600" b="1" i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RS </a:t>
            </a:r>
            <a:r>
              <a:rPr kumimoji="1" lang="zh-CN" altLang="en-US" sz="36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触发器</a:t>
            </a:r>
            <a:endParaRPr kumimoji="1" lang="zh-CN" altLang="en-US" sz="3600" kern="1200" cap="none" spc="0" normalizeH="0" baseline="0" noProof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4867275" y="1138873"/>
            <a:ext cx="4016375" cy="3630612"/>
            <a:chOff x="288" y="353"/>
            <a:chExt cx="2530" cy="2287"/>
          </a:xfrm>
        </p:grpSpPr>
        <p:sp>
          <p:nvSpPr>
            <p:cNvPr id="695300" name="Rectangle 4"/>
            <p:cNvSpPr/>
            <p:nvPr/>
          </p:nvSpPr>
          <p:spPr>
            <a:xfrm>
              <a:off x="1048" y="666"/>
              <a:ext cx="288" cy="486"/>
            </a:xfrm>
            <a:prstGeom prst="rect">
              <a:avLst/>
            </a:prstGeom>
            <a:solidFill>
              <a:srgbClr val="CCFFFF"/>
            </a:solidFill>
            <a:ln w="38100" cap="sq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5301" name="Text Box 5"/>
            <p:cNvSpPr txBox="1"/>
            <p:nvPr/>
          </p:nvSpPr>
          <p:spPr>
            <a:xfrm>
              <a:off x="1060" y="672"/>
              <a:ext cx="236" cy="231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sz="1800" b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&amp;</a:t>
              </a:r>
              <a:endParaRPr lang="en-US" altLang="zh-CN" sz="1800" b="1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695302" name="Oval 6"/>
            <p:cNvSpPr/>
            <p:nvPr/>
          </p:nvSpPr>
          <p:spPr>
            <a:xfrm flipH="1">
              <a:off x="1329" y="897"/>
              <a:ext cx="63" cy="63"/>
            </a:xfrm>
            <a:prstGeom prst="ellipse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5303" name="Text Box 7"/>
            <p:cNvSpPr txBox="1"/>
            <p:nvPr/>
          </p:nvSpPr>
          <p:spPr>
            <a:xfrm>
              <a:off x="1029" y="1104"/>
              <a:ext cx="315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G</a:t>
              </a:r>
              <a:r>
                <a:rPr lang="en-US" altLang="zh-CN" sz="2000" b="1" baseline="-25000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sz="2000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95304" name="Line 8"/>
            <p:cNvSpPr/>
            <p:nvPr/>
          </p:nvSpPr>
          <p:spPr>
            <a:xfrm>
              <a:off x="1385" y="941"/>
              <a:ext cx="383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5305" name="Rectangle 9"/>
            <p:cNvSpPr/>
            <p:nvPr/>
          </p:nvSpPr>
          <p:spPr>
            <a:xfrm>
              <a:off x="1063" y="1560"/>
              <a:ext cx="288" cy="504"/>
            </a:xfrm>
            <a:prstGeom prst="rect">
              <a:avLst/>
            </a:prstGeom>
            <a:solidFill>
              <a:srgbClr val="CCFFFF"/>
            </a:solidFill>
            <a:ln w="38100" cap="sq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5306" name="Text Box 10"/>
            <p:cNvSpPr txBox="1"/>
            <p:nvPr/>
          </p:nvSpPr>
          <p:spPr>
            <a:xfrm>
              <a:off x="1104" y="1545"/>
              <a:ext cx="236" cy="231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sz="1800" b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&amp;</a:t>
              </a:r>
              <a:endParaRPr lang="en-US" altLang="zh-CN" sz="1800" b="1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695307" name="Oval 11"/>
            <p:cNvSpPr/>
            <p:nvPr/>
          </p:nvSpPr>
          <p:spPr>
            <a:xfrm flipH="1">
              <a:off x="1344" y="1752"/>
              <a:ext cx="63" cy="63"/>
            </a:xfrm>
            <a:prstGeom prst="ellipse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5308" name="Text Box 12"/>
            <p:cNvSpPr txBox="1"/>
            <p:nvPr/>
          </p:nvSpPr>
          <p:spPr>
            <a:xfrm>
              <a:off x="1077" y="2016"/>
              <a:ext cx="315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G</a:t>
              </a:r>
              <a:r>
                <a:rPr lang="en-US" altLang="zh-CN" sz="2000" b="1" baseline="-25000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D</a:t>
              </a:r>
              <a:endParaRPr lang="en-US" altLang="zh-CN" sz="2000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95309" name="Line 13"/>
            <p:cNvSpPr/>
            <p:nvPr/>
          </p:nvSpPr>
          <p:spPr>
            <a:xfrm>
              <a:off x="1410" y="1787"/>
              <a:ext cx="383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5310" name="Text Box 14"/>
            <p:cNvSpPr txBox="1"/>
            <p:nvPr/>
          </p:nvSpPr>
          <p:spPr>
            <a:xfrm>
              <a:off x="2547" y="771"/>
              <a:ext cx="255" cy="28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endParaRPr lang="en-US" altLang="zh-CN" b="1" i="1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695311" name="Rectangle 15"/>
            <p:cNvSpPr/>
            <p:nvPr/>
          </p:nvSpPr>
          <p:spPr>
            <a:xfrm>
              <a:off x="1782" y="666"/>
              <a:ext cx="288" cy="486"/>
            </a:xfrm>
            <a:prstGeom prst="rect">
              <a:avLst/>
            </a:prstGeom>
            <a:solidFill>
              <a:srgbClr val="CCFFFF"/>
            </a:solidFill>
            <a:ln w="38100" cap="sq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5312" name="Text Box 16"/>
            <p:cNvSpPr txBox="1"/>
            <p:nvPr/>
          </p:nvSpPr>
          <p:spPr>
            <a:xfrm>
              <a:off x="1794" y="672"/>
              <a:ext cx="236" cy="231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sz="1800" b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&amp;</a:t>
              </a:r>
              <a:endParaRPr lang="en-US" altLang="zh-CN" sz="1800" b="1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695313" name="Oval 17"/>
            <p:cNvSpPr/>
            <p:nvPr/>
          </p:nvSpPr>
          <p:spPr>
            <a:xfrm flipH="1">
              <a:off x="2088" y="906"/>
              <a:ext cx="63" cy="63"/>
            </a:xfrm>
            <a:prstGeom prst="ellipse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5314" name="Text Box 18"/>
            <p:cNvSpPr txBox="1"/>
            <p:nvPr/>
          </p:nvSpPr>
          <p:spPr>
            <a:xfrm>
              <a:off x="1776" y="1094"/>
              <a:ext cx="315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G</a:t>
              </a:r>
              <a:r>
                <a:rPr lang="en-US" altLang="zh-CN" sz="2000" b="1" baseline="-25000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sz="2000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95315" name="Oval 19"/>
            <p:cNvSpPr/>
            <p:nvPr/>
          </p:nvSpPr>
          <p:spPr>
            <a:xfrm flipH="1">
              <a:off x="2538" y="918"/>
              <a:ext cx="48" cy="48"/>
            </a:xfrm>
            <a:prstGeom prst="ellipse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5316" name="Line 20"/>
            <p:cNvSpPr/>
            <p:nvPr/>
          </p:nvSpPr>
          <p:spPr>
            <a:xfrm>
              <a:off x="2161" y="941"/>
              <a:ext cx="383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5317" name="Rectangle 21"/>
            <p:cNvSpPr/>
            <p:nvPr/>
          </p:nvSpPr>
          <p:spPr>
            <a:xfrm>
              <a:off x="1776" y="1560"/>
              <a:ext cx="288" cy="504"/>
            </a:xfrm>
            <a:prstGeom prst="rect">
              <a:avLst/>
            </a:prstGeom>
            <a:solidFill>
              <a:srgbClr val="CCFFFF"/>
            </a:solidFill>
            <a:ln w="38100" cap="sq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5318" name="Text Box 22"/>
            <p:cNvSpPr txBox="1"/>
            <p:nvPr/>
          </p:nvSpPr>
          <p:spPr>
            <a:xfrm>
              <a:off x="1838" y="1545"/>
              <a:ext cx="236" cy="231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sz="1800" b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&amp;</a:t>
              </a:r>
              <a:endParaRPr lang="en-US" altLang="zh-CN" sz="1800" b="1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695319" name="Oval 23"/>
            <p:cNvSpPr/>
            <p:nvPr/>
          </p:nvSpPr>
          <p:spPr>
            <a:xfrm flipH="1">
              <a:off x="2064" y="1752"/>
              <a:ext cx="63" cy="63"/>
            </a:xfrm>
            <a:prstGeom prst="ellipse">
              <a:avLst/>
            </a:prstGeom>
            <a:solidFill>
              <a:srgbClr val="FFFFCC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5320" name="Text Box 24"/>
            <p:cNvSpPr txBox="1"/>
            <p:nvPr/>
          </p:nvSpPr>
          <p:spPr>
            <a:xfrm>
              <a:off x="1776" y="2016"/>
              <a:ext cx="309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G</a:t>
              </a:r>
              <a:r>
                <a:rPr lang="en-US" altLang="zh-CN" sz="2000" b="1" baseline="-25000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sz="2000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95321" name="Oval 25"/>
            <p:cNvSpPr/>
            <p:nvPr/>
          </p:nvSpPr>
          <p:spPr>
            <a:xfrm flipH="1">
              <a:off x="2496" y="1764"/>
              <a:ext cx="48" cy="48"/>
            </a:xfrm>
            <a:prstGeom prst="ellipse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5322" name="Line 26"/>
            <p:cNvSpPr/>
            <p:nvPr/>
          </p:nvSpPr>
          <p:spPr>
            <a:xfrm>
              <a:off x="2112" y="1787"/>
              <a:ext cx="383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5323" name="Freeform 27"/>
            <p:cNvSpPr/>
            <p:nvPr/>
          </p:nvSpPr>
          <p:spPr>
            <a:xfrm>
              <a:off x="1586" y="1068"/>
              <a:ext cx="769" cy="721"/>
            </a:xfrm>
            <a:custGeom>
              <a:avLst/>
              <a:gdLst>
                <a:gd name="txL" fmla="*/ 0 w 768"/>
                <a:gd name="txT" fmla="*/ 0 h 720"/>
                <a:gd name="txR" fmla="*/ 768 w 768"/>
                <a:gd name="txB" fmla="*/ 720 h 720"/>
              </a:gdLst>
              <a:ahLst/>
              <a:cxnLst>
                <a:cxn ang="0">
                  <a:pos x="192" y="0"/>
                </a:cxn>
                <a:cxn ang="0">
                  <a:pos x="0" y="0"/>
                </a:cxn>
                <a:cxn ang="0">
                  <a:pos x="0" y="192"/>
                </a:cxn>
                <a:cxn ang="0">
                  <a:pos x="768" y="432"/>
                </a:cxn>
                <a:cxn ang="0">
                  <a:pos x="768" y="720"/>
                </a:cxn>
              </a:cxnLst>
              <a:rect l="txL" t="txT" r="txR" b="txB"/>
              <a:pathLst>
                <a:path w="768" h="720">
                  <a:moveTo>
                    <a:pt x="192" y="0"/>
                  </a:moveTo>
                  <a:lnTo>
                    <a:pt x="0" y="0"/>
                  </a:lnTo>
                  <a:lnTo>
                    <a:pt x="0" y="192"/>
                  </a:lnTo>
                  <a:lnTo>
                    <a:pt x="768" y="432"/>
                  </a:lnTo>
                  <a:lnTo>
                    <a:pt x="768" y="720"/>
                  </a:ln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5324" name="Freeform 28"/>
            <p:cNvSpPr/>
            <p:nvPr/>
          </p:nvSpPr>
          <p:spPr>
            <a:xfrm flipV="1">
              <a:off x="1611" y="945"/>
              <a:ext cx="769" cy="721"/>
            </a:xfrm>
            <a:custGeom>
              <a:avLst/>
              <a:gdLst>
                <a:gd name="txL" fmla="*/ 0 w 768"/>
                <a:gd name="txT" fmla="*/ 0 h 720"/>
                <a:gd name="txR" fmla="*/ 768 w 768"/>
                <a:gd name="txB" fmla="*/ 720 h 720"/>
              </a:gdLst>
              <a:ahLst/>
              <a:cxnLst>
                <a:cxn ang="0">
                  <a:pos x="192" y="0"/>
                </a:cxn>
                <a:cxn ang="0">
                  <a:pos x="0" y="0"/>
                </a:cxn>
                <a:cxn ang="0">
                  <a:pos x="0" y="192"/>
                </a:cxn>
                <a:cxn ang="0">
                  <a:pos x="768" y="432"/>
                </a:cxn>
                <a:cxn ang="0">
                  <a:pos x="768" y="720"/>
                </a:cxn>
              </a:cxnLst>
              <a:rect l="txL" t="txT" r="txR" b="txB"/>
              <a:pathLst>
                <a:path w="768" h="720">
                  <a:moveTo>
                    <a:pt x="192" y="0"/>
                  </a:moveTo>
                  <a:lnTo>
                    <a:pt x="0" y="0"/>
                  </a:lnTo>
                  <a:lnTo>
                    <a:pt x="0" y="192"/>
                  </a:lnTo>
                  <a:lnTo>
                    <a:pt x="768" y="432"/>
                  </a:lnTo>
                  <a:lnTo>
                    <a:pt x="768" y="720"/>
                  </a:ln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5325" name="Line 29"/>
            <p:cNvSpPr/>
            <p:nvPr/>
          </p:nvSpPr>
          <p:spPr>
            <a:xfrm flipH="1">
              <a:off x="1602" y="1920"/>
              <a:ext cx="198" cy="6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aphicFrame>
          <p:nvGraphicFramePr>
            <p:cNvPr id="695326" name="Object 30"/>
            <p:cNvGraphicFramePr/>
            <p:nvPr/>
          </p:nvGraphicFramePr>
          <p:xfrm>
            <a:off x="1584" y="353"/>
            <a:ext cx="288" cy="2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74" name="" r:id="rId1" imgW="228600" imgH="215900" progId="Equation.3">
                    <p:embed/>
                  </p:oleObj>
                </mc:Choice>
                <mc:Fallback>
                  <p:oleObj name="" r:id="rId1" imgW="228600" imgH="215900" progId="Equation.3">
                    <p:embed/>
                    <p:pic>
                      <p:nvPicPr>
                        <p:cNvPr id="0" name="图片 487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584" y="353"/>
                          <a:ext cx="288" cy="27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95327" name="Object 31"/>
            <p:cNvGraphicFramePr/>
            <p:nvPr/>
          </p:nvGraphicFramePr>
          <p:xfrm>
            <a:off x="2634" y="1626"/>
            <a:ext cx="184" cy="2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76" name="" r:id="rId3" imgW="165100" imgH="241300" progId="Equation.3">
                    <p:embed/>
                  </p:oleObj>
                </mc:Choice>
                <mc:Fallback>
                  <p:oleObj name="" r:id="rId3" imgW="165100" imgH="241300" progId="Equation.3">
                    <p:embed/>
                    <p:pic>
                      <p:nvPicPr>
                        <p:cNvPr id="0" name="图片 487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634" y="1626"/>
                          <a:ext cx="184" cy="2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95328" name="Object 32"/>
            <p:cNvGraphicFramePr/>
            <p:nvPr/>
          </p:nvGraphicFramePr>
          <p:xfrm>
            <a:off x="1584" y="2126"/>
            <a:ext cx="288" cy="2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75" name="" r:id="rId5" imgW="228600" imgH="215900" progId="Equation.3">
                    <p:embed/>
                  </p:oleObj>
                </mc:Choice>
                <mc:Fallback>
                  <p:oleObj name="" r:id="rId5" imgW="228600" imgH="215900" progId="Equation.3">
                    <p:embed/>
                    <p:pic>
                      <p:nvPicPr>
                        <p:cNvPr id="0" name="图片 4874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584" y="2126"/>
                          <a:ext cx="288" cy="27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95329" name="Freeform 33"/>
            <p:cNvSpPr/>
            <p:nvPr/>
          </p:nvSpPr>
          <p:spPr>
            <a:xfrm>
              <a:off x="868" y="1056"/>
              <a:ext cx="192" cy="576"/>
            </a:xfrm>
            <a:custGeom>
              <a:avLst/>
              <a:gdLst>
                <a:gd name="txL" fmla="*/ 0 w 192"/>
                <a:gd name="txT" fmla="*/ 0 h 576"/>
                <a:gd name="txR" fmla="*/ 192 w 192"/>
                <a:gd name="txB" fmla="*/ 576 h 576"/>
              </a:gdLst>
              <a:ahLst/>
              <a:cxnLst>
                <a:cxn ang="0">
                  <a:pos x="192" y="0"/>
                </a:cxn>
                <a:cxn ang="0">
                  <a:pos x="0" y="0"/>
                </a:cxn>
                <a:cxn ang="0">
                  <a:pos x="0" y="576"/>
                </a:cxn>
                <a:cxn ang="0">
                  <a:pos x="192" y="576"/>
                </a:cxn>
              </a:cxnLst>
              <a:rect l="txL" t="txT" r="txR" b="txB"/>
              <a:pathLst>
                <a:path w="192" h="576">
                  <a:moveTo>
                    <a:pt x="192" y="0"/>
                  </a:moveTo>
                  <a:lnTo>
                    <a:pt x="0" y="0"/>
                  </a:lnTo>
                  <a:lnTo>
                    <a:pt x="0" y="576"/>
                  </a:lnTo>
                  <a:lnTo>
                    <a:pt x="192" y="576"/>
                  </a:ln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5330" name="Line 34"/>
            <p:cNvSpPr/>
            <p:nvPr/>
          </p:nvSpPr>
          <p:spPr>
            <a:xfrm flipH="1">
              <a:off x="676" y="1344"/>
              <a:ext cx="192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5331" name="Oval 35"/>
            <p:cNvSpPr/>
            <p:nvPr/>
          </p:nvSpPr>
          <p:spPr>
            <a:xfrm flipH="1">
              <a:off x="628" y="1326"/>
              <a:ext cx="48" cy="48"/>
            </a:xfrm>
            <a:prstGeom prst="ellipse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5332" name="Text Box 36"/>
            <p:cNvSpPr txBox="1"/>
            <p:nvPr/>
          </p:nvSpPr>
          <p:spPr>
            <a:xfrm>
              <a:off x="384" y="1776"/>
              <a:ext cx="244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b="1" i="1" dirty="0">
                  <a:latin typeface="Times New Roman" panose="02020603050405020304" pitchFamily="18" charset="0"/>
                </a:rPr>
                <a:t>R</a:t>
              </a:r>
              <a:endParaRPr lang="en-US" altLang="zh-CN" b="1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695333" name="Text Box 37"/>
            <p:cNvSpPr txBox="1"/>
            <p:nvPr/>
          </p:nvSpPr>
          <p:spPr>
            <a:xfrm>
              <a:off x="384" y="644"/>
              <a:ext cx="223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b="1" i="1" dirty="0">
                  <a:latin typeface="Times New Roman" panose="02020603050405020304" pitchFamily="18" charset="0"/>
                </a:rPr>
                <a:t>S</a:t>
              </a:r>
              <a:endParaRPr lang="en-US" altLang="zh-CN" b="1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695334" name="Text Box 38"/>
            <p:cNvSpPr txBox="1"/>
            <p:nvPr/>
          </p:nvSpPr>
          <p:spPr>
            <a:xfrm>
              <a:off x="288" y="1178"/>
              <a:ext cx="361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CP</a:t>
              </a:r>
              <a:endParaRPr lang="en-US" altLang="zh-CN" b="1" i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95335" name="Text Box 39"/>
            <p:cNvSpPr txBox="1"/>
            <p:nvPr/>
          </p:nvSpPr>
          <p:spPr>
            <a:xfrm>
              <a:off x="1056" y="2352"/>
              <a:ext cx="884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zh-CN" altLang="en-US" b="1" dirty="0">
                  <a:latin typeface="Times New Roman" panose="02020603050405020304" pitchFamily="18" charset="0"/>
                  <a:ea typeface="楷体_GB2312" pitchFamily="49" charset="-122"/>
                </a:rPr>
                <a:t>逻辑电路</a:t>
              </a:r>
              <a:endParaRPr lang="zh-CN" altLang="en-US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695336" name="Line 40"/>
            <p:cNvSpPr/>
            <p:nvPr/>
          </p:nvSpPr>
          <p:spPr>
            <a:xfrm flipH="1">
              <a:off x="1584" y="816"/>
              <a:ext cx="192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5337" name="Line 41"/>
            <p:cNvSpPr/>
            <p:nvPr/>
          </p:nvSpPr>
          <p:spPr>
            <a:xfrm>
              <a:off x="720" y="816"/>
              <a:ext cx="33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5338" name="Line 42"/>
            <p:cNvSpPr/>
            <p:nvPr/>
          </p:nvSpPr>
          <p:spPr>
            <a:xfrm>
              <a:off x="720" y="1920"/>
              <a:ext cx="33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5339" name="Line 43"/>
            <p:cNvSpPr/>
            <p:nvPr/>
          </p:nvSpPr>
          <p:spPr>
            <a:xfrm>
              <a:off x="1584" y="528"/>
              <a:ext cx="0" cy="288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5340" name="Line 44"/>
            <p:cNvSpPr/>
            <p:nvPr/>
          </p:nvSpPr>
          <p:spPr>
            <a:xfrm>
              <a:off x="1584" y="1920"/>
              <a:ext cx="0" cy="336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" name="Group 45"/>
          <p:cNvGrpSpPr/>
          <p:nvPr/>
        </p:nvGrpSpPr>
        <p:grpSpPr>
          <a:xfrm>
            <a:off x="5407025" y="4732973"/>
            <a:ext cx="2892425" cy="1981200"/>
            <a:chOff x="2208" y="1680"/>
            <a:chExt cx="1822" cy="1248"/>
          </a:xfrm>
        </p:grpSpPr>
        <p:graphicFrame>
          <p:nvGraphicFramePr>
            <p:cNvPr id="695342" name="Object 46"/>
            <p:cNvGraphicFramePr/>
            <p:nvPr/>
          </p:nvGraphicFramePr>
          <p:xfrm>
            <a:off x="2304" y="2417"/>
            <a:ext cx="288" cy="2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78" name="" r:id="rId7" imgW="228600" imgH="215900" progId="Equation.3">
                    <p:embed/>
                  </p:oleObj>
                </mc:Choice>
                <mc:Fallback>
                  <p:oleObj name="" r:id="rId7" imgW="228600" imgH="215900" progId="Equation.3">
                    <p:embed/>
                    <p:pic>
                      <p:nvPicPr>
                        <p:cNvPr id="0" name="图片 4877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304" y="2417"/>
                          <a:ext cx="288" cy="27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95343" name="Rectangle 47"/>
            <p:cNvSpPr/>
            <p:nvPr/>
          </p:nvSpPr>
          <p:spPr>
            <a:xfrm>
              <a:off x="2949" y="1794"/>
              <a:ext cx="507" cy="846"/>
            </a:xfrm>
            <a:prstGeom prst="rect">
              <a:avLst/>
            </a:prstGeom>
            <a:solidFill>
              <a:srgbClr val="CCFFFF"/>
            </a:solidFill>
            <a:ln w="28575" cap="sq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5344" name="Text Box 48"/>
            <p:cNvSpPr txBox="1"/>
            <p:nvPr/>
          </p:nvSpPr>
          <p:spPr>
            <a:xfrm>
              <a:off x="2928" y="1776"/>
              <a:ext cx="205" cy="25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sz="2000" b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S</a:t>
              </a:r>
              <a:endParaRPr lang="en-US" altLang="zh-CN" sz="2000" b="1" baseline="-25000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695345" name="Text Box 49"/>
            <p:cNvSpPr txBox="1"/>
            <p:nvPr/>
          </p:nvSpPr>
          <p:spPr>
            <a:xfrm>
              <a:off x="2936" y="2438"/>
              <a:ext cx="232" cy="25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sz="2000" b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R</a:t>
              </a:r>
              <a:endParaRPr lang="en-US" altLang="zh-CN" sz="2000" b="1" baseline="-25000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695346" name="Text Box 50"/>
            <p:cNvSpPr txBox="1"/>
            <p:nvPr/>
          </p:nvSpPr>
          <p:spPr>
            <a:xfrm>
              <a:off x="3722" y="1761"/>
              <a:ext cx="255" cy="28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endParaRPr lang="en-US" altLang="zh-CN" sz="2800" i="1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695347" name="Text Box 51"/>
            <p:cNvSpPr txBox="1"/>
            <p:nvPr/>
          </p:nvSpPr>
          <p:spPr>
            <a:xfrm>
              <a:off x="2762" y="2640"/>
              <a:ext cx="884" cy="28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zh-CN" altLang="en-US" b="1" dirty="0">
                  <a:latin typeface="楷体_GB2312" pitchFamily="49" charset="-122"/>
                  <a:ea typeface="楷体_GB2312" pitchFamily="49" charset="-122"/>
                </a:rPr>
                <a:t>图形符号</a:t>
              </a:r>
              <a:endParaRPr lang="zh-CN" altLang="en-US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695348" name="Oval 52"/>
            <p:cNvSpPr/>
            <p:nvPr/>
          </p:nvSpPr>
          <p:spPr>
            <a:xfrm flipH="1">
              <a:off x="2877" y="1866"/>
              <a:ext cx="63" cy="63"/>
            </a:xfrm>
            <a:prstGeom prst="ellipse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5349" name="Oval 53"/>
            <p:cNvSpPr/>
            <p:nvPr/>
          </p:nvSpPr>
          <p:spPr>
            <a:xfrm flipH="1">
              <a:off x="3471" y="2364"/>
              <a:ext cx="63" cy="63"/>
            </a:xfrm>
            <a:prstGeom prst="ellipse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5350" name="Oval 54"/>
            <p:cNvSpPr/>
            <p:nvPr/>
          </p:nvSpPr>
          <p:spPr>
            <a:xfrm flipH="1">
              <a:off x="2877" y="2489"/>
              <a:ext cx="63" cy="63"/>
            </a:xfrm>
            <a:prstGeom prst="ellipse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5351" name="Line 55"/>
            <p:cNvSpPr/>
            <p:nvPr/>
          </p:nvSpPr>
          <p:spPr>
            <a:xfrm>
              <a:off x="3549" y="2403"/>
              <a:ext cx="192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5352" name="Line 56"/>
            <p:cNvSpPr/>
            <p:nvPr/>
          </p:nvSpPr>
          <p:spPr>
            <a:xfrm flipH="1">
              <a:off x="2592" y="1896"/>
              <a:ext cx="288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5353" name="Line 57"/>
            <p:cNvSpPr/>
            <p:nvPr/>
          </p:nvSpPr>
          <p:spPr>
            <a:xfrm flipH="1">
              <a:off x="2592" y="2516"/>
              <a:ext cx="288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aphicFrame>
          <p:nvGraphicFramePr>
            <p:cNvPr id="695354" name="Object 58"/>
            <p:cNvGraphicFramePr/>
            <p:nvPr/>
          </p:nvGraphicFramePr>
          <p:xfrm>
            <a:off x="2310" y="1680"/>
            <a:ext cx="288" cy="2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77" name="" r:id="rId8" imgW="228600" imgH="215900" progId="Equation.3">
                    <p:embed/>
                  </p:oleObj>
                </mc:Choice>
                <mc:Fallback>
                  <p:oleObj name="" r:id="rId8" imgW="228600" imgH="215900" progId="Equation.3">
                    <p:embed/>
                    <p:pic>
                      <p:nvPicPr>
                        <p:cNvPr id="0" name="图片 487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310" y="1680"/>
                          <a:ext cx="288" cy="27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95355" name="Line 59"/>
            <p:cNvSpPr/>
            <p:nvPr/>
          </p:nvSpPr>
          <p:spPr>
            <a:xfrm flipH="1">
              <a:off x="2661" y="2064"/>
              <a:ext cx="288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5356" name="Text Box 60"/>
            <p:cNvSpPr txBox="1"/>
            <p:nvPr/>
          </p:nvSpPr>
          <p:spPr>
            <a:xfrm>
              <a:off x="2472" y="1884"/>
              <a:ext cx="223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b="1" i="1" dirty="0">
                  <a:latin typeface="Times New Roman" panose="02020603050405020304" pitchFamily="18" charset="0"/>
                </a:rPr>
                <a:t>S</a:t>
              </a:r>
              <a:endParaRPr lang="en-US" altLang="zh-CN" b="1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695357" name="Text Box 61"/>
            <p:cNvSpPr txBox="1"/>
            <p:nvPr/>
          </p:nvSpPr>
          <p:spPr>
            <a:xfrm>
              <a:off x="2931" y="1958"/>
              <a:ext cx="285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1S</a:t>
              </a:r>
              <a:endParaRPr lang="en-US" altLang="zh-CN" sz="2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695358" name="Line 62"/>
            <p:cNvSpPr/>
            <p:nvPr/>
          </p:nvSpPr>
          <p:spPr>
            <a:xfrm flipH="1">
              <a:off x="2664" y="2375"/>
              <a:ext cx="288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5359" name="Text Box 63"/>
            <p:cNvSpPr txBox="1"/>
            <p:nvPr/>
          </p:nvSpPr>
          <p:spPr>
            <a:xfrm>
              <a:off x="2451" y="2208"/>
              <a:ext cx="244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b="1" i="1" dirty="0">
                  <a:latin typeface="Times New Roman" panose="02020603050405020304" pitchFamily="18" charset="0"/>
                </a:rPr>
                <a:t>R</a:t>
              </a:r>
              <a:endParaRPr lang="en-US" altLang="zh-CN" b="1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695360" name="Text Box 64"/>
            <p:cNvSpPr txBox="1"/>
            <p:nvPr/>
          </p:nvSpPr>
          <p:spPr>
            <a:xfrm>
              <a:off x="2904" y="2256"/>
              <a:ext cx="312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latin typeface="Times New Roman" panose="02020603050405020304" pitchFamily="18" charset="0"/>
                </a:rPr>
                <a:t>1R</a:t>
              </a:r>
              <a:endParaRPr lang="en-US" altLang="zh-CN" sz="2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695361" name="Text Box 65"/>
            <p:cNvSpPr txBox="1"/>
            <p:nvPr/>
          </p:nvSpPr>
          <p:spPr>
            <a:xfrm>
              <a:off x="2928" y="2102"/>
              <a:ext cx="312" cy="25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C1</a:t>
              </a:r>
              <a:endParaRPr lang="en-US" altLang="zh-CN" sz="2000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95362" name="Text Box 66"/>
            <p:cNvSpPr txBox="1"/>
            <p:nvPr/>
          </p:nvSpPr>
          <p:spPr>
            <a:xfrm>
              <a:off x="3878" y="2296"/>
              <a:ext cx="116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endParaRPr lang="zh-CN" altLang="zh-CN" b="1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695363" name="Object 67"/>
            <p:cNvGraphicFramePr/>
            <p:nvPr/>
          </p:nvGraphicFramePr>
          <p:xfrm>
            <a:off x="3792" y="2223"/>
            <a:ext cx="238" cy="3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79" name="" r:id="rId9" imgW="165100" imgH="241300" progId="Equation.3">
                    <p:embed/>
                  </p:oleObj>
                </mc:Choice>
                <mc:Fallback>
                  <p:oleObj name="" r:id="rId9" imgW="165100" imgH="241300" progId="Equation.3">
                    <p:embed/>
                    <p:pic>
                      <p:nvPicPr>
                        <p:cNvPr id="0" name="图片 4878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792" y="2223"/>
                          <a:ext cx="238" cy="3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95364" name="Line 68"/>
            <p:cNvSpPr/>
            <p:nvPr/>
          </p:nvSpPr>
          <p:spPr>
            <a:xfrm flipH="1">
              <a:off x="2592" y="2208"/>
              <a:ext cx="360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5365" name="Text Box 69"/>
            <p:cNvSpPr txBox="1"/>
            <p:nvPr/>
          </p:nvSpPr>
          <p:spPr>
            <a:xfrm>
              <a:off x="2208" y="2064"/>
              <a:ext cx="361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b="1" i="1" dirty="0">
                  <a:latin typeface="Times New Roman" panose="02020603050405020304" pitchFamily="18" charset="0"/>
                </a:rPr>
                <a:t>CP</a:t>
              </a:r>
              <a:endParaRPr lang="en-US" altLang="zh-CN" b="1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695366" name="Line 70"/>
            <p:cNvSpPr/>
            <p:nvPr/>
          </p:nvSpPr>
          <p:spPr>
            <a:xfrm>
              <a:off x="3456" y="2016"/>
              <a:ext cx="288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43111" name="Text Box 71"/>
          <p:cNvSpPr txBox="1">
            <a:spLocks noChangeArrowheads="1"/>
          </p:cNvSpPr>
          <p:nvPr/>
        </p:nvSpPr>
        <p:spPr bwMode="auto">
          <a:xfrm>
            <a:off x="130810" y="1196658"/>
            <a:ext cx="4898390" cy="95313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 anchor="ctr">
            <a:spAutoFit/>
          </a:bodyPr>
          <a:lstStyle/>
          <a:p>
            <a:pPr marR="0" algn="ctr" defTabSz="914400" eaLnBrk="0" hangingPunct="0"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  </a:t>
            </a:r>
            <a:r>
              <a:rPr kumimoji="1" lang="zh-CN" altLang="en-US" sz="28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可控</a:t>
            </a:r>
            <a:r>
              <a:rPr kumimoji="1" lang="en-US" altLang="zh-CN" sz="2800" b="1" i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RS </a:t>
            </a:r>
            <a:r>
              <a:rPr kumimoji="1" lang="zh-CN" altLang="en-US" sz="28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触发器的逻辑图和图形符号如下：</a:t>
            </a:r>
            <a:endParaRPr kumimoji="1" lang="zh-CN" altLang="en-US" sz="2800" kern="1200" cap="none" spc="0" normalizeH="0" baseline="0" noProof="0" smtClean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343112" name="Text Box 72"/>
          <p:cNvSpPr txBox="1"/>
          <p:nvPr/>
        </p:nvSpPr>
        <p:spPr>
          <a:xfrm>
            <a:off x="304800" y="2249488"/>
            <a:ext cx="4600575" cy="2227262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与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基本</a:t>
            </a:r>
            <a:r>
              <a:rPr lang="en-US" altLang="zh-CN" sz="2800" b="1" i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RS</a:t>
            </a:r>
            <a:r>
              <a:rPr lang="en-US" altLang="zh-CN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触发器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区别为：增加了由非门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G</a:t>
            </a:r>
            <a:r>
              <a:rPr lang="en-US" altLang="zh-CN" sz="2800" b="1" baseline="-25000" dirty="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G</a:t>
            </a:r>
            <a:r>
              <a:rPr lang="en-US" altLang="zh-CN" sz="2800" b="1" baseline="-25000" dirty="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组成的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导引电路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;</a:t>
            </a:r>
            <a:r>
              <a:rPr lang="en-US" altLang="zh-CN" sz="2800" b="1" i="1" dirty="0">
                <a:latin typeface="楷体_GB2312" pitchFamily="49" charset="-122"/>
                <a:ea typeface="楷体_GB2312" pitchFamily="49" charset="-122"/>
              </a:rPr>
              <a:t>R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en-US" altLang="zh-CN" sz="2800" b="1" i="1" dirty="0">
                <a:latin typeface="楷体_GB2312" pitchFamily="49" charset="-122"/>
                <a:ea typeface="楷体_GB2312" pitchFamily="49" charset="-122"/>
              </a:rPr>
              <a:t>S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是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置 </a:t>
            </a:r>
            <a:r>
              <a:rPr lang="en-US" altLang="zh-CN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0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置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信号输入端，还有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时钟脉冲</a:t>
            </a:r>
            <a:r>
              <a:rPr lang="en-US" altLang="zh-CN" sz="2800" b="1" i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CP</a:t>
            </a:r>
            <a:r>
              <a:rPr lang="en-US" altLang="zh-CN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输入端。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95369" name="Rectangle 73"/>
          <p:cNvSpPr/>
          <p:nvPr/>
        </p:nvSpPr>
        <p:spPr>
          <a:xfrm>
            <a:off x="304800" y="4476750"/>
            <a:ext cx="5099050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时钟脉冲</a:t>
            </a:r>
            <a:r>
              <a:rPr lang="en-US" altLang="zh-CN" sz="2800" b="1" i="1" dirty="0">
                <a:latin typeface="楷体_GB2312" pitchFamily="49" charset="-122"/>
                <a:ea typeface="楷体_GB2312" pitchFamily="49" charset="-122"/>
              </a:rPr>
              <a:t>CP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是一种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控制命令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，通过导引电路实现对输入端</a:t>
            </a:r>
            <a:r>
              <a:rPr lang="en-US" altLang="zh-CN" sz="2800" b="1" i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R 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en-US" altLang="zh-CN" sz="2800" b="1" i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S</a:t>
            </a:r>
            <a:r>
              <a:rPr lang="en-US" altLang="zh-CN" sz="2800" b="1" i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的控制，故称为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可控</a:t>
            </a:r>
            <a:r>
              <a:rPr lang="en-US" altLang="zh-CN" sz="2800" b="1" i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RS</a:t>
            </a:r>
            <a:r>
              <a:rPr lang="en-US" altLang="zh-CN" sz="2800" b="1" i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b="1" i="1" dirty="0">
                <a:latin typeface="楷体_GB2312" pitchFamily="49" charset="-122"/>
                <a:ea typeface="楷体_GB2312" pitchFamily="49" charset="-122"/>
              </a:rPr>
              <a:t>触发器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页脚占位符 4"/>
          <p:cNvSpPr txBox="1">
            <a:spLocks noGrp="1"/>
          </p:cNvSpPr>
          <p:nvPr>
            <p:custDataLst>
              <p:tags r:id="rId11"/>
            </p:custDataLst>
          </p:nvPr>
        </p:nvSpPr>
        <p:spPr bwMode="auto">
          <a:xfrm>
            <a:off x="5791200" y="6530975"/>
            <a:ext cx="28956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r" defTabSz="914400" rtl="0" eaLnBrk="1" latinLnBrk="0" hangingPunct="1">
              <a:defRPr sz="1000" b="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1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31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111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3111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343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3111" grpId="0" build="p"/>
      <p:bldP spid="3431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44066" name="Text Box 2"/>
          <p:cNvSpPr txBox="1"/>
          <p:nvPr/>
        </p:nvSpPr>
        <p:spPr>
          <a:xfrm>
            <a:off x="95250" y="420688"/>
            <a:ext cx="4800600" cy="2227262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当时钟脉冲</a:t>
            </a:r>
            <a:r>
              <a:rPr lang="en-US" altLang="zh-CN" sz="2800" b="1" i="1" dirty="0">
                <a:latin typeface="楷体_GB2312" pitchFamily="49" charset="-122"/>
                <a:ea typeface="楷体_GB2312" pitchFamily="49" charset="-122"/>
              </a:rPr>
              <a:t>CP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来到之前，即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当</a:t>
            </a:r>
            <a:r>
              <a:rPr lang="en-US" altLang="zh-CN" sz="2800" b="1" i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CP= </a:t>
            </a:r>
            <a:r>
              <a:rPr lang="en-US" altLang="zh-CN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0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时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，不论</a:t>
            </a:r>
            <a:r>
              <a:rPr lang="en-US" altLang="zh-CN" sz="2800" b="1" i="1" dirty="0">
                <a:latin typeface="楷体_GB2312" pitchFamily="49" charset="-122"/>
                <a:ea typeface="楷体_GB2312" pitchFamily="49" charset="-122"/>
              </a:rPr>
              <a:t>R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en-US" altLang="zh-CN" sz="2800" b="1" i="1" dirty="0">
                <a:latin typeface="楷体_GB2312" pitchFamily="49" charset="-122"/>
                <a:ea typeface="楷体_GB2312" pitchFamily="49" charset="-122"/>
              </a:rPr>
              <a:t>S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端的电平如何变化，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G</a:t>
            </a:r>
            <a:r>
              <a:rPr lang="en-US" altLang="zh-CN" sz="2800" b="1" baseline="-25000" dirty="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门和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G</a:t>
            </a:r>
            <a:r>
              <a:rPr lang="en-US" altLang="zh-CN" sz="2800" b="1" baseline="-25000" dirty="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门的输出均为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，基本触发器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保持原状态不变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8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4956175" y="350838"/>
            <a:ext cx="4016375" cy="3630612"/>
            <a:chOff x="288" y="353"/>
            <a:chExt cx="2530" cy="2287"/>
          </a:xfrm>
        </p:grpSpPr>
        <p:sp>
          <p:nvSpPr>
            <p:cNvPr id="696324" name="Rectangle 4"/>
            <p:cNvSpPr/>
            <p:nvPr/>
          </p:nvSpPr>
          <p:spPr>
            <a:xfrm>
              <a:off x="1048" y="666"/>
              <a:ext cx="288" cy="486"/>
            </a:xfrm>
            <a:prstGeom prst="rect">
              <a:avLst/>
            </a:prstGeom>
            <a:solidFill>
              <a:srgbClr val="CCFFFF"/>
            </a:solidFill>
            <a:ln w="38100" cap="sq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6325" name="Text Box 5"/>
            <p:cNvSpPr txBox="1"/>
            <p:nvPr/>
          </p:nvSpPr>
          <p:spPr>
            <a:xfrm>
              <a:off x="1060" y="672"/>
              <a:ext cx="236" cy="231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sz="1800" b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&amp;</a:t>
              </a:r>
              <a:endParaRPr lang="en-US" altLang="zh-CN" sz="1800" b="1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696326" name="Oval 6"/>
            <p:cNvSpPr/>
            <p:nvPr/>
          </p:nvSpPr>
          <p:spPr>
            <a:xfrm flipH="1">
              <a:off x="1329" y="897"/>
              <a:ext cx="63" cy="63"/>
            </a:xfrm>
            <a:prstGeom prst="ellipse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6327" name="Text Box 7"/>
            <p:cNvSpPr txBox="1"/>
            <p:nvPr/>
          </p:nvSpPr>
          <p:spPr>
            <a:xfrm>
              <a:off x="1029" y="1104"/>
              <a:ext cx="315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G</a:t>
              </a:r>
              <a:r>
                <a:rPr lang="en-US" altLang="zh-CN" sz="2000" b="1" baseline="-25000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sz="2000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96328" name="Line 8"/>
            <p:cNvSpPr/>
            <p:nvPr/>
          </p:nvSpPr>
          <p:spPr>
            <a:xfrm>
              <a:off x="1385" y="941"/>
              <a:ext cx="383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6329" name="Rectangle 9"/>
            <p:cNvSpPr/>
            <p:nvPr/>
          </p:nvSpPr>
          <p:spPr>
            <a:xfrm>
              <a:off x="1063" y="1560"/>
              <a:ext cx="288" cy="504"/>
            </a:xfrm>
            <a:prstGeom prst="rect">
              <a:avLst/>
            </a:prstGeom>
            <a:solidFill>
              <a:srgbClr val="CCFFFF"/>
            </a:solidFill>
            <a:ln w="38100" cap="sq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6330" name="Text Box 10"/>
            <p:cNvSpPr txBox="1"/>
            <p:nvPr/>
          </p:nvSpPr>
          <p:spPr>
            <a:xfrm>
              <a:off x="1104" y="1545"/>
              <a:ext cx="236" cy="231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sz="1800" b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&amp;</a:t>
              </a:r>
              <a:endParaRPr lang="en-US" altLang="zh-CN" sz="1800" b="1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696331" name="Oval 11"/>
            <p:cNvSpPr/>
            <p:nvPr/>
          </p:nvSpPr>
          <p:spPr>
            <a:xfrm flipH="1">
              <a:off x="1344" y="1752"/>
              <a:ext cx="63" cy="63"/>
            </a:xfrm>
            <a:prstGeom prst="ellipse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6332" name="Text Box 12"/>
            <p:cNvSpPr txBox="1"/>
            <p:nvPr/>
          </p:nvSpPr>
          <p:spPr>
            <a:xfrm>
              <a:off x="1077" y="2016"/>
              <a:ext cx="315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G</a:t>
              </a:r>
              <a:r>
                <a:rPr lang="en-US" altLang="zh-CN" sz="2000" b="1" baseline="-25000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D</a:t>
              </a:r>
              <a:endParaRPr lang="en-US" altLang="zh-CN" sz="2000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96333" name="Line 13"/>
            <p:cNvSpPr/>
            <p:nvPr/>
          </p:nvSpPr>
          <p:spPr>
            <a:xfrm>
              <a:off x="1410" y="1787"/>
              <a:ext cx="383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6334" name="Text Box 14"/>
            <p:cNvSpPr txBox="1"/>
            <p:nvPr/>
          </p:nvSpPr>
          <p:spPr>
            <a:xfrm>
              <a:off x="2547" y="771"/>
              <a:ext cx="255" cy="28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Q</a:t>
              </a:r>
              <a:endParaRPr lang="en-US" altLang="zh-CN" b="1" i="1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696335" name="Rectangle 15"/>
            <p:cNvSpPr/>
            <p:nvPr/>
          </p:nvSpPr>
          <p:spPr>
            <a:xfrm>
              <a:off x="1782" y="666"/>
              <a:ext cx="288" cy="486"/>
            </a:xfrm>
            <a:prstGeom prst="rect">
              <a:avLst/>
            </a:prstGeom>
            <a:solidFill>
              <a:srgbClr val="CCFFFF"/>
            </a:solidFill>
            <a:ln w="38100" cap="sq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6336" name="Text Box 16"/>
            <p:cNvSpPr txBox="1"/>
            <p:nvPr/>
          </p:nvSpPr>
          <p:spPr>
            <a:xfrm>
              <a:off x="1794" y="672"/>
              <a:ext cx="236" cy="231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sz="1800" b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&amp;</a:t>
              </a:r>
              <a:endParaRPr lang="en-US" altLang="zh-CN" sz="1800" b="1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696337" name="Oval 17"/>
            <p:cNvSpPr/>
            <p:nvPr/>
          </p:nvSpPr>
          <p:spPr>
            <a:xfrm flipH="1">
              <a:off x="2088" y="906"/>
              <a:ext cx="63" cy="63"/>
            </a:xfrm>
            <a:prstGeom prst="ellipse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6338" name="Text Box 18"/>
            <p:cNvSpPr txBox="1"/>
            <p:nvPr/>
          </p:nvSpPr>
          <p:spPr>
            <a:xfrm>
              <a:off x="1776" y="1094"/>
              <a:ext cx="315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G</a:t>
              </a:r>
              <a:r>
                <a:rPr lang="en-US" altLang="zh-CN" sz="2000" b="1" baseline="-25000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sz="2000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96339" name="Oval 19"/>
            <p:cNvSpPr/>
            <p:nvPr/>
          </p:nvSpPr>
          <p:spPr>
            <a:xfrm flipH="1">
              <a:off x="2538" y="918"/>
              <a:ext cx="48" cy="48"/>
            </a:xfrm>
            <a:prstGeom prst="ellipse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6340" name="Line 20"/>
            <p:cNvSpPr/>
            <p:nvPr/>
          </p:nvSpPr>
          <p:spPr>
            <a:xfrm>
              <a:off x="2161" y="941"/>
              <a:ext cx="383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6341" name="Rectangle 21"/>
            <p:cNvSpPr/>
            <p:nvPr/>
          </p:nvSpPr>
          <p:spPr>
            <a:xfrm>
              <a:off x="1776" y="1560"/>
              <a:ext cx="288" cy="504"/>
            </a:xfrm>
            <a:prstGeom prst="rect">
              <a:avLst/>
            </a:prstGeom>
            <a:solidFill>
              <a:srgbClr val="CCFFFF"/>
            </a:solidFill>
            <a:ln w="38100" cap="sq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6342" name="Text Box 22"/>
            <p:cNvSpPr txBox="1"/>
            <p:nvPr/>
          </p:nvSpPr>
          <p:spPr>
            <a:xfrm>
              <a:off x="1838" y="1545"/>
              <a:ext cx="236" cy="231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anchor="ctr" anchorCtr="0">
              <a:spAutoFit/>
            </a:bodyPr>
            <a:p>
              <a:pPr algn="ctr" eaLnBrk="0" hangingPunct="0"/>
              <a:r>
                <a:rPr lang="en-US" altLang="zh-CN" sz="1800" b="1" dirty="0">
                  <a:solidFill>
                    <a:srgbClr val="FF0066"/>
                  </a:solidFill>
                  <a:latin typeface="Times New Roman" panose="02020603050405020304" pitchFamily="18" charset="0"/>
                  <a:ea typeface="幼圆" pitchFamily="49" charset="-122"/>
                </a:rPr>
                <a:t>&amp;</a:t>
              </a:r>
              <a:endParaRPr lang="en-US" altLang="zh-CN" sz="1800" b="1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696343" name="Oval 23"/>
            <p:cNvSpPr/>
            <p:nvPr/>
          </p:nvSpPr>
          <p:spPr>
            <a:xfrm flipH="1">
              <a:off x="2064" y="1752"/>
              <a:ext cx="63" cy="63"/>
            </a:xfrm>
            <a:prstGeom prst="ellipse">
              <a:avLst/>
            </a:prstGeom>
            <a:solidFill>
              <a:srgbClr val="FFFFCC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6344" name="Text Box 24"/>
            <p:cNvSpPr txBox="1"/>
            <p:nvPr/>
          </p:nvSpPr>
          <p:spPr>
            <a:xfrm>
              <a:off x="1776" y="2016"/>
              <a:ext cx="309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000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G</a:t>
              </a:r>
              <a:r>
                <a:rPr lang="en-US" altLang="zh-CN" sz="2000" b="1" baseline="-25000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sz="2000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96345" name="Oval 25"/>
            <p:cNvSpPr/>
            <p:nvPr/>
          </p:nvSpPr>
          <p:spPr>
            <a:xfrm flipH="1">
              <a:off x="2496" y="1764"/>
              <a:ext cx="48" cy="48"/>
            </a:xfrm>
            <a:prstGeom prst="ellipse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6346" name="Line 26"/>
            <p:cNvSpPr/>
            <p:nvPr/>
          </p:nvSpPr>
          <p:spPr>
            <a:xfrm>
              <a:off x="2112" y="1787"/>
              <a:ext cx="383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6347" name="Freeform 27"/>
            <p:cNvSpPr/>
            <p:nvPr/>
          </p:nvSpPr>
          <p:spPr>
            <a:xfrm>
              <a:off x="1586" y="1068"/>
              <a:ext cx="769" cy="721"/>
            </a:xfrm>
            <a:custGeom>
              <a:avLst/>
              <a:gdLst>
                <a:gd name="txL" fmla="*/ 0 w 768"/>
                <a:gd name="txT" fmla="*/ 0 h 720"/>
                <a:gd name="txR" fmla="*/ 768 w 768"/>
                <a:gd name="txB" fmla="*/ 720 h 720"/>
              </a:gdLst>
              <a:ahLst/>
              <a:cxnLst>
                <a:cxn ang="0">
                  <a:pos x="192" y="0"/>
                </a:cxn>
                <a:cxn ang="0">
                  <a:pos x="0" y="0"/>
                </a:cxn>
                <a:cxn ang="0">
                  <a:pos x="0" y="192"/>
                </a:cxn>
                <a:cxn ang="0">
                  <a:pos x="768" y="432"/>
                </a:cxn>
                <a:cxn ang="0">
                  <a:pos x="768" y="720"/>
                </a:cxn>
              </a:cxnLst>
              <a:rect l="txL" t="txT" r="txR" b="txB"/>
              <a:pathLst>
                <a:path w="768" h="720">
                  <a:moveTo>
                    <a:pt x="192" y="0"/>
                  </a:moveTo>
                  <a:lnTo>
                    <a:pt x="0" y="0"/>
                  </a:lnTo>
                  <a:lnTo>
                    <a:pt x="0" y="192"/>
                  </a:lnTo>
                  <a:lnTo>
                    <a:pt x="768" y="432"/>
                  </a:lnTo>
                  <a:lnTo>
                    <a:pt x="768" y="720"/>
                  </a:ln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6348" name="Freeform 28"/>
            <p:cNvSpPr/>
            <p:nvPr/>
          </p:nvSpPr>
          <p:spPr>
            <a:xfrm flipV="1">
              <a:off x="1611" y="945"/>
              <a:ext cx="769" cy="721"/>
            </a:xfrm>
            <a:custGeom>
              <a:avLst/>
              <a:gdLst>
                <a:gd name="txL" fmla="*/ 0 w 768"/>
                <a:gd name="txT" fmla="*/ 0 h 720"/>
                <a:gd name="txR" fmla="*/ 768 w 768"/>
                <a:gd name="txB" fmla="*/ 720 h 720"/>
              </a:gdLst>
              <a:ahLst/>
              <a:cxnLst>
                <a:cxn ang="0">
                  <a:pos x="192" y="0"/>
                </a:cxn>
                <a:cxn ang="0">
                  <a:pos x="0" y="0"/>
                </a:cxn>
                <a:cxn ang="0">
                  <a:pos x="0" y="192"/>
                </a:cxn>
                <a:cxn ang="0">
                  <a:pos x="768" y="432"/>
                </a:cxn>
                <a:cxn ang="0">
                  <a:pos x="768" y="720"/>
                </a:cxn>
              </a:cxnLst>
              <a:rect l="txL" t="txT" r="txR" b="txB"/>
              <a:pathLst>
                <a:path w="768" h="720">
                  <a:moveTo>
                    <a:pt x="192" y="0"/>
                  </a:moveTo>
                  <a:lnTo>
                    <a:pt x="0" y="0"/>
                  </a:lnTo>
                  <a:lnTo>
                    <a:pt x="0" y="192"/>
                  </a:lnTo>
                  <a:lnTo>
                    <a:pt x="768" y="432"/>
                  </a:lnTo>
                  <a:lnTo>
                    <a:pt x="768" y="720"/>
                  </a:ln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6349" name="Line 29"/>
            <p:cNvSpPr/>
            <p:nvPr/>
          </p:nvSpPr>
          <p:spPr>
            <a:xfrm flipH="1">
              <a:off x="1602" y="1920"/>
              <a:ext cx="198" cy="6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aphicFrame>
          <p:nvGraphicFramePr>
            <p:cNvPr id="696350" name="Object 30"/>
            <p:cNvGraphicFramePr/>
            <p:nvPr/>
          </p:nvGraphicFramePr>
          <p:xfrm>
            <a:off x="1584" y="353"/>
            <a:ext cx="288" cy="2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80" name="" r:id="rId1" imgW="228600" imgH="215900" progId="Equation.3">
                    <p:embed/>
                  </p:oleObj>
                </mc:Choice>
                <mc:Fallback>
                  <p:oleObj name="" r:id="rId1" imgW="228600" imgH="215900" progId="Equation.3">
                    <p:embed/>
                    <p:pic>
                      <p:nvPicPr>
                        <p:cNvPr id="0" name="图片 4879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584" y="353"/>
                          <a:ext cx="288" cy="27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96351" name="Object 31"/>
            <p:cNvGraphicFramePr/>
            <p:nvPr/>
          </p:nvGraphicFramePr>
          <p:xfrm>
            <a:off x="2634" y="1626"/>
            <a:ext cx="184" cy="2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81" name="" r:id="rId3" imgW="165100" imgH="241300" progId="Equation.3">
                    <p:embed/>
                  </p:oleObj>
                </mc:Choice>
                <mc:Fallback>
                  <p:oleObj name="" r:id="rId3" imgW="165100" imgH="241300" progId="Equation.3">
                    <p:embed/>
                    <p:pic>
                      <p:nvPicPr>
                        <p:cNvPr id="0" name="图片 488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634" y="1626"/>
                          <a:ext cx="184" cy="2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96352" name="Object 32"/>
            <p:cNvGraphicFramePr/>
            <p:nvPr/>
          </p:nvGraphicFramePr>
          <p:xfrm>
            <a:off x="1584" y="2126"/>
            <a:ext cx="288" cy="2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82" name="" r:id="rId5" imgW="228600" imgH="215900" progId="Equation.3">
                    <p:embed/>
                  </p:oleObj>
                </mc:Choice>
                <mc:Fallback>
                  <p:oleObj name="" r:id="rId5" imgW="228600" imgH="215900" progId="Equation.3">
                    <p:embed/>
                    <p:pic>
                      <p:nvPicPr>
                        <p:cNvPr id="0" name="图片 4881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584" y="2126"/>
                          <a:ext cx="288" cy="27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96353" name="Freeform 33"/>
            <p:cNvSpPr/>
            <p:nvPr/>
          </p:nvSpPr>
          <p:spPr>
            <a:xfrm>
              <a:off x="868" y="1056"/>
              <a:ext cx="192" cy="576"/>
            </a:xfrm>
            <a:custGeom>
              <a:avLst/>
              <a:gdLst>
                <a:gd name="txL" fmla="*/ 0 w 192"/>
                <a:gd name="txT" fmla="*/ 0 h 576"/>
                <a:gd name="txR" fmla="*/ 192 w 192"/>
                <a:gd name="txB" fmla="*/ 576 h 576"/>
              </a:gdLst>
              <a:ahLst/>
              <a:cxnLst>
                <a:cxn ang="0">
                  <a:pos x="192" y="0"/>
                </a:cxn>
                <a:cxn ang="0">
                  <a:pos x="0" y="0"/>
                </a:cxn>
                <a:cxn ang="0">
                  <a:pos x="0" y="576"/>
                </a:cxn>
                <a:cxn ang="0">
                  <a:pos x="192" y="576"/>
                </a:cxn>
              </a:cxnLst>
              <a:rect l="txL" t="txT" r="txR" b="txB"/>
              <a:pathLst>
                <a:path w="192" h="576">
                  <a:moveTo>
                    <a:pt x="192" y="0"/>
                  </a:moveTo>
                  <a:lnTo>
                    <a:pt x="0" y="0"/>
                  </a:lnTo>
                  <a:lnTo>
                    <a:pt x="0" y="576"/>
                  </a:lnTo>
                  <a:lnTo>
                    <a:pt x="192" y="576"/>
                  </a:ln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6354" name="Line 34"/>
            <p:cNvSpPr/>
            <p:nvPr/>
          </p:nvSpPr>
          <p:spPr>
            <a:xfrm flipH="1">
              <a:off x="676" y="1344"/>
              <a:ext cx="192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6355" name="Oval 35"/>
            <p:cNvSpPr/>
            <p:nvPr/>
          </p:nvSpPr>
          <p:spPr>
            <a:xfrm flipH="1">
              <a:off x="628" y="1326"/>
              <a:ext cx="48" cy="48"/>
            </a:xfrm>
            <a:prstGeom prst="ellipse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96356" name="Text Box 36"/>
            <p:cNvSpPr txBox="1"/>
            <p:nvPr/>
          </p:nvSpPr>
          <p:spPr>
            <a:xfrm>
              <a:off x="384" y="1776"/>
              <a:ext cx="244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b="1" i="1" dirty="0">
                  <a:latin typeface="Times New Roman" panose="02020603050405020304" pitchFamily="18" charset="0"/>
                </a:rPr>
                <a:t>R</a:t>
              </a:r>
              <a:endParaRPr lang="en-US" altLang="zh-CN" b="1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696357" name="Text Box 37"/>
            <p:cNvSpPr txBox="1"/>
            <p:nvPr/>
          </p:nvSpPr>
          <p:spPr>
            <a:xfrm>
              <a:off x="384" y="644"/>
              <a:ext cx="223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b="1" i="1" dirty="0">
                  <a:latin typeface="Times New Roman" panose="02020603050405020304" pitchFamily="18" charset="0"/>
                </a:rPr>
                <a:t>S</a:t>
              </a:r>
              <a:endParaRPr lang="en-US" altLang="zh-CN" b="1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696358" name="Text Box 38"/>
            <p:cNvSpPr txBox="1"/>
            <p:nvPr/>
          </p:nvSpPr>
          <p:spPr>
            <a:xfrm>
              <a:off x="288" y="1178"/>
              <a:ext cx="361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CP</a:t>
              </a:r>
              <a:endParaRPr lang="en-US" altLang="zh-CN" b="1" i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96359" name="Text Box 39"/>
            <p:cNvSpPr txBox="1"/>
            <p:nvPr/>
          </p:nvSpPr>
          <p:spPr>
            <a:xfrm>
              <a:off x="1056" y="2352"/>
              <a:ext cx="888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zh-CN" altLang="en-US" b="1" dirty="0">
                  <a:latin typeface="Times New Roman" panose="02020603050405020304" pitchFamily="18" charset="0"/>
                  <a:ea typeface="楷体_GB2312" pitchFamily="49" charset="-122"/>
                </a:rPr>
                <a:t>逻辑电路</a:t>
              </a:r>
              <a:endParaRPr lang="zh-CN" altLang="en-US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696360" name="Line 40"/>
            <p:cNvSpPr/>
            <p:nvPr/>
          </p:nvSpPr>
          <p:spPr>
            <a:xfrm flipH="1">
              <a:off x="1584" y="816"/>
              <a:ext cx="192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6361" name="Line 41"/>
            <p:cNvSpPr/>
            <p:nvPr/>
          </p:nvSpPr>
          <p:spPr>
            <a:xfrm>
              <a:off x="720" y="816"/>
              <a:ext cx="33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6362" name="Line 42"/>
            <p:cNvSpPr/>
            <p:nvPr/>
          </p:nvSpPr>
          <p:spPr>
            <a:xfrm>
              <a:off x="720" y="1920"/>
              <a:ext cx="33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6363" name="Line 43"/>
            <p:cNvSpPr/>
            <p:nvPr/>
          </p:nvSpPr>
          <p:spPr>
            <a:xfrm>
              <a:off x="1584" y="528"/>
              <a:ext cx="0" cy="288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6364" name="Line 44"/>
            <p:cNvSpPr/>
            <p:nvPr/>
          </p:nvSpPr>
          <p:spPr>
            <a:xfrm>
              <a:off x="1584" y="1920"/>
              <a:ext cx="0" cy="336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44109" name="Text Box 45"/>
          <p:cNvSpPr txBox="1"/>
          <p:nvPr/>
        </p:nvSpPr>
        <p:spPr>
          <a:xfrm>
            <a:off x="76200" y="3067050"/>
            <a:ext cx="5638800" cy="946150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即</a:t>
            </a:r>
            <a:r>
              <a:rPr lang="en-US" altLang="zh-CN" sz="2800" b="1" i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CP= </a:t>
            </a:r>
            <a:r>
              <a:rPr lang="en-US" altLang="zh-CN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时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，触发器才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按</a:t>
            </a:r>
            <a:r>
              <a:rPr lang="en-US" altLang="zh-CN" sz="2800" b="1" i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R 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800" b="1" i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S 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端的输入状态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来决定其输出状态。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3" name="Group 46"/>
          <p:cNvGrpSpPr/>
          <p:nvPr/>
        </p:nvGrpSpPr>
        <p:grpSpPr>
          <a:xfrm>
            <a:off x="76200" y="4057650"/>
            <a:ext cx="8991600" cy="1373188"/>
            <a:chOff x="96" y="3024"/>
            <a:chExt cx="5664" cy="865"/>
          </a:xfrm>
        </p:grpSpPr>
        <p:sp>
          <p:nvSpPr>
            <p:cNvPr id="696367" name="Text Box 47"/>
            <p:cNvSpPr txBox="1"/>
            <p:nvPr/>
          </p:nvSpPr>
          <p:spPr>
            <a:xfrm>
              <a:off x="96" y="3024"/>
              <a:ext cx="5664" cy="865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      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和   是</a:t>
              </a:r>
              <a:r>
                <a:rPr lang="zh-CN" altLang="en-US" sz="2800" b="1" dirty="0">
                  <a:solidFill>
                    <a:srgbClr val="FF0066"/>
                  </a:solidFill>
                  <a:latin typeface="楷体_GB2312" pitchFamily="49" charset="-122"/>
                  <a:ea typeface="楷体_GB2312" pitchFamily="49" charset="-122"/>
                </a:rPr>
                <a:t>直接置 </a:t>
              </a:r>
              <a:r>
                <a:rPr lang="en-US" altLang="zh-CN" sz="2800" b="1" dirty="0">
                  <a:solidFill>
                    <a:srgbClr val="FF0066"/>
                  </a:solidFill>
                  <a:latin typeface="楷体_GB2312" pitchFamily="49" charset="-122"/>
                  <a:ea typeface="楷体_GB2312" pitchFamily="49" charset="-122"/>
                </a:rPr>
                <a:t>0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和</a:t>
              </a:r>
              <a:r>
                <a:rPr lang="zh-CN" altLang="en-US" sz="2800" b="1" dirty="0">
                  <a:solidFill>
                    <a:srgbClr val="FF0066"/>
                  </a:solidFill>
                  <a:latin typeface="楷体_GB2312" pitchFamily="49" charset="-122"/>
                  <a:ea typeface="楷体_GB2312" pitchFamily="49" charset="-122"/>
                </a:rPr>
                <a:t>直接置 </a:t>
              </a:r>
              <a:r>
                <a:rPr lang="en-US" altLang="zh-CN" sz="2800" b="1" dirty="0">
                  <a:solidFill>
                    <a:srgbClr val="FF0066"/>
                  </a:solidFill>
                  <a:latin typeface="楷体_GB2312" pitchFamily="49" charset="-122"/>
                  <a:ea typeface="楷体_GB2312" pitchFamily="49" charset="-122"/>
                </a:rPr>
                <a:t>1 </a:t>
              </a:r>
              <a:r>
                <a:rPr lang="zh-CN" altLang="en-US" sz="2800" b="1" dirty="0">
                  <a:solidFill>
                    <a:srgbClr val="FF0066"/>
                  </a:solidFill>
                  <a:latin typeface="楷体_GB2312" pitchFamily="49" charset="-122"/>
                  <a:ea typeface="楷体_GB2312" pitchFamily="49" charset="-122"/>
                </a:rPr>
                <a:t>端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 ，即</a:t>
              </a:r>
              <a:r>
                <a:rPr lang="zh-CN" altLang="en-US" sz="2800" b="1" dirty="0">
                  <a:solidFill>
                    <a:srgbClr val="FF0066"/>
                  </a:solidFill>
                  <a:latin typeface="楷体_GB2312" pitchFamily="49" charset="-122"/>
                  <a:ea typeface="楷体_GB2312" pitchFamily="49" charset="-122"/>
                </a:rPr>
                <a:t>不受时钟脉冲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的控制，可以对基本触发器</a:t>
              </a:r>
              <a:r>
                <a:rPr lang="zh-CN" altLang="en-US" sz="2800" b="1" dirty="0">
                  <a:solidFill>
                    <a:srgbClr val="FF0066"/>
                  </a:solidFill>
                  <a:latin typeface="楷体_GB2312" pitchFamily="49" charset="-122"/>
                  <a:ea typeface="楷体_GB2312" pitchFamily="49" charset="-122"/>
                </a:rPr>
                <a:t>置</a:t>
              </a:r>
              <a:r>
                <a:rPr lang="en-US" altLang="zh-CN" sz="2800" b="1" dirty="0">
                  <a:solidFill>
                    <a:srgbClr val="FF0066"/>
                  </a:solidFill>
                  <a:latin typeface="楷体_GB2312" pitchFamily="49" charset="-122"/>
                  <a:ea typeface="楷体_GB2312" pitchFamily="49" charset="-122"/>
                </a:rPr>
                <a:t>0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或</a:t>
              </a:r>
              <a:r>
                <a:rPr lang="zh-CN" altLang="en-US" sz="2800" b="1" dirty="0">
                  <a:solidFill>
                    <a:srgbClr val="FF0066"/>
                  </a:solidFill>
                  <a:latin typeface="楷体_GB2312" pitchFamily="49" charset="-122"/>
                  <a:ea typeface="楷体_GB2312" pitchFamily="49" charset="-122"/>
                </a:rPr>
                <a:t>置</a:t>
              </a:r>
              <a:r>
                <a:rPr lang="en-US" altLang="zh-CN" sz="2800" b="1" dirty="0">
                  <a:solidFill>
                    <a:srgbClr val="FF0066"/>
                  </a:solidFill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，一般用于置初态，在工作过程中它们处于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1 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态（高电平）。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graphicFrame>
          <p:nvGraphicFramePr>
            <p:cNvPr id="696368" name="Object 48"/>
            <p:cNvGraphicFramePr/>
            <p:nvPr/>
          </p:nvGraphicFramePr>
          <p:xfrm>
            <a:off x="528" y="3024"/>
            <a:ext cx="288" cy="2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83" name="" r:id="rId7" imgW="228600" imgH="215900" progId="Equation.3">
                    <p:embed/>
                  </p:oleObj>
                </mc:Choice>
                <mc:Fallback>
                  <p:oleObj name="" r:id="rId7" imgW="228600" imgH="215900" progId="Equation.3">
                    <p:embed/>
                    <p:pic>
                      <p:nvPicPr>
                        <p:cNvPr id="0" name="图片 4882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28" y="3024"/>
                          <a:ext cx="288" cy="27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96369" name="Object 49"/>
            <p:cNvGraphicFramePr/>
            <p:nvPr/>
          </p:nvGraphicFramePr>
          <p:xfrm>
            <a:off x="1104" y="3041"/>
            <a:ext cx="288" cy="2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84" name="" r:id="rId8" imgW="228600" imgH="215900" progId="Equation.3">
                    <p:embed/>
                  </p:oleObj>
                </mc:Choice>
                <mc:Fallback>
                  <p:oleObj name="" r:id="rId8" imgW="228600" imgH="215900" progId="Equation.3">
                    <p:embed/>
                    <p:pic>
                      <p:nvPicPr>
                        <p:cNvPr id="0" name="图片 488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104" y="3041"/>
                          <a:ext cx="288" cy="27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Group 50"/>
          <p:cNvGrpSpPr/>
          <p:nvPr/>
        </p:nvGrpSpPr>
        <p:grpSpPr>
          <a:xfrm>
            <a:off x="685800" y="5924550"/>
            <a:ext cx="7696200" cy="519113"/>
            <a:chOff x="96" y="3849"/>
            <a:chExt cx="4848" cy="327"/>
          </a:xfrm>
        </p:grpSpPr>
        <p:sp>
          <p:nvSpPr>
            <p:cNvPr id="696371" name="Text Box 51"/>
            <p:cNvSpPr txBox="1"/>
            <p:nvPr/>
          </p:nvSpPr>
          <p:spPr>
            <a:xfrm>
              <a:off x="96" y="3849"/>
              <a:ext cx="4848" cy="327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66"/>
                  </a:solidFill>
                  <a:latin typeface="楷体_GB2312" pitchFamily="49" charset="-122"/>
                  <a:ea typeface="楷体_GB2312" pitchFamily="49" charset="-122"/>
                </a:rPr>
                <a:t>现态    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：指触发器输入信号</a:t>
              </a:r>
              <a:r>
                <a:rPr lang="zh-CN" altLang="en-US" sz="2800" b="1" dirty="0">
                  <a:solidFill>
                    <a:srgbClr val="FF0066"/>
                  </a:solidFill>
                  <a:latin typeface="楷体_GB2312" pitchFamily="49" charset="-122"/>
                  <a:ea typeface="楷体_GB2312" pitchFamily="49" charset="-122"/>
                </a:rPr>
                <a:t>变化前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的状态。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696372" name="Rectangle 52"/>
            <p:cNvSpPr/>
            <p:nvPr/>
          </p:nvSpPr>
          <p:spPr>
            <a:xfrm>
              <a:off x="576" y="3888"/>
              <a:ext cx="35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Q</a:t>
              </a:r>
              <a:r>
                <a:rPr lang="en-US" altLang="zh-CN" b="1" i="1" baseline="40000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 n</a:t>
              </a:r>
              <a:endParaRPr lang="en-US" altLang="zh-CN" b="1" i="1" baseline="40000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" name="Group 53"/>
          <p:cNvGrpSpPr/>
          <p:nvPr/>
        </p:nvGrpSpPr>
        <p:grpSpPr>
          <a:xfrm>
            <a:off x="685800" y="5429250"/>
            <a:ext cx="7467600" cy="565150"/>
            <a:chOff x="96" y="3580"/>
            <a:chExt cx="4704" cy="356"/>
          </a:xfrm>
        </p:grpSpPr>
        <p:sp>
          <p:nvSpPr>
            <p:cNvPr id="696374" name="Text Box 54"/>
            <p:cNvSpPr txBox="1"/>
            <p:nvPr/>
          </p:nvSpPr>
          <p:spPr>
            <a:xfrm>
              <a:off x="96" y="3580"/>
              <a:ext cx="4704" cy="327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66"/>
                  </a:solidFill>
                  <a:latin typeface="楷体_GB2312" pitchFamily="49" charset="-122"/>
                  <a:ea typeface="楷体_GB2312" pitchFamily="49" charset="-122"/>
                </a:rPr>
                <a:t>次态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    ：指触发器输入信号</a:t>
              </a:r>
              <a:r>
                <a:rPr lang="zh-CN" altLang="en-US" sz="2800" b="1" dirty="0">
                  <a:solidFill>
                    <a:srgbClr val="FF0066"/>
                  </a:solidFill>
                  <a:latin typeface="楷体_GB2312" pitchFamily="49" charset="-122"/>
                  <a:ea typeface="楷体_GB2312" pitchFamily="49" charset="-122"/>
                </a:rPr>
                <a:t>变化后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的状态；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696375" name="Rectangle 55"/>
            <p:cNvSpPr/>
            <p:nvPr/>
          </p:nvSpPr>
          <p:spPr>
            <a:xfrm>
              <a:off x="576" y="3600"/>
              <a:ext cx="528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eaLnBrk="0" hangingPunct="0"/>
              <a:r>
                <a:rPr lang="en-US" altLang="zh-CN" b="1" i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Q</a:t>
              </a:r>
              <a:r>
                <a:rPr lang="en-US" altLang="zh-CN" b="1" i="1" baseline="40000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 n+</a:t>
              </a:r>
              <a:r>
                <a:rPr lang="en-US" altLang="zh-CN" b="1" baseline="40000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b="1" baseline="40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44120" name="Rectangle 56"/>
          <p:cNvSpPr/>
          <p:nvPr/>
        </p:nvSpPr>
        <p:spPr>
          <a:xfrm>
            <a:off x="857250" y="2652713"/>
            <a:ext cx="4113213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只有当时钟脉冲来到后，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页脚占位符 4"/>
          <p:cNvSpPr txBox="1">
            <a:spLocks noGrp="1"/>
          </p:cNvSpPr>
          <p:nvPr>
            <p:custDataLst>
              <p:tags r:id="rId9"/>
            </p:custDataLst>
          </p:nvPr>
        </p:nvSpPr>
        <p:spPr bwMode="auto">
          <a:xfrm>
            <a:off x="5791200" y="6530975"/>
            <a:ext cx="28956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r" defTabSz="914400" rtl="0" eaLnBrk="1" latinLnBrk="0" hangingPunct="1">
              <a:defRPr sz="1000" b="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344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12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412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109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4109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4066" grpId="0"/>
      <p:bldP spid="344109" grpId="0" build="p"/>
      <p:bldP spid="344120" grpId="0" build="p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PP_MARK_KEY" val="90163575-3e22-4ada-a94c-8368a9ae85e3"/>
  <p:tag name="COMMONDATA" val="eyJoZGlkIjoiZjQ0NTU5NzZmNmQxZTI0ODdiM2QxYTYyNGY2NzJkYjY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sample">
  <a:themeElements>
    <a:clrScheme name="sample 3">
      <a:dk1>
        <a:srgbClr val="003366"/>
      </a:dk1>
      <a:lt1>
        <a:srgbClr val="FFFFFF"/>
      </a:lt1>
      <a:dk2>
        <a:srgbClr val="99190B"/>
      </a:dk2>
      <a:lt2>
        <a:srgbClr val="DDDDDD"/>
      </a:lt2>
      <a:accent1>
        <a:srgbClr val="1F63AD"/>
      </a:accent1>
      <a:accent2>
        <a:srgbClr val="D28302"/>
      </a:accent2>
      <a:accent3>
        <a:srgbClr val="FFFFFF"/>
      </a:accent3>
      <a:accent4>
        <a:srgbClr val="002A56"/>
      </a:accent4>
      <a:accent5>
        <a:srgbClr val="ABB7D3"/>
      </a:accent5>
      <a:accent6>
        <a:srgbClr val="BE7602"/>
      </a:accent6>
      <a:hlink>
        <a:srgbClr val="3CA051"/>
      </a:hlink>
      <a:folHlink>
        <a:srgbClr val="97ADB5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sample 1">
        <a:dk1>
          <a:srgbClr val="000066"/>
        </a:dk1>
        <a:lt1>
          <a:srgbClr val="FFFFFF"/>
        </a:lt1>
        <a:dk2>
          <a:srgbClr val="40297B"/>
        </a:dk2>
        <a:lt2>
          <a:srgbClr val="DDDDDD"/>
        </a:lt2>
        <a:accent1>
          <a:srgbClr val="35978E"/>
        </a:accent1>
        <a:accent2>
          <a:srgbClr val="1E86E4"/>
        </a:accent2>
        <a:accent3>
          <a:srgbClr val="FFFFFF"/>
        </a:accent3>
        <a:accent4>
          <a:srgbClr val="000056"/>
        </a:accent4>
        <a:accent5>
          <a:srgbClr val="AEC9C6"/>
        </a:accent5>
        <a:accent6>
          <a:srgbClr val="1A79CF"/>
        </a:accent6>
        <a:hlink>
          <a:srgbClr val="9CAA32"/>
        </a:hlink>
        <a:folHlink>
          <a:srgbClr val="ACB3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000066"/>
        </a:dk1>
        <a:lt1>
          <a:srgbClr val="FFFFFF"/>
        </a:lt1>
        <a:dk2>
          <a:srgbClr val="0F5ABD"/>
        </a:dk2>
        <a:lt2>
          <a:srgbClr val="DDDDDD"/>
        </a:lt2>
        <a:accent1>
          <a:srgbClr val="7061C9"/>
        </a:accent1>
        <a:accent2>
          <a:srgbClr val="53BB9B"/>
        </a:accent2>
        <a:accent3>
          <a:srgbClr val="FFFFFF"/>
        </a:accent3>
        <a:accent4>
          <a:srgbClr val="000056"/>
        </a:accent4>
        <a:accent5>
          <a:srgbClr val="BBB7E1"/>
        </a:accent5>
        <a:accent6>
          <a:srgbClr val="4AA98C"/>
        </a:accent6>
        <a:hlink>
          <a:srgbClr val="57B2D7"/>
        </a:hlink>
        <a:folHlink>
          <a:srgbClr val="BCC8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003366"/>
        </a:dk1>
        <a:lt1>
          <a:srgbClr val="FFFFFF"/>
        </a:lt1>
        <a:dk2>
          <a:srgbClr val="99190B"/>
        </a:dk2>
        <a:lt2>
          <a:srgbClr val="DDDDDD"/>
        </a:lt2>
        <a:accent1>
          <a:srgbClr val="1F63AD"/>
        </a:accent1>
        <a:accent2>
          <a:srgbClr val="D28302"/>
        </a:accent2>
        <a:accent3>
          <a:srgbClr val="FFFFFF"/>
        </a:accent3>
        <a:accent4>
          <a:srgbClr val="002A56"/>
        </a:accent4>
        <a:accent5>
          <a:srgbClr val="ABB7D3"/>
        </a:accent5>
        <a:accent6>
          <a:srgbClr val="BE7602"/>
        </a:accent6>
        <a:hlink>
          <a:srgbClr val="3CA051"/>
        </a:hlink>
        <a:folHlink>
          <a:srgbClr val="97ADB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5270</Words>
  <Application>WPS 演示</Application>
  <PresentationFormat>全屏显示(4:3)</PresentationFormat>
  <Paragraphs>1139</Paragraphs>
  <Slides>33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109</vt:i4>
      </vt:variant>
      <vt:variant>
        <vt:lpstr>幻灯片标题</vt:lpstr>
      </vt:variant>
      <vt:variant>
        <vt:i4>33</vt:i4>
      </vt:variant>
    </vt:vector>
  </HeadingPairs>
  <TitlesOfParts>
    <vt:vector size="162" baseType="lpstr">
      <vt:lpstr>Arial</vt:lpstr>
      <vt:lpstr>宋体</vt:lpstr>
      <vt:lpstr>Wingdings</vt:lpstr>
      <vt:lpstr>Verdana</vt:lpstr>
      <vt:lpstr>Times New Roman</vt:lpstr>
      <vt:lpstr>楷体</vt:lpstr>
      <vt:lpstr>华文楷体</vt:lpstr>
      <vt:lpstr>微软雅黑</vt:lpstr>
      <vt:lpstr>黑体</vt:lpstr>
      <vt:lpstr>幼圆</vt:lpstr>
      <vt:lpstr>楷体_GB2312</vt:lpstr>
      <vt:lpstr>新宋体</vt:lpstr>
      <vt:lpstr>Symbol</vt:lpstr>
      <vt:lpstr>方正琥珀繁体</vt:lpstr>
      <vt:lpstr>Arial Unicode MS</vt:lpstr>
      <vt:lpstr>隶书</vt:lpstr>
      <vt:lpstr>华文行楷</vt:lpstr>
      <vt:lpstr>Comic Sans MS</vt:lpstr>
      <vt:lpstr>华文中宋</vt:lpstr>
      <vt:lpstr>sample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第9章 直流稳压电源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Guilddesign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Sung Ha, Park</dc:creator>
  <cp:lastModifiedBy>阮友光</cp:lastModifiedBy>
  <cp:revision>242</cp:revision>
  <dcterms:created xsi:type="dcterms:W3CDTF">2004-08-26T06:30:00Z</dcterms:created>
  <dcterms:modified xsi:type="dcterms:W3CDTF">2023-07-14T01:45:40Z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AA47FD9FA9554CA5A74AE915C14ADAF2_13</vt:lpwstr>
  </property>
  <property fmtid="{D5CDD505-2E9C-101B-9397-08002B2CF9AE}" pid="3" name="KSOProductBuildVer">
    <vt:lpwstr>2052-11.1.0.14309</vt:lpwstr>
  </property>
</Properties>
</file>