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431" r:id="rId3"/>
    <p:sldId id="1064" r:id="rId4"/>
    <p:sldId id="1065" r:id="rId5"/>
    <p:sldId id="1066" r:id="rId6"/>
    <p:sldId id="1067" r:id="rId7"/>
    <p:sldId id="1068" r:id="rId8"/>
    <p:sldId id="1069" r:id="rId9"/>
    <p:sldId id="1070" r:id="rId10"/>
    <p:sldId id="1071" r:id="rId11"/>
    <p:sldId id="1072" r:id="rId12"/>
    <p:sldId id="1073" r:id="rId13"/>
    <p:sldId id="1074" r:id="rId14"/>
    <p:sldId id="1075" r:id="rId15"/>
    <p:sldId id="1076" r:id="rId16"/>
    <p:sldId id="1077" r:id="rId17"/>
    <p:sldId id="1078" r:id="rId18"/>
    <p:sldId id="1079" r:id="rId19"/>
    <p:sldId id="1080" r:id="rId20"/>
    <p:sldId id="1081" r:id="rId21"/>
    <p:sldId id="1082" r:id="rId22"/>
    <p:sldId id="1083" r:id="rId23"/>
    <p:sldId id="1084" r:id="rId24"/>
    <p:sldId id="1085" r:id="rId25"/>
    <p:sldId id="1086" r:id="rId26"/>
    <p:sldId id="1087" r:id="rId27"/>
    <p:sldId id="1088" r:id="rId28"/>
    <p:sldId id="1089" r:id="rId29"/>
    <p:sldId id="1090" r:id="rId30"/>
    <p:sldId id="1091" r:id="rId31"/>
    <p:sldId id="1092" r:id="rId32"/>
    <p:sldId id="1093" r:id="rId33"/>
    <p:sldId id="1094" r:id="rId34"/>
    <p:sldId id="1095" r:id="rId35"/>
    <p:sldId id="1096" r:id="rId36"/>
    <p:sldId id="1097" r:id="rId37"/>
    <p:sldId id="1098" r:id="rId38"/>
    <p:sldId id="1099" r:id="rId39"/>
    <p:sldId id="1100" r:id="rId40"/>
    <p:sldId id="1101" r:id="rId41"/>
    <p:sldId id="1102" r:id="rId42"/>
    <p:sldId id="906" r:id="rId43"/>
  </p:sldIdLst>
  <p:sldSz cx="9144000" cy="6858000" type="screen4x3"/>
  <p:notesSz cx="7102475" cy="8991600"/>
  <p:custDataLst>
    <p:tags r:id="rId4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07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0000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7" autoAdjust="0"/>
    <p:restoredTop sz="95540"/>
  </p:normalViewPr>
  <p:slideViewPr>
    <p:cSldViewPr snapToGrid="0" showGuides="1">
      <p:cViewPr>
        <p:scale>
          <a:sx n="100" d="100"/>
          <a:sy n="100" d="100"/>
        </p:scale>
        <p:origin x="-1452" y="564"/>
      </p:cViewPr>
      <p:guideLst>
        <p:guide orient="horz" pos="2107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0.wmf"/><Relationship Id="rId4" Type="http://schemas.openxmlformats.org/officeDocument/2006/relationships/image" Target="../media/image7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png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6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106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64003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0.png"/><Relationship Id="rId4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../1/&#30005;&#24037;&#30005;&#23376;&#25216;&#26415;/ch11.ppt" TargetMode="Externa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hyperlink" Target="../1/&#30005;&#24037;&#30005;&#23376;&#25216;&#26415;/ch14.ppt" TargetMode="External"/><Relationship Id="rId5" Type="http://schemas.openxmlformats.org/officeDocument/2006/relationships/tags" Target="../tags/tag8.xml"/><Relationship Id="rId10" Type="http://schemas.openxmlformats.org/officeDocument/2006/relationships/hyperlink" Target="../1/&#30005;&#24037;&#30005;&#23376;&#25216;&#26415;/ch13.ppt" TargetMode="External"/><Relationship Id="rId4" Type="http://schemas.openxmlformats.org/officeDocument/2006/relationships/tags" Target="../tags/tag7.xml"/><Relationship Id="rId9" Type="http://schemas.openxmlformats.org/officeDocument/2006/relationships/hyperlink" Target="../1/&#30005;&#24037;&#30005;&#23376;&#25216;&#26415;/ch12.ppt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25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7.wmf"/><Relationship Id="rId2" Type="http://schemas.openxmlformats.org/officeDocument/2006/relationships/tags" Target="../tags/tag1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4.wmf"/><Relationship Id="rId5" Type="http://schemas.openxmlformats.org/officeDocument/2006/relationships/audio" Target="../media/audio2.wav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23.bin"/><Relationship Id="rId4" Type="http://schemas.openxmlformats.org/officeDocument/2006/relationships/audio" Target="../media/audio1.wav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1.wmf"/><Relationship Id="rId2" Type="http://schemas.openxmlformats.org/officeDocument/2006/relationships/tags" Target="../tags/tag1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0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29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35.wmf"/><Relationship Id="rId2" Type="http://schemas.openxmlformats.org/officeDocument/2006/relationships/tags" Target="../tags/tag19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4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3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40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9.bin"/><Relationship Id="rId2" Type="http://schemas.openxmlformats.org/officeDocument/2006/relationships/tags" Target="../tags/tag20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wmf"/><Relationship Id="rId2" Type="http://schemas.openxmlformats.org/officeDocument/2006/relationships/tags" Target="../tags/tag2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40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9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52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50.wmf"/><Relationship Id="rId2" Type="http://schemas.openxmlformats.org/officeDocument/2006/relationships/tags" Target="../tags/tag23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47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52.bin"/><Relationship Id="rId2" Type="http://schemas.openxmlformats.org/officeDocument/2006/relationships/tags" Target="../tags/tag2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1.bin"/><Relationship Id="rId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6.wmf"/><Relationship Id="rId2" Type="http://schemas.openxmlformats.org/officeDocument/2006/relationships/tags" Target="../tags/tag25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57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2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60.bin"/><Relationship Id="rId2" Type="http://schemas.openxmlformats.org/officeDocument/2006/relationships/tags" Target="../tags/tag26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17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62.bin"/><Relationship Id="rId2" Type="http://schemas.openxmlformats.org/officeDocument/2006/relationships/tags" Target="../tags/tag29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1.bin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wmf"/><Relationship Id="rId2" Type="http://schemas.openxmlformats.org/officeDocument/2006/relationships/tags" Target="../tags/tag34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4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63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2.wmf"/><Relationship Id="rId2" Type="http://schemas.openxmlformats.org/officeDocument/2006/relationships/tags" Target="../tags/tag3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74.wmf"/><Relationship Id="rId5" Type="http://schemas.openxmlformats.org/officeDocument/2006/relationships/image" Target="../media/image70.w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6.wmf"/><Relationship Id="rId2" Type="http://schemas.openxmlformats.org/officeDocument/2006/relationships/tags" Target="../tags/tag38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75.png"/><Relationship Id="rId4" Type="http://schemas.openxmlformats.org/officeDocument/2006/relationships/oleObject" Target="../embeddings/oleObject7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73.bin"/><Relationship Id="rId2" Type="http://schemas.openxmlformats.org/officeDocument/2006/relationships/tags" Target="../tags/tag39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72.bin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17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78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audio" Target="../media/audio1.wav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5.wmf"/><Relationship Id="rId3" Type="http://schemas.openxmlformats.org/officeDocument/2006/relationships/audio" Target="../media/audio1.wav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812800" y="3091542"/>
            <a:ext cx="7924800" cy="685800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磁路与变压器</a:t>
            </a:r>
            <a:endParaRPr lang="zh-CN" altLang="en-US" sz="36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174171" y="3542665"/>
            <a:ext cx="8969829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对象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磁路与变压器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(</a:t>
            </a:r>
            <a:r>
              <a:rPr lang="en-US" altLang="zh-CN" sz="3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magnetic </a:t>
            </a:r>
            <a:r>
              <a:rPr lang="en-US" altLang="zh-CN" sz="32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circuit and  transformer</a:t>
            </a:r>
            <a:r>
              <a:rPr lang="en-US" altLang="zh-CN" sz="32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)</a:t>
            </a:r>
            <a:endParaRPr lang="zh-CN" sz="3200" b="1" dirty="0">
              <a:solidFill>
                <a:srgbClr val="FF0000"/>
              </a:solidFill>
              <a:latin typeface="Times New Roman" pitchFamily="18" charset="0"/>
              <a:ea typeface="楷体" panose="02010609060101010101" charset="-122"/>
              <a:cs typeface="Times New Roman" pitchFamily="18" charset="0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5" y="585616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059113" y="1498600"/>
            <a:ext cx="4968875" cy="131921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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当电源频率和线圈匝数一定时，只要电压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U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不变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,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就要求磁通</a:t>
            </a:r>
            <a:r>
              <a:rPr kumimoji="1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</a:t>
            </a:r>
            <a:r>
              <a:rPr kumimoji="1" lang="en-US" altLang="zh-CN" sz="2800" b="1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不能变。</a:t>
            </a:r>
          </a:p>
        </p:txBody>
      </p:sp>
      <p:sp>
        <p:nvSpPr>
          <p:cNvPr id="44035" name="Rectangle 3"/>
          <p:cNvSpPr/>
          <p:nvPr/>
        </p:nvSpPr>
        <p:spPr>
          <a:xfrm>
            <a:off x="468313" y="2281238"/>
            <a:ext cx="1798637" cy="42703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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u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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44036" name="Rectangle 4"/>
          <p:cNvSpPr/>
          <p:nvPr/>
        </p:nvSpPr>
        <p:spPr>
          <a:xfrm>
            <a:off x="395288" y="1633538"/>
            <a:ext cx="2459037" cy="42703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FF"/>
                </a:solidFill>
                <a:latin typeface="宋体" panose="02010600030101010101" pitchFamily="2" charset="-122"/>
              </a:rPr>
              <a:t>∵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和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sz="28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很小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4572000" y="811213"/>
            <a:ext cx="2897188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 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=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4.44 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f N</a:t>
            </a:r>
            <a:r>
              <a:rPr kumimoji="1" lang="en-US" altLang="zh-CN" sz="2800" b="1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</a:p>
        </p:txBody>
      </p:sp>
      <p:sp>
        <p:nvSpPr>
          <p:cNvPr id="44038" name="Text Box 6"/>
          <p:cNvSpPr txBox="1"/>
          <p:nvPr/>
        </p:nvSpPr>
        <p:spPr>
          <a:xfrm>
            <a:off x="444500" y="841375"/>
            <a:ext cx="3802063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KVL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4040" name="Text Box 8"/>
          <p:cNvSpPr txBox="1"/>
          <p:nvPr/>
        </p:nvSpPr>
        <p:spPr>
          <a:xfrm>
            <a:off x="323850" y="2997200"/>
            <a:ext cx="2447925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</a:rPr>
              <a:t>二、 功率损耗</a:t>
            </a:r>
          </a:p>
        </p:txBody>
      </p:sp>
      <p:sp>
        <p:nvSpPr>
          <p:cNvPr id="44041" name="Text Box 9"/>
          <p:cNvSpPr txBox="1"/>
          <p:nvPr/>
        </p:nvSpPr>
        <p:spPr>
          <a:xfrm>
            <a:off x="395288" y="3656013"/>
            <a:ext cx="3575050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</a:rPr>
              <a:t>铁心线圈的功率损耗 </a:t>
            </a:r>
            <a:r>
              <a:rPr lang="en-US" altLang="zh-CN" sz="2800" b="1" dirty="0">
                <a:solidFill>
                  <a:schemeClr val="accent2"/>
                </a:solidFill>
                <a:latin typeface="黑体" panose="02010609060101010101" pitchFamily="49" charset="-122"/>
              </a:rPr>
              <a:t>=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2" name="Rectangle 10"/>
          <p:cNvSpPr/>
          <p:nvPr/>
        </p:nvSpPr>
        <p:spPr>
          <a:xfrm>
            <a:off x="4071938" y="3638550"/>
            <a:ext cx="10064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铜损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44043" name="Rectangle 11"/>
          <p:cNvSpPr/>
          <p:nvPr/>
        </p:nvSpPr>
        <p:spPr>
          <a:xfrm>
            <a:off x="5157788" y="3616325"/>
            <a:ext cx="9017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铁损</a:t>
            </a:r>
          </a:p>
        </p:txBody>
      </p:sp>
      <p:sp>
        <p:nvSpPr>
          <p:cNvPr id="44044" name="Rectangle 12"/>
          <p:cNvSpPr/>
          <p:nvPr/>
        </p:nvSpPr>
        <p:spPr>
          <a:xfrm>
            <a:off x="1392238" y="4297363"/>
            <a:ext cx="3929062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线圈导线电阻产生的损耗</a:t>
            </a:r>
          </a:p>
        </p:txBody>
      </p:sp>
      <p:sp>
        <p:nvSpPr>
          <p:cNvPr id="44045" name="Rectangle 13"/>
          <p:cNvSpPr/>
          <p:nvPr/>
        </p:nvSpPr>
        <p:spPr>
          <a:xfrm>
            <a:off x="395288" y="4297363"/>
            <a:ext cx="1071562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铜损：</a:t>
            </a:r>
          </a:p>
        </p:txBody>
      </p:sp>
      <p:sp>
        <p:nvSpPr>
          <p:cNvPr id="44046" name="Rectangle 14"/>
          <p:cNvSpPr/>
          <p:nvPr/>
        </p:nvSpPr>
        <p:spPr>
          <a:xfrm>
            <a:off x="414338" y="5241925"/>
            <a:ext cx="1071562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铁损：</a:t>
            </a:r>
          </a:p>
        </p:txBody>
      </p:sp>
      <p:sp>
        <p:nvSpPr>
          <p:cNvPr id="44047" name="Rectangle 15"/>
          <p:cNvSpPr/>
          <p:nvPr/>
        </p:nvSpPr>
        <p:spPr>
          <a:xfrm>
            <a:off x="3059113" y="5589588"/>
            <a:ext cx="5367337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在铁心中产生的感应 电流而引 </a:t>
            </a:r>
            <a:b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起的损耗）</a:t>
            </a:r>
          </a:p>
        </p:txBody>
      </p:sp>
      <p:sp>
        <p:nvSpPr>
          <p:cNvPr id="44048" name="AutoShape 16"/>
          <p:cNvSpPr/>
          <p:nvPr/>
        </p:nvSpPr>
        <p:spPr>
          <a:xfrm>
            <a:off x="1398588" y="506253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endParaRPr lang="zh-CN" altLang="zh-CN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9" name="Rectangle 17"/>
          <p:cNvSpPr>
            <a:spLocks noChangeArrowheads="1"/>
          </p:cNvSpPr>
          <p:nvPr/>
        </p:nvSpPr>
        <p:spPr bwMode="auto">
          <a:xfrm>
            <a:off x="1646238" y="4967288"/>
            <a:ext cx="6786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磁滞损耗（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铁心反复磁化时所消耗的功率）</a:t>
            </a:r>
          </a:p>
        </p:txBody>
      </p:sp>
      <p:sp>
        <p:nvSpPr>
          <p:cNvPr id="44050" name="Rectangle 18"/>
          <p:cNvSpPr/>
          <p:nvPr/>
        </p:nvSpPr>
        <p:spPr>
          <a:xfrm>
            <a:off x="1646238" y="5614988"/>
            <a:ext cx="142875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涡流损耗</a:t>
            </a:r>
          </a:p>
        </p:txBody>
      </p:sp>
      <p:sp>
        <p:nvSpPr>
          <p:cNvPr id="1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11993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5" grpId="0"/>
      <p:bldP spid="44036" grpId="0"/>
      <p:bldP spid="44037" grpId="0"/>
      <p:bldP spid="44038" grpId="0"/>
      <p:bldP spid="44040" grpId="0" build="p" advAuto="1000"/>
      <p:bldP spid="44041" grpId="0" build="p"/>
      <p:bldP spid="44042" grpId="0" build="p"/>
      <p:bldP spid="44043" grpId="0" build="p"/>
      <p:bldP spid="44044" grpId="0" build="p"/>
      <p:bldP spid="44045" grpId="0" build="p"/>
      <p:bldP spid="44046" grpId="0" build="p"/>
      <p:bldP spid="44047" grpId="0" build="p"/>
      <p:bldP spid="44048" grpId="0" animBg="1"/>
      <p:bldP spid="44049" grpId="0" build="p"/>
      <p:bldP spid="4405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Rectangle 12"/>
          <p:cNvSpPr/>
          <p:nvPr/>
        </p:nvSpPr>
        <p:spPr>
          <a:xfrm>
            <a:off x="323850" y="836613"/>
            <a:ext cx="8351838" cy="1035050"/>
          </a:xfrm>
          <a:prstGeom prst="rect">
            <a:avLst/>
          </a:prstGeom>
          <a:noFill/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为了减少铁心损耗，变压器、电机等电器设备中铁心通常用厚度为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0.35mm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0.5mm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硅钢片叠装而成。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84213" y="2205038"/>
            <a:ext cx="7991475" cy="180022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1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铁磁材料反复磁化时，内部磁畴的极性取向随着外磁场的交变来回翻转，在翻转的过程中，由于磁畴间相互摩擦而引起的能量损耗称为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磁滞损耗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755650" y="2133600"/>
            <a:ext cx="1908175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磁滞损耗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468313" y="2132013"/>
            <a:ext cx="7991475" cy="180022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1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铁磁材料反复磁化时，内部磁畴的极性取向随着外磁场的交变来回翻转，在翻转的过程中，由于磁畴间相互摩擦而引起的能量损耗称为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磁滞损耗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539750" y="2060575"/>
            <a:ext cx="1908175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磁滞损耗</a:t>
            </a:r>
          </a:p>
        </p:txBody>
      </p:sp>
      <p:sp>
        <p:nvSpPr>
          <p:cNvPr id="11288" name="Rectangle 24"/>
          <p:cNvSpPr/>
          <p:nvPr/>
        </p:nvSpPr>
        <p:spPr>
          <a:xfrm>
            <a:off x="2195513" y="4076700"/>
            <a:ext cx="6048375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</a:rPr>
              <a:t>涡流在铁芯中造成的热量损耗。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68313" y="4076700"/>
            <a:ext cx="1800225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涡流损耗</a:t>
            </a:r>
          </a:p>
        </p:txBody>
      </p:sp>
      <p:grpSp>
        <p:nvGrpSpPr>
          <p:cNvPr id="2" name="Group 26"/>
          <p:cNvGrpSpPr/>
          <p:nvPr/>
        </p:nvGrpSpPr>
        <p:grpSpPr>
          <a:xfrm>
            <a:off x="323850" y="4508500"/>
            <a:ext cx="1944688" cy="1873250"/>
            <a:chOff x="7540" y="6885"/>
            <a:chExt cx="1204" cy="1899"/>
          </a:xfrm>
        </p:grpSpPr>
        <p:sp>
          <p:nvSpPr>
            <p:cNvPr id="220170" name="Line 27"/>
            <p:cNvSpPr/>
            <p:nvPr/>
          </p:nvSpPr>
          <p:spPr>
            <a:xfrm>
              <a:off x="8134" y="7283"/>
              <a:ext cx="61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71" name="Line 28"/>
            <p:cNvSpPr/>
            <p:nvPr/>
          </p:nvSpPr>
          <p:spPr>
            <a:xfrm flipV="1">
              <a:off x="7933" y="7283"/>
              <a:ext cx="206" cy="19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72" name="Line 29"/>
            <p:cNvSpPr/>
            <p:nvPr/>
          </p:nvSpPr>
          <p:spPr>
            <a:xfrm flipV="1">
              <a:off x="8543" y="7283"/>
              <a:ext cx="201" cy="20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73" name="Oval 30"/>
            <p:cNvSpPr/>
            <p:nvPr/>
          </p:nvSpPr>
          <p:spPr>
            <a:xfrm>
              <a:off x="8113" y="7307"/>
              <a:ext cx="419" cy="14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74" name="Oval 31"/>
            <p:cNvSpPr/>
            <p:nvPr/>
          </p:nvSpPr>
          <p:spPr>
            <a:xfrm>
              <a:off x="8196" y="7339"/>
              <a:ext cx="252" cy="8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75" name="Line 32"/>
            <p:cNvSpPr/>
            <p:nvPr/>
          </p:nvSpPr>
          <p:spPr>
            <a:xfrm flipH="1">
              <a:off x="8213" y="7307"/>
              <a:ext cx="11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76" name="Line 33"/>
            <p:cNvSpPr/>
            <p:nvPr/>
          </p:nvSpPr>
          <p:spPr>
            <a:xfrm flipH="1">
              <a:off x="8230" y="7347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77" name="Line 34"/>
            <p:cNvSpPr/>
            <p:nvPr/>
          </p:nvSpPr>
          <p:spPr>
            <a:xfrm flipH="1" flipV="1">
              <a:off x="8336" y="6885"/>
              <a:ext cx="0" cy="50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78" name="Line 35"/>
            <p:cNvSpPr/>
            <p:nvPr/>
          </p:nvSpPr>
          <p:spPr>
            <a:xfrm>
              <a:off x="8739" y="7298"/>
              <a:ext cx="0" cy="85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79" name="Line 36"/>
            <p:cNvSpPr/>
            <p:nvPr/>
          </p:nvSpPr>
          <p:spPr>
            <a:xfrm>
              <a:off x="7938" y="7487"/>
              <a:ext cx="60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80" name="Line 37"/>
            <p:cNvSpPr/>
            <p:nvPr/>
          </p:nvSpPr>
          <p:spPr>
            <a:xfrm>
              <a:off x="7736" y="7694"/>
              <a:ext cx="61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81" name="Line 38"/>
            <p:cNvSpPr/>
            <p:nvPr/>
          </p:nvSpPr>
          <p:spPr>
            <a:xfrm flipV="1">
              <a:off x="7736" y="7487"/>
              <a:ext cx="206" cy="19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82" name="Line 39"/>
            <p:cNvSpPr/>
            <p:nvPr/>
          </p:nvSpPr>
          <p:spPr>
            <a:xfrm flipV="1">
              <a:off x="8346" y="7487"/>
              <a:ext cx="201" cy="20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83" name="Oval 40"/>
            <p:cNvSpPr/>
            <p:nvPr/>
          </p:nvSpPr>
          <p:spPr>
            <a:xfrm>
              <a:off x="7916" y="7510"/>
              <a:ext cx="419" cy="14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84" name="Oval 41"/>
            <p:cNvSpPr/>
            <p:nvPr/>
          </p:nvSpPr>
          <p:spPr>
            <a:xfrm>
              <a:off x="7999" y="7542"/>
              <a:ext cx="252" cy="88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85" name="Line 42"/>
            <p:cNvSpPr/>
            <p:nvPr/>
          </p:nvSpPr>
          <p:spPr>
            <a:xfrm flipH="1">
              <a:off x="8016" y="7510"/>
              <a:ext cx="11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86" name="Line 43"/>
            <p:cNvSpPr/>
            <p:nvPr/>
          </p:nvSpPr>
          <p:spPr>
            <a:xfrm flipH="1">
              <a:off x="8033" y="7551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87" name="Line 44"/>
            <p:cNvSpPr/>
            <p:nvPr/>
          </p:nvSpPr>
          <p:spPr>
            <a:xfrm flipH="1" flipV="1">
              <a:off x="8139" y="7089"/>
              <a:ext cx="0" cy="50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88" name="Line 45"/>
            <p:cNvSpPr/>
            <p:nvPr/>
          </p:nvSpPr>
          <p:spPr>
            <a:xfrm>
              <a:off x="8346" y="7702"/>
              <a:ext cx="0" cy="8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89" name="Line 46"/>
            <p:cNvSpPr/>
            <p:nvPr/>
          </p:nvSpPr>
          <p:spPr>
            <a:xfrm>
              <a:off x="8543" y="7502"/>
              <a:ext cx="0" cy="85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90" name="Line 47"/>
            <p:cNvSpPr/>
            <p:nvPr/>
          </p:nvSpPr>
          <p:spPr>
            <a:xfrm>
              <a:off x="7741" y="7690"/>
              <a:ext cx="61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91" name="Line 48"/>
            <p:cNvSpPr/>
            <p:nvPr/>
          </p:nvSpPr>
          <p:spPr>
            <a:xfrm>
              <a:off x="7540" y="7897"/>
              <a:ext cx="61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92" name="Line 49"/>
            <p:cNvSpPr/>
            <p:nvPr/>
          </p:nvSpPr>
          <p:spPr>
            <a:xfrm flipV="1">
              <a:off x="7540" y="7690"/>
              <a:ext cx="206" cy="19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93" name="Line 50"/>
            <p:cNvSpPr/>
            <p:nvPr/>
          </p:nvSpPr>
          <p:spPr>
            <a:xfrm flipV="1">
              <a:off x="8150" y="7690"/>
              <a:ext cx="201" cy="20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194" name="Oval 51"/>
            <p:cNvSpPr/>
            <p:nvPr/>
          </p:nvSpPr>
          <p:spPr>
            <a:xfrm>
              <a:off x="7719" y="7714"/>
              <a:ext cx="420" cy="14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95" name="Oval 52"/>
            <p:cNvSpPr/>
            <p:nvPr/>
          </p:nvSpPr>
          <p:spPr>
            <a:xfrm>
              <a:off x="7803" y="7746"/>
              <a:ext cx="252" cy="8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196" name="Line 53"/>
            <p:cNvSpPr/>
            <p:nvPr/>
          </p:nvSpPr>
          <p:spPr>
            <a:xfrm flipH="1">
              <a:off x="7820" y="7714"/>
              <a:ext cx="11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97" name="Line 54"/>
            <p:cNvSpPr/>
            <p:nvPr/>
          </p:nvSpPr>
          <p:spPr>
            <a:xfrm flipH="1">
              <a:off x="7837" y="7754"/>
              <a:ext cx="8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98" name="Line 55"/>
            <p:cNvSpPr/>
            <p:nvPr/>
          </p:nvSpPr>
          <p:spPr>
            <a:xfrm flipH="1" flipV="1">
              <a:off x="7943" y="7292"/>
              <a:ext cx="0" cy="50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sm" len="med"/>
            </a:ln>
          </p:spPr>
        </p:sp>
        <p:sp>
          <p:nvSpPr>
            <p:cNvPr id="220199" name="Line 56"/>
            <p:cNvSpPr/>
            <p:nvPr/>
          </p:nvSpPr>
          <p:spPr>
            <a:xfrm flipH="1">
              <a:off x="7540" y="7897"/>
              <a:ext cx="0" cy="86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200" name="Line 57"/>
            <p:cNvSpPr/>
            <p:nvPr/>
          </p:nvSpPr>
          <p:spPr>
            <a:xfrm>
              <a:off x="8150" y="7905"/>
              <a:ext cx="0" cy="8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201" name="Line 58"/>
            <p:cNvSpPr/>
            <p:nvPr/>
          </p:nvSpPr>
          <p:spPr>
            <a:xfrm>
              <a:off x="8346" y="7706"/>
              <a:ext cx="1" cy="8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202" name="Freeform 59"/>
            <p:cNvSpPr/>
            <p:nvPr/>
          </p:nvSpPr>
          <p:spPr>
            <a:xfrm>
              <a:off x="7540" y="8652"/>
              <a:ext cx="614" cy="132"/>
            </a:xfrm>
            <a:custGeom>
              <a:avLst/>
              <a:gdLst>
                <a:gd name="txL" fmla="*/ 0 w 1454"/>
                <a:gd name="txT" fmla="*/ 0 h 238"/>
                <a:gd name="txR" fmla="*/ 1454 w 1454"/>
                <a:gd name="txB" fmla="*/ 238 h 238"/>
              </a:gdLst>
              <a:ahLst/>
              <a:cxnLst>
                <a:cxn ang="0">
                  <a:pos x="0" y="198"/>
                </a:cxn>
                <a:cxn ang="0">
                  <a:pos x="360" y="3"/>
                </a:cxn>
                <a:cxn ang="0">
                  <a:pos x="524" y="213"/>
                </a:cxn>
                <a:cxn ang="0">
                  <a:pos x="960" y="153"/>
                </a:cxn>
                <a:cxn ang="0">
                  <a:pos x="1320" y="213"/>
                </a:cxn>
                <a:cxn ang="0">
                  <a:pos x="1454" y="198"/>
                </a:cxn>
              </a:cxnLst>
              <a:rect l="txL" t="txT" r="txR" b="txB"/>
              <a:pathLst>
                <a:path w="1454" h="238">
                  <a:moveTo>
                    <a:pt x="0" y="198"/>
                  </a:moveTo>
                  <a:cubicBezTo>
                    <a:pt x="136" y="99"/>
                    <a:pt x="273" y="0"/>
                    <a:pt x="360" y="3"/>
                  </a:cubicBezTo>
                  <a:cubicBezTo>
                    <a:pt x="447" y="6"/>
                    <a:pt x="424" y="188"/>
                    <a:pt x="524" y="213"/>
                  </a:cubicBezTo>
                  <a:cubicBezTo>
                    <a:pt x="624" y="238"/>
                    <a:pt x="827" y="153"/>
                    <a:pt x="960" y="153"/>
                  </a:cubicBezTo>
                  <a:cubicBezTo>
                    <a:pt x="1093" y="153"/>
                    <a:pt x="1238" y="206"/>
                    <a:pt x="1320" y="213"/>
                  </a:cubicBezTo>
                  <a:cubicBezTo>
                    <a:pt x="1402" y="220"/>
                    <a:pt x="1428" y="209"/>
                    <a:pt x="1454" y="198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0203" name="Freeform 60"/>
            <p:cNvSpPr/>
            <p:nvPr/>
          </p:nvSpPr>
          <p:spPr>
            <a:xfrm>
              <a:off x="8148" y="8137"/>
              <a:ext cx="589" cy="630"/>
            </a:xfrm>
            <a:custGeom>
              <a:avLst/>
              <a:gdLst>
                <a:gd name="txL" fmla="*/ 0 w 1394"/>
                <a:gd name="txT" fmla="*/ 0 h 930"/>
                <a:gd name="txR" fmla="*/ 1394 w 1394"/>
                <a:gd name="txB" fmla="*/ 930 h 930"/>
              </a:gdLst>
              <a:ahLst/>
              <a:cxnLst>
                <a:cxn ang="0">
                  <a:pos x="0" y="930"/>
                </a:cxn>
                <a:cxn ang="0">
                  <a:pos x="360" y="825"/>
                </a:cxn>
                <a:cxn ang="0">
                  <a:pos x="480" y="600"/>
                </a:cxn>
                <a:cxn ang="0">
                  <a:pos x="840" y="540"/>
                </a:cxn>
                <a:cxn ang="0">
                  <a:pos x="930" y="300"/>
                </a:cxn>
                <a:cxn ang="0">
                  <a:pos x="1394" y="0"/>
                </a:cxn>
              </a:cxnLst>
              <a:rect l="txL" t="txT" r="txR" b="txB"/>
              <a:pathLst>
                <a:path w="1394" h="930">
                  <a:moveTo>
                    <a:pt x="0" y="930"/>
                  </a:moveTo>
                  <a:cubicBezTo>
                    <a:pt x="140" y="905"/>
                    <a:pt x="280" y="880"/>
                    <a:pt x="360" y="825"/>
                  </a:cubicBezTo>
                  <a:cubicBezTo>
                    <a:pt x="440" y="770"/>
                    <a:pt x="400" y="647"/>
                    <a:pt x="480" y="600"/>
                  </a:cubicBezTo>
                  <a:cubicBezTo>
                    <a:pt x="560" y="553"/>
                    <a:pt x="765" y="590"/>
                    <a:pt x="840" y="540"/>
                  </a:cubicBezTo>
                  <a:cubicBezTo>
                    <a:pt x="915" y="490"/>
                    <a:pt x="838" y="390"/>
                    <a:pt x="930" y="300"/>
                  </a:cubicBezTo>
                  <a:cubicBezTo>
                    <a:pt x="1022" y="210"/>
                    <a:pt x="1208" y="105"/>
                    <a:pt x="1394" y="0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1325" name="AutoShape 61"/>
          <p:cNvSpPr/>
          <p:nvPr/>
        </p:nvSpPr>
        <p:spPr>
          <a:xfrm>
            <a:off x="3203575" y="5445125"/>
            <a:ext cx="5040313" cy="971550"/>
          </a:xfrm>
          <a:prstGeom prst="wedgeRoundRectCallout">
            <a:avLst>
              <a:gd name="adj1" fmla="val -71986"/>
              <a:gd name="adj2" fmla="val -63889"/>
              <a:gd name="adj3" fmla="val 16667"/>
            </a:avLst>
          </a:prstGeom>
          <a:solidFill>
            <a:schemeClr val="accent2">
              <a:alpha val="27058"/>
            </a:schemeClr>
          </a:solidFill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eaLnBrk="0" hangingPunct="0"/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</a:rPr>
              <a:t>为减小涡流损耗，常用硅钢片叠压制成电机电器的铁芯。</a:t>
            </a:r>
          </a:p>
        </p:txBody>
      </p:sp>
      <p:sp>
        <p:nvSpPr>
          <p:cNvPr id="45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1130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12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12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12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3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slee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275" y="2573655"/>
            <a:ext cx="142240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AutoShape 5"/>
          <p:cNvSpPr/>
          <p:nvPr/>
        </p:nvSpPr>
        <p:spPr>
          <a:xfrm>
            <a:off x="525463" y="1241743"/>
            <a:ext cx="3671887" cy="1728787"/>
          </a:xfrm>
          <a:prstGeom prst="cloudCallout">
            <a:avLst>
              <a:gd name="adj1" fmla="val 45028"/>
              <a:gd name="adj2" fmla="val 84435"/>
            </a:avLst>
          </a:prstGeom>
          <a:solidFill>
            <a:srgbClr val="CCFF99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sz="2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b="1" dirty="0">
                <a:latin typeface="Times New Roman" panose="02020603050405020304" pitchFamily="18" charset="0"/>
              </a:rPr>
              <a:t>为什么说磁路欧姆定律只能用于定性分析？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4694" name="AutoShape 6"/>
          <p:cNvSpPr/>
          <p:nvPr/>
        </p:nvSpPr>
        <p:spPr>
          <a:xfrm>
            <a:off x="4648200" y="3708400"/>
            <a:ext cx="4103688" cy="2014538"/>
          </a:xfrm>
          <a:prstGeom prst="cloudCallout">
            <a:avLst>
              <a:gd name="adj1" fmla="val -41875"/>
              <a:gd name="adj2" fmla="val -69542"/>
            </a:avLst>
          </a:prstGeom>
          <a:solidFill>
            <a:srgbClr val="00FFFF"/>
          </a:solidFill>
          <a:ln w="952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</a:rPr>
              <a:t>2.</a:t>
            </a:r>
            <a:r>
              <a:rPr lang="zh-CN" altLang="en-US" b="1" dirty="0">
                <a:latin typeface="Times New Roman" panose="02020603050405020304" pitchFamily="18" charset="0"/>
              </a:rPr>
              <a:t>磁滞损耗和涡流损耗是怎么产生的？如何减小这两种损耗？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6386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  <p:bldP spid="1146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/>
          <p:nvPr/>
        </p:nvSpPr>
        <p:spPr>
          <a:xfrm>
            <a:off x="161925" y="1236663"/>
            <a:ext cx="8982075" cy="430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变压器可以变换电压、电流和阻抗的功能。应用非常广泛。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1000" y="1944688"/>
            <a:ext cx="612775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电力系统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变压器用于改变供电系统的电压。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61950" y="2349500"/>
            <a:ext cx="8458200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电子线路：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变压器用于改变电压、耦合电路、传送信 号和实现阻抗的匹配等。</a:t>
            </a:r>
          </a:p>
        </p:txBody>
      </p:sp>
      <p:sp>
        <p:nvSpPr>
          <p:cNvPr id="13318" name="Rectangle 6"/>
          <p:cNvSpPr/>
          <p:nvPr/>
        </p:nvSpPr>
        <p:spPr>
          <a:xfrm>
            <a:off x="381000" y="2994025"/>
            <a:ext cx="8351838" cy="730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还有一些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特殊变压器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（如：自耦变压器、电流互感器等）及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专用变压器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（如：电焊变压器、整流变压器等）。 </a:t>
            </a:r>
          </a:p>
        </p:txBody>
      </p:sp>
      <p:sp>
        <p:nvSpPr>
          <p:cNvPr id="13319" name="Rectangle 7"/>
          <p:cNvSpPr/>
          <p:nvPr/>
        </p:nvSpPr>
        <p:spPr>
          <a:xfrm>
            <a:off x="1547813" y="5013325"/>
            <a:ext cx="6934200" cy="457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</a:rPr>
              <a:t>按相数分</a:t>
            </a:r>
            <a:r>
              <a:rPr lang="en-US" altLang="zh-CN" b="1" dirty="0">
                <a:solidFill>
                  <a:srgbClr val="008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单相、三相和多相变压器。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47663" y="4259263"/>
            <a:ext cx="1071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分类：</a:t>
            </a:r>
          </a:p>
        </p:txBody>
      </p:sp>
      <p:sp>
        <p:nvSpPr>
          <p:cNvPr id="13321" name="Rectangle 9"/>
          <p:cNvSpPr/>
          <p:nvPr/>
        </p:nvSpPr>
        <p:spPr>
          <a:xfrm>
            <a:off x="1547813" y="4149725"/>
            <a:ext cx="5976937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</a:rPr>
              <a:t>按用途分</a:t>
            </a:r>
            <a:r>
              <a:rPr lang="en-US" altLang="zh-CN" b="1" dirty="0">
                <a:solidFill>
                  <a:srgbClr val="008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电力变压器，特殊用途变压器。</a:t>
            </a:r>
          </a:p>
        </p:txBody>
      </p:sp>
      <p:sp>
        <p:nvSpPr>
          <p:cNvPr id="13322" name="Rectangle 10"/>
          <p:cNvSpPr/>
          <p:nvPr/>
        </p:nvSpPr>
        <p:spPr>
          <a:xfrm>
            <a:off x="1549400" y="4508500"/>
            <a:ext cx="5567363" cy="457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</a:rPr>
              <a:t>按结构分</a:t>
            </a:r>
            <a:r>
              <a:rPr lang="en-US" altLang="zh-CN" b="1" dirty="0">
                <a:solidFill>
                  <a:srgbClr val="008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心式变压器、壳式变压器。</a:t>
            </a:r>
          </a:p>
        </p:txBody>
      </p:sp>
      <p:sp>
        <p:nvSpPr>
          <p:cNvPr id="13323" name="Rectangle 11"/>
          <p:cNvSpPr/>
          <p:nvPr/>
        </p:nvSpPr>
        <p:spPr>
          <a:xfrm>
            <a:off x="1547813" y="5492750"/>
            <a:ext cx="6326187" cy="457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</a:rPr>
              <a:t>按冷却方式分</a:t>
            </a:r>
            <a:r>
              <a:rPr lang="en-US" altLang="zh-CN" b="1" dirty="0">
                <a:solidFill>
                  <a:srgbClr val="008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自冷变压器、油冷变压器。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61949" y="508000"/>
            <a:ext cx="6657975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5.3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变压器的结构和工作原理</a:t>
            </a:r>
          </a:p>
        </p:txBody>
      </p:sp>
      <p:sp>
        <p:nvSpPr>
          <p:cNvPr id="12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33106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 build="p"/>
      <p:bldP spid="13317" grpId="0" build="p"/>
      <p:bldP spid="13318" grpId="0" build="p"/>
      <p:bldP spid="13319" grpId="0" build="p"/>
      <p:bldP spid="13320" grpId="0" build="p"/>
      <p:bldP spid="13321" grpId="0" build="p"/>
      <p:bldP spid="13322" grpId="0" build="p"/>
      <p:bldP spid="133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8225" y="3933825"/>
            <a:ext cx="2486025" cy="1885950"/>
            <a:chOff x="654" y="2208"/>
            <a:chExt cx="1566" cy="1188"/>
          </a:xfrm>
        </p:grpSpPr>
        <p:grpSp>
          <p:nvGrpSpPr>
            <p:cNvPr id="223235" name="Group 3"/>
            <p:cNvGrpSpPr/>
            <p:nvPr/>
          </p:nvGrpSpPr>
          <p:grpSpPr>
            <a:xfrm>
              <a:off x="729" y="2208"/>
              <a:ext cx="1491" cy="1116"/>
              <a:chOff x="1344" y="960"/>
              <a:chExt cx="2089" cy="1277"/>
            </a:xfrm>
          </p:grpSpPr>
          <p:sp>
            <p:nvSpPr>
              <p:cNvPr id="223236" name="Rectangle 4"/>
              <p:cNvSpPr/>
              <p:nvPr/>
            </p:nvSpPr>
            <p:spPr>
              <a:xfrm>
                <a:off x="1344" y="960"/>
                <a:ext cx="2089" cy="1277"/>
              </a:xfrm>
              <a:prstGeom prst="rect">
                <a:avLst/>
              </a:prstGeom>
              <a:solidFill>
                <a:srgbClr val="BDBDBD"/>
              </a:solidFill>
              <a:ln w="12700" cap="flat" cmpd="sng">
                <a:solidFill>
                  <a:srgbClr val="76767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3237" name="Rectangle 5"/>
              <p:cNvSpPr/>
              <p:nvPr/>
            </p:nvSpPr>
            <p:spPr>
              <a:xfrm>
                <a:off x="1554" y="1193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3238" name="Rectangle 6"/>
              <p:cNvSpPr/>
              <p:nvPr/>
            </p:nvSpPr>
            <p:spPr>
              <a:xfrm>
                <a:off x="2541" y="1188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3239" name="Group 7"/>
            <p:cNvGrpSpPr/>
            <p:nvPr/>
          </p:nvGrpSpPr>
          <p:grpSpPr>
            <a:xfrm>
              <a:off x="716" y="2223"/>
              <a:ext cx="1490" cy="1115"/>
              <a:chOff x="1344" y="960"/>
              <a:chExt cx="2089" cy="1277"/>
            </a:xfrm>
          </p:grpSpPr>
          <p:sp>
            <p:nvSpPr>
              <p:cNvPr id="223240" name="Rectangle 8"/>
              <p:cNvSpPr/>
              <p:nvPr/>
            </p:nvSpPr>
            <p:spPr>
              <a:xfrm>
                <a:off x="1344" y="960"/>
                <a:ext cx="2089" cy="1277"/>
              </a:xfrm>
              <a:prstGeom prst="rect">
                <a:avLst/>
              </a:prstGeom>
              <a:solidFill>
                <a:srgbClr val="BDBDBD"/>
              </a:solidFill>
              <a:ln w="12700" cap="flat" cmpd="sng">
                <a:solidFill>
                  <a:srgbClr val="76767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3241" name="Rectangle 9"/>
              <p:cNvSpPr/>
              <p:nvPr/>
            </p:nvSpPr>
            <p:spPr>
              <a:xfrm>
                <a:off x="1554" y="1193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3242" name="Rectangle 10"/>
              <p:cNvSpPr/>
              <p:nvPr/>
            </p:nvSpPr>
            <p:spPr>
              <a:xfrm>
                <a:off x="2541" y="1188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3243" name="Group 11"/>
            <p:cNvGrpSpPr/>
            <p:nvPr/>
          </p:nvGrpSpPr>
          <p:grpSpPr>
            <a:xfrm>
              <a:off x="699" y="2241"/>
              <a:ext cx="1491" cy="1116"/>
              <a:chOff x="1344" y="960"/>
              <a:chExt cx="2089" cy="1277"/>
            </a:xfrm>
          </p:grpSpPr>
          <p:sp>
            <p:nvSpPr>
              <p:cNvPr id="223244" name="Rectangle 12"/>
              <p:cNvSpPr/>
              <p:nvPr/>
            </p:nvSpPr>
            <p:spPr>
              <a:xfrm>
                <a:off x="1344" y="960"/>
                <a:ext cx="2089" cy="1277"/>
              </a:xfrm>
              <a:prstGeom prst="rect">
                <a:avLst/>
              </a:prstGeom>
              <a:solidFill>
                <a:srgbClr val="BDBDBD"/>
              </a:solidFill>
              <a:ln w="12700" cap="flat" cmpd="sng">
                <a:solidFill>
                  <a:srgbClr val="76767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3245" name="Rectangle 13"/>
              <p:cNvSpPr/>
              <p:nvPr/>
            </p:nvSpPr>
            <p:spPr>
              <a:xfrm>
                <a:off x="1554" y="1193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3246" name="Rectangle 14"/>
              <p:cNvSpPr/>
              <p:nvPr/>
            </p:nvSpPr>
            <p:spPr>
              <a:xfrm>
                <a:off x="2541" y="1188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3247" name="Group 15"/>
            <p:cNvGrpSpPr/>
            <p:nvPr/>
          </p:nvGrpSpPr>
          <p:grpSpPr>
            <a:xfrm>
              <a:off x="685" y="2254"/>
              <a:ext cx="1491" cy="1116"/>
              <a:chOff x="1344" y="960"/>
              <a:chExt cx="2089" cy="1277"/>
            </a:xfrm>
          </p:grpSpPr>
          <p:sp>
            <p:nvSpPr>
              <p:cNvPr id="223248" name="Rectangle 16"/>
              <p:cNvSpPr/>
              <p:nvPr/>
            </p:nvSpPr>
            <p:spPr>
              <a:xfrm>
                <a:off x="1344" y="960"/>
                <a:ext cx="2089" cy="1277"/>
              </a:xfrm>
              <a:prstGeom prst="rect">
                <a:avLst/>
              </a:prstGeom>
              <a:solidFill>
                <a:srgbClr val="BDBDBD"/>
              </a:solidFill>
              <a:ln w="12700" cap="flat" cmpd="sng">
                <a:solidFill>
                  <a:srgbClr val="76767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3249" name="Rectangle 17"/>
              <p:cNvSpPr/>
              <p:nvPr/>
            </p:nvSpPr>
            <p:spPr>
              <a:xfrm>
                <a:off x="1554" y="1193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3250" name="Rectangle 18"/>
              <p:cNvSpPr/>
              <p:nvPr/>
            </p:nvSpPr>
            <p:spPr>
              <a:xfrm>
                <a:off x="2541" y="1188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3251" name="Group 19"/>
            <p:cNvGrpSpPr/>
            <p:nvPr/>
          </p:nvGrpSpPr>
          <p:grpSpPr>
            <a:xfrm>
              <a:off x="670" y="2268"/>
              <a:ext cx="1490" cy="1115"/>
              <a:chOff x="1344" y="960"/>
              <a:chExt cx="2089" cy="1277"/>
            </a:xfrm>
          </p:grpSpPr>
          <p:sp>
            <p:nvSpPr>
              <p:cNvPr id="223252" name="Rectangle 20"/>
              <p:cNvSpPr/>
              <p:nvPr/>
            </p:nvSpPr>
            <p:spPr>
              <a:xfrm>
                <a:off x="1344" y="960"/>
                <a:ext cx="2089" cy="1277"/>
              </a:xfrm>
              <a:prstGeom prst="rect">
                <a:avLst/>
              </a:prstGeom>
              <a:solidFill>
                <a:srgbClr val="BDBDBD"/>
              </a:solidFill>
              <a:ln w="12700" cap="flat" cmpd="sng">
                <a:solidFill>
                  <a:srgbClr val="76767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3253" name="Rectangle 21"/>
              <p:cNvSpPr/>
              <p:nvPr/>
            </p:nvSpPr>
            <p:spPr>
              <a:xfrm>
                <a:off x="1554" y="1193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3254" name="Rectangle 22"/>
              <p:cNvSpPr/>
              <p:nvPr/>
            </p:nvSpPr>
            <p:spPr>
              <a:xfrm>
                <a:off x="2541" y="1188"/>
                <a:ext cx="656" cy="8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23255" name="Rectangle 23"/>
            <p:cNvSpPr/>
            <p:nvPr/>
          </p:nvSpPr>
          <p:spPr>
            <a:xfrm>
              <a:off x="654" y="2280"/>
              <a:ext cx="1491" cy="1116"/>
            </a:xfrm>
            <a:prstGeom prst="rect">
              <a:avLst/>
            </a:prstGeom>
            <a:solidFill>
              <a:srgbClr val="BDBDBD"/>
            </a:solidFill>
            <a:ln w="12700" cap="flat" cmpd="sng">
              <a:solidFill>
                <a:srgbClr val="76767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256" name="Rectangle 24"/>
            <p:cNvSpPr/>
            <p:nvPr/>
          </p:nvSpPr>
          <p:spPr>
            <a:xfrm>
              <a:off x="804" y="2484"/>
              <a:ext cx="468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3257" name="Rectangle 25"/>
            <p:cNvSpPr/>
            <p:nvPr/>
          </p:nvSpPr>
          <p:spPr>
            <a:xfrm>
              <a:off x="1508" y="2479"/>
              <a:ext cx="469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363" name="Text Box 27"/>
          <p:cNvSpPr txBox="1"/>
          <p:nvPr/>
        </p:nvSpPr>
        <p:spPr>
          <a:xfrm>
            <a:off x="1828800" y="2670175"/>
            <a:ext cx="7389813" cy="5127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其它部件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油箱、冷却装置、保护装置等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64" name="Rectangle 28"/>
          <p:cNvSpPr/>
          <p:nvPr/>
        </p:nvSpPr>
        <p:spPr>
          <a:xfrm>
            <a:off x="1296988" y="6113463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壳式变压器</a:t>
            </a: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323850" y="1565275"/>
            <a:ext cx="1223963" cy="1281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变压器主要组成部分</a:t>
            </a:r>
          </a:p>
        </p:txBody>
      </p:sp>
      <p:sp>
        <p:nvSpPr>
          <p:cNvPr id="14366" name="AutoShape 30"/>
          <p:cNvSpPr/>
          <p:nvPr/>
        </p:nvSpPr>
        <p:spPr>
          <a:xfrm>
            <a:off x="1543050" y="1603375"/>
            <a:ext cx="285750" cy="1447800"/>
          </a:xfrm>
          <a:prstGeom prst="leftBrace">
            <a:avLst>
              <a:gd name="adj1" fmla="val 42222"/>
              <a:gd name="adj2" fmla="val 50000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zh-CN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67" name="Rectangle 31"/>
          <p:cNvSpPr/>
          <p:nvPr/>
        </p:nvSpPr>
        <p:spPr>
          <a:xfrm>
            <a:off x="1835150" y="1412875"/>
            <a:ext cx="449421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变压器铁心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硅钢片叠压而成</a:t>
            </a:r>
          </a:p>
        </p:txBody>
      </p:sp>
      <p:sp>
        <p:nvSpPr>
          <p:cNvPr id="14368" name="Rectangle 32"/>
          <p:cNvSpPr/>
          <p:nvPr/>
        </p:nvSpPr>
        <p:spPr>
          <a:xfrm>
            <a:off x="1847850" y="1870075"/>
            <a:ext cx="61626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变压器绕组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原边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一次线圈、高压绕组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4369" name="Rectangle 33"/>
          <p:cNvSpPr/>
          <p:nvPr/>
        </p:nvSpPr>
        <p:spPr>
          <a:xfrm>
            <a:off x="3829050" y="2327275"/>
            <a:ext cx="41687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副边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二次线圈、低压绕组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4370" name="Rectangle 34"/>
          <p:cNvSpPr/>
          <p:nvPr/>
        </p:nvSpPr>
        <p:spPr>
          <a:xfrm>
            <a:off x="5314950" y="6170613"/>
            <a:ext cx="1785938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心式变压器</a:t>
            </a:r>
          </a:p>
        </p:txBody>
      </p:sp>
      <p:grpSp>
        <p:nvGrpSpPr>
          <p:cNvPr id="8" name="Group 35"/>
          <p:cNvGrpSpPr/>
          <p:nvPr/>
        </p:nvGrpSpPr>
        <p:grpSpPr>
          <a:xfrm>
            <a:off x="1482725" y="4305300"/>
            <a:ext cx="1333500" cy="1285875"/>
            <a:chOff x="934" y="2442"/>
            <a:chExt cx="840" cy="810"/>
          </a:xfrm>
        </p:grpSpPr>
        <p:sp>
          <p:nvSpPr>
            <p:cNvPr id="223267" name="Rectangle 36"/>
            <p:cNvSpPr/>
            <p:nvPr/>
          </p:nvSpPr>
          <p:spPr>
            <a:xfrm>
              <a:off x="934" y="2580"/>
              <a:ext cx="840" cy="564"/>
            </a:xfrm>
            <a:prstGeom prst="rect">
              <a:avLst/>
            </a:prstGeom>
            <a:solidFill>
              <a:srgbClr val="B68600"/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TopRight">
                <a:rot lat="0" lon="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68600"/>
              </a:extrusionClr>
            </a:sp3d>
          </p:spPr>
          <p:txBody>
            <a:bodyPr wrap="none" lIns="0" tIns="0" rIns="0" bIns="0" anchor="ctr" anchorCtr="0">
              <a:flatTx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268" name="Rectangle 37"/>
            <p:cNvSpPr/>
            <p:nvPr/>
          </p:nvSpPr>
          <p:spPr>
            <a:xfrm>
              <a:off x="1228" y="2496"/>
              <a:ext cx="270" cy="60"/>
            </a:xfrm>
            <a:prstGeom prst="rect">
              <a:avLst/>
            </a:prstGeom>
            <a:solidFill>
              <a:srgbClr val="C0C0C0"/>
            </a:solidFill>
            <a:ln w="12700" cap="flat" cmpd="sng">
              <a:solidFill>
                <a:srgbClr val="76767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269" name="Rectangle 38"/>
            <p:cNvSpPr/>
            <p:nvPr/>
          </p:nvSpPr>
          <p:spPr>
            <a:xfrm>
              <a:off x="1234" y="3144"/>
              <a:ext cx="276" cy="60"/>
            </a:xfrm>
            <a:prstGeom prst="rect">
              <a:avLst/>
            </a:prstGeom>
            <a:solidFill>
              <a:srgbClr val="C0C0C0"/>
            </a:solidFill>
            <a:ln w="12700" cap="flat" cmpd="sng">
              <a:solidFill>
                <a:srgbClr val="76767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270" name="Rectangle 39"/>
            <p:cNvSpPr/>
            <p:nvPr/>
          </p:nvSpPr>
          <p:spPr>
            <a:xfrm>
              <a:off x="1228" y="2442"/>
              <a:ext cx="270" cy="60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271" name="Rectangle 40"/>
            <p:cNvSpPr/>
            <p:nvPr/>
          </p:nvSpPr>
          <p:spPr>
            <a:xfrm>
              <a:off x="1234" y="3186"/>
              <a:ext cx="294" cy="66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377" name="AutoShape 41"/>
          <p:cNvSpPr/>
          <p:nvPr/>
        </p:nvSpPr>
        <p:spPr>
          <a:xfrm>
            <a:off x="498475" y="3408363"/>
            <a:ext cx="1019175" cy="514350"/>
          </a:xfrm>
          <a:prstGeom prst="wedgeRoundRectCallout">
            <a:avLst>
              <a:gd name="adj1" fmla="val 81931"/>
              <a:gd name="adj2" fmla="val 247222"/>
              <a:gd name="adj3" fmla="val 16667"/>
            </a:avLst>
          </a:prstGeom>
          <a:gradFill rotWithShape="0">
            <a:gsLst>
              <a:gs pos="0">
                <a:srgbClr val="FFCC99"/>
              </a:gs>
              <a:gs pos="100000">
                <a:srgbClr val="FFFFFF"/>
              </a:gs>
            </a:gsLst>
            <a:path path="rect">
              <a:fillToRect r="100000" b="100000"/>
            </a:path>
            <a:tileRect/>
          </a:gra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线圈</a:t>
            </a:r>
          </a:p>
        </p:txBody>
      </p:sp>
      <p:sp>
        <p:nvSpPr>
          <p:cNvPr id="14378" name="AutoShape 42"/>
          <p:cNvSpPr/>
          <p:nvPr/>
        </p:nvSpPr>
        <p:spPr>
          <a:xfrm>
            <a:off x="2971800" y="3324225"/>
            <a:ext cx="1016000" cy="501650"/>
          </a:xfrm>
          <a:prstGeom prst="wedgeRoundRectCallout">
            <a:avLst>
              <a:gd name="adj1" fmla="val -22968"/>
              <a:gd name="adj2" fmla="val 156329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铁心</a:t>
            </a:r>
          </a:p>
        </p:txBody>
      </p:sp>
      <p:sp>
        <p:nvSpPr>
          <p:cNvPr id="14379" name="AutoShape 43"/>
          <p:cNvSpPr/>
          <p:nvPr/>
        </p:nvSpPr>
        <p:spPr>
          <a:xfrm>
            <a:off x="4648200" y="3400425"/>
            <a:ext cx="1016000" cy="501650"/>
          </a:xfrm>
          <a:prstGeom prst="wedgeRoundRectCallout">
            <a:avLst>
              <a:gd name="adj1" fmla="val 22032"/>
              <a:gd name="adj2" fmla="val 141139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铁心</a:t>
            </a:r>
          </a:p>
        </p:txBody>
      </p:sp>
      <p:sp>
        <p:nvSpPr>
          <p:cNvPr id="14380" name="AutoShape 44"/>
          <p:cNvSpPr/>
          <p:nvPr/>
        </p:nvSpPr>
        <p:spPr>
          <a:xfrm>
            <a:off x="7737475" y="3465513"/>
            <a:ext cx="1019175" cy="514350"/>
          </a:xfrm>
          <a:prstGeom prst="wedgeRoundRectCallout">
            <a:avLst>
              <a:gd name="adj1" fmla="val -93769"/>
              <a:gd name="adj2" fmla="val 232407"/>
              <a:gd name="adj3" fmla="val 16667"/>
            </a:avLst>
          </a:prstGeom>
          <a:gradFill rotWithShape="0">
            <a:gsLst>
              <a:gs pos="0">
                <a:srgbClr val="FFCC99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线圈</a:t>
            </a:r>
          </a:p>
        </p:txBody>
      </p:sp>
      <p:grpSp>
        <p:nvGrpSpPr>
          <p:cNvPr id="9" name="Group 45"/>
          <p:cNvGrpSpPr/>
          <p:nvPr/>
        </p:nvGrpSpPr>
        <p:grpSpPr>
          <a:xfrm>
            <a:off x="4768850" y="3959225"/>
            <a:ext cx="3009900" cy="1885950"/>
            <a:chOff x="3004" y="2224"/>
            <a:chExt cx="1896" cy="1188"/>
          </a:xfrm>
        </p:grpSpPr>
        <p:grpSp>
          <p:nvGrpSpPr>
            <p:cNvPr id="223277" name="Group 46"/>
            <p:cNvGrpSpPr/>
            <p:nvPr/>
          </p:nvGrpSpPr>
          <p:grpSpPr>
            <a:xfrm>
              <a:off x="3294" y="2224"/>
              <a:ext cx="1398" cy="1188"/>
              <a:chOff x="846" y="712"/>
              <a:chExt cx="1566" cy="1188"/>
            </a:xfrm>
          </p:grpSpPr>
          <p:grpSp>
            <p:nvGrpSpPr>
              <p:cNvPr id="223278" name="Group 47"/>
              <p:cNvGrpSpPr/>
              <p:nvPr/>
            </p:nvGrpSpPr>
            <p:grpSpPr>
              <a:xfrm>
                <a:off x="921" y="712"/>
                <a:ext cx="1491" cy="1116"/>
                <a:chOff x="1344" y="960"/>
                <a:chExt cx="2089" cy="1277"/>
              </a:xfrm>
            </p:grpSpPr>
            <p:sp>
              <p:nvSpPr>
                <p:cNvPr id="223279" name="Rectangle 48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280" name="Rectangle 49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281" name="Rectangle 50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3282" name="Group 51"/>
              <p:cNvGrpSpPr/>
              <p:nvPr/>
            </p:nvGrpSpPr>
            <p:grpSpPr>
              <a:xfrm>
                <a:off x="908" y="727"/>
                <a:ext cx="1490" cy="1115"/>
                <a:chOff x="1344" y="960"/>
                <a:chExt cx="2089" cy="1277"/>
              </a:xfrm>
            </p:grpSpPr>
            <p:sp>
              <p:nvSpPr>
                <p:cNvPr id="223283" name="Rectangle 52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284" name="Rectangle 53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285" name="Rectangle 54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3286" name="Group 55"/>
              <p:cNvGrpSpPr/>
              <p:nvPr/>
            </p:nvGrpSpPr>
            <p:grpSpPr>
              <a:xfrm>
                <a:off x="891" y="745"/>
                <a:ext cx="1491" cy="1116"/>
                <a:chOff x="1344" y="960"/>
                <a:chExt cx="2089" cy="1277"/>
              </a:xfrm>
            </p:grpSpPr>
            <p:sp>
              <p:nvSpPr>
                <p:cNvPr id="223287" name="Rectangle 56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288" name="Rectangle 57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289" name="Rectangle 58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3290" name="Group 59"/>
              <p:cNvGrpSpPr/>
              <p:nvPr/>
            </p:nvGrpSpPr>
            <p:grpSpPr>
              <a:xfrm>
                <a:off x="877" y="758"/>
                <a:ext cx="1491" cy="1116"/>
                <a:chOff x="1344" y="960"/>
                <a:chExt cx="2089" cy="1277"/>
              </a:xfrm>
            </p:grpSpPr>
            <p:sp>
              <p:nvSpPr>
                <p:cNvPr id="223291" name="Rectangle 60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292" name="Rectangle 61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293" name="Rectangle 62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3294" name="Group 63"/>
              <p:cNvGrpSpPr/>
              <p:nvPr/>
            </p:nvGrpSpPr>
            <p:grpSpPr>
              <a:xfrm>
                <a:off x="862" y="772"/>
                <a:ext cx="1490" cy="1115"/>
                <a:chOff x="1344" y="960"/>
                <a:chExt cx="2089" cy="1277"/>
              </a:xfrm>
            </p:grpSpPr>
            <p:sp>
              <p:nvSpPr>
                <p:cNvPr id="223295" name="Rectangle 64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296" name="Rectangle 65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297" name="Rectangle 66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3298" name="Group 67"/>
              <p:cNvGrpSpPr/>
              <p:nvPr/>
            </p:nvGrpSpPr>
            <p:grpSpPr>
              <a:xfrm>
                <a:off x="846" y="784"/>
                <a:ext cx="1491" cy="1116"/>
                <a:chOff x="1344" y="960"/>
                <a:chExt cx="2089" cy="1277"/>
              </a:xfrm>
            </p:grpSpPr>
            <p:sp>
              <p:nvSpPr>
                <p:cNvPr id="223299" name="Rectangle 68"/>
                <p:cNvSpPr/>
                <p:nvPr/>
              </p:nvSpPr>
              <p:spPr>
                <a:xfrm>
                  <a:off x="1344" y="960"/>
                  <a:ext cx="2089" cy="1277"/>
                </a:xfrm>
                <a:prstGeom prst="rect">
                  <a:avLst/>
                </a:prstGeom>
                <a:solidFill>
                  <a:srgbClr val="BDBDBD"/>
                </a:solidFill>
                <a:ln w="12700" cap="flat" cmpd="sng">
                  <a:solidFill>
                    <a:srgbClr val="76767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3300" name="Rectangle 69"/>
                <p:cNvSpPr/>
                <p:nvPr/>
              </p:nvSpPr>
              <p:spPr>
                <a:xfrm>
                  <a:off x="1554" y="1193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pPr algn="ctr"/>
                  <a:endParaRPr lang="zh-CN" altLang="zh-CN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301" name="Rectangle 70"/>
                <p:cNvSpPr/>
                <p:nvPr/>
              </p:nvSpPr>
              <p:spPr>
                <a:xfrm>
                  <a:off x="2541" y="1188"/>
                  <a:ext cx="656" cy="8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23302" name="Rectangle 71"/>
            <p:cNvSpPr/>
            <p:nvPr/>
          </p:nvSpPr>
          <p:spPr>
            <a:xfrm>
              <a:off x="3428" y="2496"/>
              <a:ext cx="1060" cy="708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303" name="Rectangle 72"/>
            <p:cNvSpPr/>
            <p:nvPr/>
          </p:nvSpPr>
          <p:spPr>
            <a:xfrm>
              <a:off x="4192" y="2598"/>
              <a:ext cx="708" cy="564"/>
            </a:xfrm>
            <a:prstGeom prst="rect">
              <a:avLst/>
            </a:prstGeom>
            <a:solidFill>
              <a:srgbClr val="B68600"/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TopRight">
                <a:rot lat="0" lon="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68600"/>
              </a:extrusionClr>
            </a:sp3d>
          </p:spPr>
          <p:txBody>
            <a:bodyPr wrap="none" lIns="0" tIns="0" rIns="0" bIns="0" anchor="ctr" anchorCtr="0">
              <a:flatTx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304" name="Rectangle 73"/>
            <p:cNvSpPr/>
            <p:nvPr/>
          </p:nvSpPr>
          <p:spPr>
            <a:xfrm>
              <a:off x="4482" y="2481"/>
              <a:ext cx="142" cy="75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305" name="Rectangle 74"/>
            <p:cNvSpPr/>
            <p:nvPr/>
          </p:nvSpPr>
          <p:spPr>
            <a:xfrm>
              <a:off x="3004" y="2604"/>
              <a:ext cx="708" cy="564"/>
            </a:xfrm>
            <a:prstGeom prst="rect">
              <a:avLst/>
            </a:prstGeom>
            <a:solidFill>
              <a:srgbClr val="B68600"/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TopRight">
                <a:rot lat="0" lon="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68600"/>
              </a:extrusionClr>
            </a:sp3d>
          </p:spPr>
          <p:txBody>
            <a:bodyPr wrap="none" lIns="0" tIns="0" rIns="0" bIns="0" anchor="ctr" anchorCtr="0">
              <a:flatTx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306" name="Rectangle 75"/>
            <p:cNvSpPr/>
            <p:nvPr/>
          </p:nvSpPr>
          <p:spPr>
            <a:xfrm>
              <a:off x="3294" y="2505"/>
              <a:ext cx="136" cy="63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3307" name="Line 76"/>
            <p:cNvSpPr/>
            <p:nvPr/>
          </p:nvSpPr>
          <p:spPr>
            <a:xfrm>
              <a:off x="4647" y="2475"/>
              <a:ext cx="0" cy="69"/>
            </a:xfrm>
            <a:prstGeom prst="line">
              <a:avLst/>
            </a:prstGeom>
            <a:ln w="9525" cap="flat" cmpd="sng">
              <a:solidFill>
                <a:srgbClr val="BDBDB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08" name="Line 77"/>
            <p:cNvSpPr/>
            <p:nvPr/>
          </p:nvSpPr>
          <p:spPr>
            <a:xfrm>
              <a:off x="4626" y="2508"/>
              <a:ext cx="0" cy="4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09" name="Line 78"/>
            <p:cNvSpPr/>
            <p:nvPr/>
          </p:nvSpPr>
          <p:spPr>
            <a:xfrm>
              <a:off x="4638" y="2502"/>
              <a:ext cx="0" cy="4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0" name="Line 79"/>
            <p:cNvSpPr/>
            <p:nvPr/>
          </p:nvSpPr>
          <p:spPr>
            <a:xfrm>
              <a:off x="4653" y="2496"/>
              <a:ext cx="0" cy="4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1" name="Line 80"/>
            <p:cNvSpPr/>
            <p:nvPr/>
          </p:nvSpPr>
          <p:spPr>
            <a:xfrm>
              <a:off x="4665" y="2490"/>
              <a:ext cx="0" cy="4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2" name="Line 81"/>
            <p:cNvSpPr/>
            <p:nvPr/>
          </p:nvSpPr>
          <p:spPr>
            <a:xfrm>
              <a:off x="4680" y="2484"/>
              <a:ext cx="0" cy="4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3" name="Line 82"/>
            <p:cNvSpPr/>
            <p:nvPr/>
          </p:nvSpPr>
          <p:spPr>
            <a:xfrm>
              <a:off x="4632" y="2505"/>
              <a:ext cx="0" cy="48"/>
            </a:xfrm>
            <a:prstGeom prst="line">
              <a:avLst/>
            </a:prstGeom>
            <a:ln w="6350" cap="flat" cmpd="sng">
              <a:solidFill>
                <a:srgbClr val="BDBDB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4" name="Line 83"/>
            <p:cNvSpPr/>
            <p:nvPr/>
          </p:nvSpPr>
          <p:spPr>
            <a:xfrm>
              <a:off x="4659" y="2490"/>
              <a:ext cx="0" cy="48"/>
            </a:xfrm>
            <a:prstGeom prst="line">
              <a:avLst/>
            </a:prstGeom>
            <a:ln w="6350" cap="flat" cmpd="sng">
              <a:solidFill>
                <a:srgbClr val="BDBDB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5" name="Line 84"/>
            <p:cNvSpPr/>
            <p:nvPr/>
          </p:nvSpPr>
          <p:spPr>
            <a:xfrm>
              <a:off x="4674" y="2463"/>
              <a:ext cx="0" cy="69"/>
            </a:xfrm>
            <a:prstGeom prst="line">
              <a:avLst/>
            </a:prstGeom>
            <a:ln w="9525" cap="flat" cmpd="sng">
              <a:solidFill>
                <a:srgbClr val="BDBDB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6" name="Line 85"/>
            <p:cNvSpPr/>
            <p:nvPr/>
          </p:nvSpPr>
          <p:spPr>
            <a:xfrm>
              <a:off x="4482" y="2493"/>
              <a:ext cx="0" cy="63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7" name="Line 86"/>
            <p:cNvSpPr/>
            <p:nvPr/>
          </p:nvSpPr>
          <p:spPr>
            <a:xfrm>
              <a:off x="3297" y="2502"/>
              <a:ext cx="0" cy="69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318" name="Line 87"/>
            <p:cNvSpPr/>
            <p:nvPr/>
          </p:nvSpPr>
          <p:spPr>
            <a:xfrm>
              <a:off x="3429" y="2493"/>
              <a:ext cx="0" cy="78"/>
            </a:xfrm>
            <a:prstGeom prst="line">
              <a:avLst/>
            </a:prstGeom>
            <a:ln w="12700" cap="flat" cmpd="sng">
              <a:solidFill>
                <a:srgbClr val="76767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424" name="Text Box 88"/>
          <p:cNvSpPr txBox="1">
            <a:spLocks noChangeArrowheads="1"/>
          </p:cNvSpPr>
          <p:nvPr/>
        </p:nvSpPr>
        <p:spPr bwMode="auto">
          <a:xfrm>
            <a:off x="76199" y="614681"/>
            <a:ext cx="20875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、铁心</a:t>
            </a:r>
          </a:p>
        </p:txBody>
      </p:sp>
      <p:sp>
        <p:nvSpPr>
          <p:cNvPr id="14425" name="Rectangle 89"/>
          <p:cNvSpPr>
            <a:spLocks noChangeArrowheads="1"/>
          </p:cNvSpPr>
          <p:nvPr/>
        </p:nvSpPr>
        <p:spPr bwMode="auto">
          <a:xfrm>
            <a:off x="2555875" y="476250"/>
            <a:ext cx="3384550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一、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变压器的结构</a:t>
            </a:r>
          </a:p>
        </p:txBody>
      </p:sp>
      <p:sp>
        <p:nvSpPr>
          <p:cNvPr id="89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2206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6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3" grpId="0" build="p"/>
      <p:bldP spid="14364" grpId="0"/>
      <p:bldP spid="14365" grpId="0" build="p"/>
      <p:bldP spid="14366" grpId="0" animBg="1"/>
      <p:bldP spid="14367" grpId="0" build="p"/>
      <p:bldP spid="14368" grpId="0" build="p"/>
      <p:bldP spid="14369" grpId="0" build="p"/>
      <p:bldP spid="14370" grpId="0"/>
      <p:bldP spid="14377" grpId="0" animBg="1"/>
      <p:bldP spid="14378" grpId="0" animBg="1"/>
      <p:bldP spid="14379" grpId="0" animBg="1"/>
      <p:bldP spid="143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23850" y="517525"/>
            <a:ext cx="20875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、绕组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23850" y="1155700"/>
            <a:ext cx="8424863" cy="1481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1" lang="zh-CN" altLang="en-US" sz="28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变压器的绕圈通常称为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绕组。</a:t>
            </a:r>
            <a:r>
              <a:rPr kumimoji="1" lang="zh-CN" altLang="en-US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在变压器中，接到高压电网的绕组称为</a:t>
            </a:r>
            <a:r>
              <a:rPr kumimoji="1" lang="zh-CN" altLang="en-US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高压绕组</a:t>
            </a:r>
            <a:r>
              <a:rPr kumimoji="1" lang="zh-CN" altLang="en-US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，接到低压电网的绕组称为</a:t>
            </a:r>
            <a:r>
              <a:rPr kumimoji="1" lang="zh-CN" altLang="en-US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低压绕组</a:t>
            </a:r>
            <a:r>
              <a:rPr kumimoji="1" lang="zh-CN" altLang="en-US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1" lang="zh-CN" altLang="en-US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24260" name="Rectangle 5"/>
          <p:cNvSpPr/>
          <p:nvPr/>
        </p:nvSpPr>
        <p:spPr>
          <a:xfrm>
            <a:off x="539750" y="2924175"/>
            <a:ext cx="1728788" cy="324167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4261" name="Text Box 6"/>
          <p:cNvSpPr txBox="1"/>
          <p:nvPr/>
        </p:nvSpPr>
        <p:spPr>
          <a:xfrm>
            <a:off x="539750" y="2997200"/>
            <a:ext cx="1871663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按照高压绕组和低压绕组的相互位置和形状的不同，绕组可以分为同心式和交叠式两种。 </a:t>
            </a:r>
          </a:p>
        </p:txBody>
      </p:sp>
      <p:graphicFrame>
        <p:nvGraphicFramePr>
          <p:cNvPr id="224262" name="Object 11"/>
          <p:cNvGraphicFramePr/>
          <p:nvPr/>
        </p:nvGraphicFramePr>
        <p:xfrm>
          <a:off x="2484438" y="2636838"/>
          <a:ext cx="6119812" cy="366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1" r:id="rId4" imgW="26460450" imgH="15897225" progId="Paint.Picture">
                  <p:embed/>
                </p:oleObj>
              </mc:Choice>
              <mc:Fallback>
                <p:oleObj r:id="rId4" imgW="26460450" imgH="1589722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4438" y="2636838"/>
                        <a:ext cx="6119812" cy="3663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301148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3"/>
          <p:cNvSpPr/>
          <p:nvPr/>
        </p:nvSpPr>
        <p:spPr>
          <a:xfrm>
            <a:off x="0" y="2476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283" name="Object 2"/>
          <p:cNvGraphicFramePr/>
          <p:nvPr>
            <p:extLst>
              <p:ext uri="{D42A27DB-BD31-4B8C-83A1-F6EECF244321}">
                <p14:modId xmlns:p14="http://schemas.microsoft.com/office/powerpoint/2010/main" val="4211860147"/>
              </p:ext>
            </p:extLst>
          </p:nvPr>
        </p:nvGraphicFramePr>
        <p:xfrm>
          <a:off x="1294606" y="1335088"/>
          <a:ext cx="6337300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5" r:id="rId4" imgW="18430875" imgH="12392025" progId="Paint.Picture">
                  <p:embed/>
                </p:oleObj>
              </mc:Choice>
              <mc:Fallback>
                <p:oleObj r:id="rId4" imgW="18430875" imgH="1239202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4606" y="1335088"/>
                        <a:ext cx="6337300" cy="425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114426" y="5589588"/>
            <a:ext cx="59769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壳式变压器绕组和铁心的结构示意图 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47950" y="517525"/>
            <a:ext cx="40005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绕组与铁心</a:t>
            </a:r>
            <a:endParaRPr kumimoji="1" lang="zh-CN" altLang="en-US" sz="3600" b="1" kern="120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097666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11500" y="1390650"/>
            <a:ext cx="2365375" cy="1770063"/>
            <a:chOff x="1960" y="504"/>
            <a:chExt cx="1490" cy="1115"/>
          </a:xfrm>
        </p:grpSpPr>
        <p:sp>
          <p:nvSpPr>
            <p:cNvPr id="226307" name="Rectangle 3"/>
            <p:cNvSpPr/>
            <p:nvPr/>
          </p:nvSpPr>
          <p:spPr>
            <a:xfrm>
              <a:off x="1960" y="504"/>
              <a:ext cx="1490" cy="1115"/>
            </a:xfrm>
            <a:prstGeom prst="rect">
              <a:avLst/>
            </a:prstGeom>
            <a:solidFill>
              <a:schemeClr val="bg2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08" name="Rectangle 4"/>
            <p:cNvSpPr/>
            <p:nvPr/>
          </p:nvSpPr>
          <p:spPr>
            <a:xfrm>
              <a:off x="2110" y="707"/>
              <a:ext cx="468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6309" name="Rectangle 5"/>
            <p:cNvSpPr/>
            <p:nvPr/>
          </p:nvSpPr>
          <p:spPr>
            <a:xfrm>
              <a:off x="2814" y="703"/>
              <a:ext cx="468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10" name="Rectangle 6" descr="60%"/>
            <p:cNvSpPr/>
            <p:nvPr/>
          </p:nvSpPr>
          <p:spPr>
            <a:xfrm>
              <a:off x="2352" y="768"/>
              <a:ext cx="204" cy="588"/>
            </a:xfrm>
            <a:prstGeom prst="rect">
              <a:avLst/>
            </a:prstGeom>
            <a:pattFill prst="pct60">
              <a:fgClr>
                <a:schemeClr val="accent1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11" name="Rectangle 7" descr="浅色下对角线"/>
            <p:cNvSpPr/>
            <p:nvPr/>
          </p:nvSpPr>
          <p:spPr>
            <a:xfrm>
              <a:off x="2148" y="768"/>
              <a:ext cx="204" cy="588"/>
            </a:xfrm>
            <a:prstGeom prst="rect">
              <a:avLst/>
            </a:prstGeom>
            <a:pattFill prst="ltDnDiag">
              <a:fgClr>
                <a:srgbClr val="FF6600"/>
              </a:fgClr>
              <a:bgClr>
                <a:srgbClr val="FCECAA"/>
              </a:bgClr>
            </a:patt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12" name="Rectangle 8" descr="60%"/>
            <p:cNvSpPr/>
            <p:nvPr/>
          </p:nvSpPr>
          <p:spPr>
            <a:xfrm>
              <a:off x="2844" y="768"/>
              <a:ext cx="204" cy="588"/>
            </a:xfrm>
            <a:prstGeom prst="rect">
              <a:avLst/>
            </a:prstGeom>
            <a:pattFill prst="pct60">
              <a:fgClr>
                <a:schemeClr val="accent1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13" name="Rectangle 9" descr="浅色下对角线"/>
            <p:cNvSpPr/>
            <p:nvPr/>
          </p:nvSpPr>
          <p:spPr>
            <a:xfrm>
              <a:off x="3048" y="768"/>
              <a:ext cx="204" cy="588"/>
            </a:xfrm>
            <a:prstGeom prst="rect">
              <a:avLst/>
            </a:prstGeom>
            <a:pattFill prst="ltDnDiag">
              <a:fgClr>
                <a:srgbClr val="FF6600"/>
              </a:fgClr>
              <a:bgClr>
                <a:srgbClr val="FCECAA"/>
              </a:bgClr>
            </a:patt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5370" name="AutoShape 10"/>
          <p:cNvSpPr/>
          <p:nvPr/>
        </p:nvSpPr>
        <p:spPr>
          <a:xfrm>
            <a:off x="5638800" y="1466850"/>
            <a:ext cx="1282700" cy="520700"/>
          </a:xfrm>
          <a:prstGeom prst="wedgeRoundRectCallout">
            <a:avLst>
              <a:gd name="adj1" fmla="val -123639"/>
              <a:gd name="adj2" fmla="val 57315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en-US" altLang="zh-CN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18" charset="0"/>
              </a:rPr>
              <a:t>低压绕组</a:t>
            </a:r>
          </a:p>
        </p:txBody>
      </p:sp>
      <p:sp>
        <p:nvSpPr>
          <p:cNvPr id="15371" name="AutoShape 11"/>
          <p:cNvSpPr/>
          <p:nvPr/>
        </p:nvSpPr>
        <p:spPr>
          <a:xfrm>
            <a:off x="5676900" y="2209800"/>
            <a:ext cx="1282700" cy="520700"/>
          </a:xfrm>
          <a:prstGeom prst="wedgeRoundRectCallout">
            <a:avLst>
              <a:gd name="adj1" fmla="val -105815"/>
              <a:gd name="adj2" fmla="val -12194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en-US" altLang="zh-CN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</a:rPr>
              <a:t>高压绕组</a:t>
            </a:r>
          </a:p>
        </p:txBody>
      </p:sp>
      <p:sp>
        <p:nvSpPr>
          <p:cNvPr id="15372" name="Rectangle 12"/>
          <p:cNvSpPr/>
          <p:nvPr/>
        </p:nvSpPr>
        <p:spPr>
          <a:xfrm>
            <a:off x="839788" y="1951038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同心式绕组</a:t>
            </a:r>
          </a:p>
        </p:txBody>
      </p:sp>
      <p:sp>
        <p:nvSpPr>
          <p:cNvPr id="15373" name="Rectangle 13"/>
          <p:cNvSpPr/>
          <p:nvPr/>
        </p:nvSpPr>
        <p:spPr>
          <a:xfrm>
            <a:off x="896938" y="4579938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交叠式绕组</a:t>
            </a:r>
          </a:p>
        </p:txBody>
      </p:sp>
      <p:grpSp>
        <p:nvGrpSpPr>
          <p:cNvPr id="3" name="Group 14"/>
          <p:cNvGrpSpPr/>
          <p:nvPr/>
        </p:nvGrpSpPr>
        <p:grpSpPr>
          <a:xfrm>
            <a:off x="3225800" y="4114800"/>
            <a:ext cx="2365375" cy="1770063"/>
            <a:chOff x="2032" y="2220"/>
            <a:chExt cx="1490" cy="1115"/>
          </a:xfrm>
        </p:grpSpPr>
        <p:sp>
          <p:nvSpPr>
            <p:cNvPr id="226319" name="Rectangle 15"/>
            <p:cNvSpPr/>
            <p:nvPr/>
          </p:nvSpPr>
          <p:spPr>
            <a:xfrm>
              <a:off x="2032" y="2220"/>
              <a:ext cx="1490" cy="1115"/>
            </a:xfrm>
            <a:prstGeom prst="rect">
              <a:avLst/>
            </a:prstGeom>
            <a:solidFill>
              <a:schemeClr val="bg2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6320" name="Rectangle 16"/>
            <p:cNvSpPr/>
            <p:nvPr/>
          </p:nvSpPr>
          <p:spPr>
            <a:xfrm>
              <a:off x="2182" y="2423"/>
              <a:ext cx="468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6321" name="Rectangle 17"/>
            <p:cNvSpPr/>
            <p:nvPr/>
          </p:nvSpPr>
          <p:spPr>
            <a:xfrm>
              <a:off x="2886" y="2419"/>
              <a:ext cx="468" cy="699"/>
            </a:xfrm>
            <a:prstGeom prst="rect">
              <a:avLst/>
            </a:prstGeom>
            <a:solidFill>
              <a:srgbClr val="EBF7FF"/>
            </a:solidFill>
            <a:ln w="1270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26322" name="Group 18"/>
            <p:cNvGrpSpPr/>
            <p:nvPr/>
          </p:nvGrpSpPr>
          <p:grpSpPr>
            <a:xfrm>
              <a:off x="2220" y="2484"/>
              <a:ext cx="408" cy="564"/>
              <a:chOff x="3216" y="720"/>
              <a:chExt cx="408" cy="492"/>
            </a:xfrm>
          </p:grpSpPr>
          <p:sp>
            <p:nvSpPr>
              <p:cNvPr id="226323" name="Rectangle 19" descr="60%"/>
              <p:cNvSpPr/>
              <p:nvPr/>
            </p:nvSpPr>
            <p:spPr>
              <a:xfrm>
                <a:off x="3216" y="720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24" name="Rectangle 20" descr="浅色下对角线"/>
              <p:cNvSpPr/>
              <p:nvPr/>
            </p:nvSpPr>
            <p:spPr>
              <a:xfrm>
                <a:off x="3216" y="804"/>
                <a:ext cx="408" cy="120"/>
              </a:xfrm>
              <a:prstGeom prst="rect">
                <a:avLst/>
              </a:prstGeom>
              <a:pattFill prst="ltDnDiag">
                <a:fgClr>
                  <a:srgbClr val="FF6600"/>
                </a:fgClr>
                <a:bgClr>
                  <a:srgbClr val="FCECAA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25" name="Rectangle 21" descr="60%"/>
              <p:cNvSpPr/>
              <p:nvPr/>
            </p:nvSpPr>
            <p:spPr>
              <a:xfrm>
                <a:off x="3216" y="924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26" name="Rectangle 22" descr="浅色下对角线"/>
              <p:cNvSpPr/>
              <p:nvPr/>
            </p:nvSpPr>
            <p:spPr>
              <a:xfrm>
                <a:off x="3216" y="1008"/>
                <a:ext cx="408" cy="120"/>
              </a:xfrm>
              <a:prstGeom prst="rect">
                <a:avLst/>
              </a:prstGeom>
              <a:pattFill prst="ltDnDiag">
                <a:fgClr>
                  <a:srgbClr val="FF6600"/>
                </a:fgClr>
                <a:bgClr>
                  <a:srgbClr val="FCECAA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27" name="Rectangle 23" descr="60%"/>
              <p:cNvSpPr/>
              <p:nvPr/>
            </p:nvSpPr>
            <p:spPr>
              <a:xfrm>
                <a:off x="3216" y="1128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6328" name="Group 24"/>
            <p:cNvGrpSpPr/>
            <p:nvPr/>
          </p:nvGrpSpPr>
          <p:grpSpPr>
            <a:xfrm>
              <a:off x="2916" y="2496"/>
              <a:ext cx="408" cy="564"/>
              <a:chOff x="3216" y="720"/>
              <a:chExt cx="408" cy="492"/>
            </a:xfrm>
          </p:grpSpPr>
          <p:sp>
            <p:nvSpPr>
              <p:cNvPr id="226329" name="Rectangle 25" descr="60%"/>
              <p:cNvSpPr/>
              <p:nvPr/>
            </p:nvSpPr>
            <p:spPr>
              <a:xfrm>
                <a:off x="3216" y="720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30" name="Rectangle 26" descr="浅色下对角线"/>
              <p:cNvSpPr/>
              <p:nvPr/>
            </p:nvSpPr>
            <p:spPr>
              <a:xfrm>
                <a:off x="3216" y="804"/>
                <a:ext cx="408" cy="120"/>
              </a:xfrm>
              <a:prstGeom prst="rect">
                <a:avLst/>
              </a:prstGeom>
              <a:pattFill prst="ltDnDiag">
                <a:fgClr>
                  <a:srgbClr val="FF6600"/>
                </a:fgClr>
                <a:bgClr>
                  <a:srgbClr val="FCECAA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31" name="Rectangle 27" descr="60%"/>
              <p:cNvSpPr/>
              <p:nvPr/>
            </p:nvSpPr>
            <p:spPr>
              <a:xfrm>
                <a:off x="3216" y="924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32" name="Rectangle 28" descr="浅色下对角线"/>
              <p:cNvSpPr/>
              <p:nvPr/>
            </p:nvSpPr>
            <p:spPr>
              <a:xfrm>
                <a:off x="3216" y="1008"/>
                <a:ext cx="408" cy="120"/>
              </a:xfrm>
              <a:prstGeom prst="rect">
                <a:avLst/>
              </a:prstGeom>
              <a:pattFill prst="ltDnDiag">
                <a:fgClr>
                  <a:srgbClr val="FF6600"/>
                </a:fgClr>
                <a:bgClr>
                  <a:srgbClr val="FCECAA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6333" name="Rectangle 29" descr="60%"/>
              <p:cNvSpPr/>
              <p:nvPr/>
            </p:nvSpPr>
            <p:spPr>
              <a:xfrm>
                <a:off x="3216" y="1128"/>
                <a:ext cx="408" cy="84"/>
              </a:xfrm>
              <a:prstGeom prst="rect">
                <a:avLst/>
              </a:prstGeom>
              <a:pattFill prst="pct60">
                <a:fgClr>
                  <a:schemeClr val="accent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5390" name="AutoShape 30"/>
          <p:cNvSpPr/>
          <p:nvPr/>
        </p:nvSpPr>
        <p:spPr>
          <a:xfrm>
            <a:off x="5753100" y="4191000"/>
            <a:ext cx="1282700" cy="520700"/>
          </a:xfrm>
          <a:prstGeom prst="wedgeRoundRectCallout">
            <a:avLst>
              <a:gd name="adj1" fmla="val -108787"/>
              <a:gd name="adj2" fmla="val 31708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en-US" altLang="zh-CN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18" charset="0"/>
              </a:rPr>
              <a:t>低压绕组</a:t>
            </a:r>
          </a:p>
        </p:txBody>
      </p:sp>
      <p:sp>
        <p:nvSpPr>
          <p:cNvPr id="15391" name="AutoShape 31"/>
          <p:cNvSpPr/>
          <p:nvPr/>
        </p:nvSpPr>
        <p:spPr>
          <a:xfrm>
            <a:off x="5791200" y="4933950"/>
            <a:ext cx="1282700" cy="520700"/>
          </a:xfrm>
          <a:prstGeom prst="wedgeRoundRectCallout">
            <a:avLst>
              <a:gd name="adj1" fmla="val -105815"/>
              <a:gd name="adj2" fmla="val 2440"/>
              <a:gd name="adj3" fmla="val 16667"/>
            </a:avLst>
          </a:prstGeom>
          <a:noFill/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>
              <a:lnSpc>
                <a:spcPct val="90000"/>
              </a:lnSpc>
            </a:pPr>
            <a:r>
              <a:rPr lang="en-US" altLang="zh-CN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</a:rPr>
              <a:t>高压绕组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23850" y="517525"/>
            <a:ext cx="20875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、绕组</a:t>
            </a:r>
          </a:p>
        </p:txBody>
      </p:sp>
      <p:sp>
        <p:nvSpPr>
          <p:cNvPr id="33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83270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28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1" grpId="0" animBg="1"/>
      <p:bldP spid="15372" grpId="0"/>
      <p:bldP spid="15373" grpId="0"/>
      <p:bldP spid="15390" grpId="0" animBg="1"/>
      <p:bldP spid="153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3"/>
          <p:cNvSpPr/>
          <p:nvPr/>
        </p:nvSpPr>
        <p:spPr>
          <a:xfrm>
            <a:off x="0" y="28432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7331" name="Object 2"/>
          <p:cNvGraphicFramePr/>
          <p:nvPr/>
        </p:nvGraphicFramePr>
        <p:xfrm>
          <a:off x="684213" y="1268413"/>
          <a:ext cx="7993062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9" r:id="rId4" imgW="5753100" imgH="1905000" progId="Paint.Picture">
                  <p:embed/>
                </p:oleObj>
              </mc:Choice>
              <mc:Fallback>
                <p:oleObj r:id="rId4" imgW="5753100" imgH="19050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213" y="1268413"/>
                        <a:ext cx="7993062" cy="2657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219575" y="4241800"/>
            <a:ext cx="29559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变压器的绕组 </a:t>
            </a: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214486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23850" y="517525"/>
            <a:ext cx="5600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二、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变压器的工作原理</a:t>
            </a:r>
          </a:p>
        </p:txBody>
      </p:sp>
      <p:pic>
        <p:nvPicPr>
          <p:cNvPr id="228355" name="Picture 3" descr="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628775"/>
            <a:ext cx="8208963" cy="343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356" name="Text Box 4"/>
          <p:cNvSpPr txBox="1"/>
          <p:nvPr/>
        </p:nvSpPr>
        <p:spPr>
          <a:xfrm>
            <a:off x="466725" y="5373688"/>
            <a:ext cx="8208963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其中</a:t>
            </a:r>
            <a:r>
              <a:rPr lang="en-US" altLang="zh-CN" b="1" i="1" dirty="0">
                <a:solidFill>
                  <a:schemeClr val="accent2"/>
                </a:solidFill>
                <a:latin typeface="宋体" panose="02010600030101010101" pitchFamily="2" charset="-122"/>
              </a:rPr>
              <a:t>N</a:t>
            </a: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为一次绕组的匝数，一次绕组也称为原绕组或原边。</a:t>
            </a:r>
            <a:r>
              <a:rPr lang="en-US" altLang="zh-CN" b="1" i="1" dirty="0">
                <a:solidFill>
                  <a:schemeClr val="accent2"/>
                </a:solidFill>
                <a:latin typeface="宋体" panose="02010600030101010101" pitchFamily="2" charset="-122"/>
              </a:rPr>
              <a:t>N</a:t>
            </a:r>
            <a:r>
              <a:rPr lang="en-US" altLang="zh-CN" b="1" baseline="-25000" dirty="0">
                <a:solidFill>
                  <a:schemeClr val="accent2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为二次绕组的匝数，二次绕组也称为副绕组或副边。 </a:t>
            </a: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374297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 txBox="1"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384627" y="398009"/>
            <a:ext cx="7772400" cy="792162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章</a:t>
            </a:r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主要内容</a:t>
            </a:r>
          </a:p>
        </p:txBody>
      </p:sp>
      <p:sp>
        <p:nvSpPr>
          <p:cNvPr id="149506" name="Rectangle 2">
            <a:hlinkClick r:id="rId8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5429" y="1741703"/>
            <a:ext cx="835297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5.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磁路及基本物理量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7" name="Rectangle 3">
            <a:hlinkClick r:id="rId9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9685" y="2459537"/>
            <a:ext cx="766354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磁路定律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8" name="Rectangle 4">
            <a:hlinkClick r:id="rId10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3485" y="3178262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变压器结构和工作原理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9" name="Rectangle 5">
            <a:hlinkClick r:id="rId11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9685" y="4059899"/>
            <a:ext cx="7696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变压器特性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>
            <a:hlinkClick r:id="rId11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9685" y="4895903"/>
            <a:ext cx="7696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5. 5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特殊变压器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build="p"/>
      <p:bldP spid="149507" grpId="0" build="p" advAuto="1000"/>
      <p:bldP spid="149508" grpId="0" build="p" advAuto="1000"/>
      <p:bldP spid="149509" grpId="0" build="p" advAuto="1000"/>
      <p:bldP spid="8" grpId="0" build="p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22450" y="2020888"/>
            <a:ext cx="503238" cy="1281112"/>
            <a:chOff x="536" y="1275"/>
            <a:chExt cx="317" cy="807"/>
          </a:xfrm>
        </p:grpSpPr>
        <p:sp>
          <p:nvSpPr>
            <p:cNvPr id="229379" name="Text Box 3"/>
            <p:cNvSpPr txBox="1"/>
            <p:nvPr/>
          </p:nvSpPr>
          <p:spPr>
            <a:xfrm>
              <a:off x="607" y="1794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29380" name="Text Box 4"/>
            <p:cNvSpPr txBox="1"/>
            <p:nvPr/>
          </p:nvSpPr>
          <p:spPr>
            <a:xfrm>
              <a:off x="579" y="1275"/>
              <a:ext cx="198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29381" name="Rectangle 5"/>
            <p:cNvSpPr/>
            <p:nvPr/>
          </p:nvSpPr>
          <p:spPr>
            <a:xfrm>
              <a:off x="536" y="1512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7414" name="Text Box 6"/>
          <p:cNvSpPr txBox="1"/>
          <p:nvPr/>
        </p:nvSpPr>
        <p:spPr>
          <a:xfrm>
            <a:off x="2390775" y="2057400"/>
            <a:ext cx="466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7416" name="Rectangle 8"/>
          <p:cNvSpPr/>
          <p:nvPr/>
        </p:nvSpPr>
        <p:spPr>
          <a:xfrm>
            <a:off x="2600325" y="4203700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变压器原理示意图</a:t>
            </a:r>
          </a:p>
        </p:txBody>
      </p:sp>
      <p:grpSp>
        <p:nvGrpSpPr>
          <p:cNvPr id="3" name="Group 9"/>
          <p:cNvGrpSpPr/>
          <p:nvPr/>
        </p:nvGrpSpPr>
        <p:grpSpPr>
          <a:xfrm>
            <a:off x="3133725" y="1722438"/>
            <a:ext cx="1884363" cy="1870075"/>
            <a:chOff x="1974" y="1111"/>
            <a:chExt cx="1187" cy="1178"/>
          </a:xfrm>
        </p:grpSpPr>
        <p:sp>
          <p:nvSpPr>
            <p:cNvPr id="229385" name="Rectangle 10"/>
            <p:cNvSpPr/>
            <p:nvPr/>
          </p:nvSpPr>
          <p:spPr>
            <a:xfrm>
              <a:off x="1974" y="1111"/>
              <a:ext cx="1187" cy="1178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86" name="Rectangle 11"/>
            <p:cNvSpPr/>
            <p:nvPr/>
          </p:nvSpPr>
          <p:spPr>
            <a:xfrm>
              <a:off x="2164" y="1347"/>
              <a:ext cx="798" cy="726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3057525" y="2354263"/>
            <a:ext cx="457200" cy="228600"/>
            <a:chOff x="1022" y="3111"/>
            <a:chExt cx="1108" cy="594"/>
          </a:xfrm>
        </p:grpSpPr>
        <p:sp>
          <p:nvSpPr>
            <p:cNvPr id="229388" name="Arc 13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89" name="Arc 14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90" name="Line 15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6"/>
          <p:cNvGrpSpPr/>
          <p:nvPr/>
        </p:nvGrpSpPr>
        <p:grpSpPr>
          <a:xfrm>
            <a:off x="3057525" y="2566988"/>
            <a:ext cx="457200" cy="228600"/>
            <a:chOff x="1022" y="3111"/>
            <a:chExt cx="1108" cy="594"/>
          </a:xfrm>
        </p:grpSpPr>
        <p:sp>
          <p:nvSpPr>
            <p:cNvPr id="229392" name="Arc 17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93" name="Arc 18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94" name="Line 19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0"/>
          <p:cNvGrpSpPr/>
          <p:nvPr/>
        </p:nvGrpSpPr>
        <p:grpSpPr>
          <a:xfrm>
            <a:off x="3057525" y="2746375"/>
            <a:ext cx="457200" cy="228600"/>
            <a:chOff x="1022" y="3111"/>
            <a:chExt cx="1108" cy="594"/>
          </a:xfrm>
        </p:grpSpPr>
        <p:sp>
          <p:nvSpPr>
            <p:cNvPr id="229396" name="Arc 21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97" name="Arc 22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398" name="Line 23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4"/>
          <p:cNvGrpSpPr/>
          <p:nvPr/>
        </p:nvGrpSpPr>
        <p:grpSpPr>
          <a:xfrm>
            <a:off x="3057525" y="2941638"/>
            <a:ext cx="457200" cy="228600"/>
            <a:chOff x="1022" y="3111"/>
            <a:chExt cx="1108" cy="594"/>
          </a:xfrm>
        </p:grpSpPr>
        <p:sp>
          <p:nvSpPr>
            <p:cNvPr id="229400" name="Arc 25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01" name="Arc 26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02" name="Line 27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8"/>
          <p:cNvGrpSpPr/>
          <p:nvPr/>
        </p:nvGrpSpPr>
        <p:grpSpPr>
          <a:xfrm>
            <a:off x="3057525" y="2179638"/>
            <a:ext cx="457200" cy="228600"/>
            <a:chOff x="1022" y="3111"/>
            <a:chExt cx="1108" cy="594"/>
          </a:xfrm>
        </p:grpSpPr>
        <p:sp>
          <p:nvSpPr>
            <p:cNvPr id="229404" name="Arc 29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05" name="Arc 30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06" name="Line 31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32"/>
          <p:cNvGrpSpPr/>
          <p:nvPr/>
        </p:nvGrpSpPr>
        <p:grpSpPr>
          <a:xfrm>
            <a:off x="2319338" y="1433513"/>
            <a:ext cx="619125" cy="519112"/>
            <a:chOff x="888" y="800"/>
            <a:chExt cx="390" cy="327"/>
          </a:xfrm>
        </p:grpSpPr>
        <p:sp>
          <p:nvSpPr>
            <p:cNvPr id="229408" name="Line 33"/>
            <p:cNvSpPr/>
            <p:nvPr/>
          </p:nvSpPr>
          <p:spPr>
            <a:xfrm>
              <a:off x="926" y="1120"/>
              <a:ext cx="352" cy="0"/>
            </a:xfrm>
            <a:prstGeom prst="line">
              <a:avLst/>
            </a:prstGeom>
            <a:ln w="28575" cap="flat" cmpd="sng">
              <a:solidFill>
                <a:srgbClr val="3399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29409" name="Text Box 34"/>
            <p:cNvSpPr txBox="1"/>
            <p:nvPr/>
          </p:nvSpPr>
          <p:spPr>
            <a:xfrm>
              <a:off x="888" y="800"/>
              <a:ext cx="29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b="1" baseline="-25000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3294063" y="1868488"/>
            <a:ext cx="1547812" cy="1597025"/>
            <a:chOff x="2849" y="1825"/>
            <a:chExt cx="975" cy="1006"/>
          </a:xfrm>
        </p:grpSpPr>
        <p:grpSp>
          <p:nvGrpSpPr>
            <p:cNvPr id="229411" name="Group 36"/>
            <p:cNvGrpSpPr/>
            <p:nvPr/>
          </p:nvGrpSpPr>
          <p:grpSpPr>
            <a:xfrm>
              <a:off x="2849" y="1825"/>
              <a:ext cx="975" cy="1006"/>
              <a:chOff x="2038" y="1916"/>
              <a:chExt cx="1251" cy="1091"/>
            </a:xfrm>
          </p:grpSpPr>
          <p:sp>
            <p:nvSpPr>
              <p:cNvPr id="229412" name="Line 37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9413" name="Line 38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9414" name="Line 39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9415" name="Line 40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9416" name="Line 41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9417" name="Line 42"/>
            <p:cNvSpPr/>
            <p:nvPr/>
          </p:nvSpPr>
          <p:spPr>
            <a:xfrm>
              <a:off x="3173" y="1830"/>
              <a:ext cx="27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stealth" w="med" len="lg"/>
            </a:ln>
          </p:spPr>
        </p:sp>
      </p:grpSp>
      <p:sp>
        <p:nvSpPr>
          <p:cNvPr id="17451" name="Text Box 43"/>
          <p:cNvSpPr txBox="1"/>
          <p:nvPr/>
        </p:nvSpPr>
        <p:spPr>
          <a:xfrm>
            <a:off x="2328863" y="2478088"/>
            <a:ext cx="7016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FF9933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800" b="1" baseline="-25000" dirty="0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="1" baseline="-25000" dirty="0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 sz="2800" b="1" dirty="0">
                <a:solidFill>
                  <a:srgbClr val="FF9933"/>
                </a:solidFill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12" name="Group 44"/>
          <p:cNvGrpSpPr/>
          <p:nvPr/>
        </p:nvGrpSpPr>
        <p:grpSpPr>
          <a:xfrm>
            <a:off x="3317875" y="2060575"/>
            <a:ext cx="433388" cy="1077913"/>
            <a:chOff x="3920" y="2450"/>
            <a:chExt cx="273" cy="679"/>
          </a:xfrm>
        </p:grpSpPr>
        <p:sp>
          <p:nvSpPr>
            <p:cNvPr id="229420" name="Oval 45"/>
            <p:cNvSpPr/>
            <p:nvPr/>
          </p:nvSpPr>
          <p:spPr>
            <a:xfrm rot="-5400000">
              <a:off x="3717" y="2653"/>
              <a:ext cx="679" cy="273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21" name="Line 46"/>
            <p:cNvSpPr/>
            <p:nvPr/>
          </p:nvSpPr>
          <p:spPr>
            <a:xfrm>
              <a:off x="4177" y="2723"/>
              <a:ext cx="0" cy="104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arrow" w="med" len="med"/>
            </a:ln>
          </p:spPr>
        </p:sp>
      </p:grpSp>
      <p:sp>
        <p:nvSpPr>
          <p:cNvPr id="17455" name="Line 47"/>
          <p:cNvSpPr/>
          <p:nvPr/>
        </p:nvSpPr>
        <p:spPr>
          <a:xfrm rot="5400000">
            <a:off x="2738438" y="2827338"/>
            <a:ext cx="349250" cy="0"/>
          </a:xfrm>
          <a:prstGeom prst="line">
            <a:avLst/>
          </a:prstGeom>
          <a:ln w="28575" cap="flat" cmpd="sng">
            <a:solidFill>
              <a:srgbClr val="FF9933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7456" name="Line 48"/>
          <p:cNvSpPr/>
          <p:nvPr/>
        </p:nvSpPr>
        <p:spPr>
          <a:xfrm rot="5400000">
            <a:off x="2719388" y="2389188"/>
            <a:ext cx="34925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7457" name="AutoShape 49"/>
          <p:cNvSpPr/>
          <p:nvPr/>
        </p:nvSpPr>
        <p:spPr>
          <a:xfrm>
            <a:off x="3548063" y="836613"/>
            <a:ext cx="1679575" cy="693737"/>
          </a:xfrm>
          <a:prstGeom prst="wedgeEllipseCallout">
            <a:avLst>
              <a:gd name="adj1" fmla="val -36486"/>
              <a:gd name="adj2" fmla="val 94394"/>
            </a:avLst>
          </a:prstGeom>
          <a:solidFill>
            <a:srgbClr val="FFFFCC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663300"/>
                </a:solidFill>
                <a:latin typeface="Times New Roman" panose="02020603050405020304" pitchFamily="18" charset="0"/>
              </a:rPr>
              <a:t>主磁通</a:t>
            </a:r>
            <a:r>
              <a:rPr lang="zh-CN" altLang="en-US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zh-CN" altLang="en-US" baseline="-25000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58" name="AutoShape 50"/>
          <p:cNvSpPr/>
          <p:nvPr/>
        </p:nvSpPr>
        <p:spPr>
          <a:xfrm>
            <a:off x="2278063" y="3432175"/>
            <a:ext cx="681037" cy="566738"/>
          </a:xfrm>
          <a:prstGeom prst="wedgeRoundRectCallout">
            <a:avLst>
              <a:gd name="adj1" fmla="val 151630"/>
              <a:gd name="adj2" fmla="val -12423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lnSpc>
                <a:spcPct val="80000"/>
              </a:lnSpc>
            </a:pP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</a:p>
        </p:txBody>
      </p:sp>
      <p:sp>
        <p:nvSpPr>
          <p:cNvPr id="17459" name="Rectangle 51"/>
          <p:cNvSpPr/>
          <p:nvPr/>
        </p:nvSpPr>
        <p:spPr>
          <a:xfrm>
            <a:off x="3573463" y="2605088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13" name="Group 52"/>
          <p:cNvGrpSpPr/>
          <p:nvPr/>
        </p:nvGrpSpPr>
        <p:grpSpPr>
          <a:xfrm>
            <a:off x="1989138" y="3176588"/>
            <a:ext cx="1144587" cy="88900"/>
            <a:chOff x="641" y="2003"/>
            <a:chExt cx="721" cy="56"/>
          </a:xfrm>
        </p:grpSpPr>
        <p:sp>
          <p:nvSpPr>
            <p:cNvPr id="229428" name="Line 53"/>
            <p:cNvSpPr/>
            <p:nvPr/>
          </p:nvSpPr>
          <p:spPr>
            <a:xfrm flipV="1">
              <a:off x="694" y="2038"/>
              <a:ext cx="668" cy="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29" name="Oval 54"/>
            <p:cNvSpPr/>
            <p:nvPr/>
          </p:nvSpPr>
          <p:spPr>
            <a:xfrm>
              <a:off x="641" y="2003"/>
              <a:ext cx="56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2038350" y="2039938"/>
            <a:ext cx="1476375" cy="139700"/>
            <a:chOff x="672" y="1287"/>
            <a:chExt cx="930" cy="88"/>
          </a:xfrm>
        </p:grpSpPr>
        <p:sp>
          <p:nvSpPr>
            <p:cNvPr id="229431" name="Line 56"/>
            <p:cNvSpPr/>
            <p:nvPr/>
          </p:nvSpPr>
          <p:spPr>
            <a:xfrm flipV="1">
              <a:off x="704" y="1327"/>
              <a:ext cx="63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29432" name="Group 57"/>
            <p:cNvGrpSpPr/>
            <p:nvPr/>
          </p:nvGrpSpPr>
          <p:grpSpPr>
            <a:xfrm>
              <a:off x="672" y="1287"/>
              <a:ext cx="930" cy="88"/>
              <a:chOff x="672" y="1287"/>
              <a:chExt cx="930" cy="88"/>
            </a:xfrm>
          </p:grpSpPr>
          <p:grpSp>
            <p:nvGrpSpPr>
              <p:cNvPr id="229433" name="Group 58"/>
              <p:cNvGrpSpPr/>
              <p:nvPr/>
            </p:nvGrpSpPr>
            <p:grpSpPr>
              <a:xfrm>
                <a:off x="1266" y="1327"/>
                <a:ext cx="336" cy="48"/>
                <a:chOff x="3888" y="3120"/>
                <a:chExt cx="336" cy="48"/>
              </a:xfrm>
            </p:grpSpPr>
            <p:sp>
              <p:nvSpPr>
                <p:cNvPr id="229434" name="Arc 59"/>
                <p:cNvSpPr/>
                <p:nvPr/>
              </p:nvSpPr>
              <p:spPr>
                <a:xfrm flipV="1">
                  <a:off x="4176" y="3120"/>
                  <a:ext cx="48" cy="48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5" y="0"/>
                    </a:cxn>
                    <a:cxn ang="0">
                      <a:pos x="0" y="48"/>
                    </a:cxn>
                    <a:cxn ang="0">
                      <a:pos x="5" y="24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9435" name="Line 60"/>
                <p:cNvSpPr/>
                <p:nvPr/>
              </p:nvSpPr>
              <p:spPr>
                <a:xfrm flipH="1" flipV="1">
                  <a:off x="3888" y="3120"/>
                  <a:ext cx="30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29436" name="Oval 61"/>
              <p:cNvSpPr/>
              <p:nvPr/>
            </p:nvSpPr>
            <p:spPr>
              <a:xfrm>
                <a:off x="672" y="1287"/>
                <a:ext cx="43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Group 62"/>
          <p:cNvGrpSpPr/>
          <p:nvPr/>
        </p:nvGrpSpPr>
        <p:grpSpPr>
          <a:xfrm>
            <a:off x="5229225" y="2570163"/>
            <a:ext cx="720725" cy="579437"/>
            <a:chOff x="3663" y="2433"/>
            <a:chExt cx="454" cy="365"/>
          </a:xfrm>
        </p:grpSpPr>
        <p:sp>
          <p:nvSpPr>
            <p:cNvPr id="229438" name="Text Box 63"/>
            <p:cNvSpPr txBox="1"/>
            <p:nvPr/>
          </p:nvSpPr>
          <p:spPr>
            <a:xfrm>
              <a:off x="3675" y="2433"/>
              <a:ext cx="44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FF9933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800" b="1" baseline="-25000" dirty="0">
                  <a:solidFill>
                    <a:srgbClr val="FF99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b="1" baseline="-25000" dirty="0">
                  <a:solidFill>
                    <a:srgbClr val="FF99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2</a:t>
              </a:r>
              <a:r>
                <a:rPr lang="en-US" altLang="zh-CN" sz="2800" b="1" dirty="0">
                  <a:solidFill>
                    <a:srgbClr val="FF9933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29439" name="Line 64"/>
            <p:cNvSpPr/>
            <p:nvPr/>
          </p:nvSpPr>
          <p:spPr>
            <a:xfrm rot="5400000">
              <a:off x="3553" y="2639"/>
              <a:ext cx="220" cy="0"/>
            </a:xfrm>
            <a:prstGeom prst="line">
              <a:avLst/>
            </a:prstGeom>
            <a:ln w="28575" cap="flat" cmpd="sng">
              <a:solidFill>
                <a:srgbClr val="FF9933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18" name="Group 65"/>
          <p:cNvGrpSpPr/>
          <p:nvPr/>
        </p:nvGrpSpPr>
        <p:grpSpPr>
          <a:xfrm>
            <a:off x="5226050" y="2144713"/>
            <a:ext cx="466725" cy="579437"/>
            <a:chOff x="4473" y="2100"/>
            <a:chExt cx="294" cy="365"/>
          </a:xfrm>
        </p:grpSpPr>
        <p:sp>
          <p:nvSpPr>
            <p:cNvPr id="229441" name="Text Box 66"/>
            <p:cNvSpPr txBox="1"/>
            <p:nvPr/>
          </p:nvSpPr>
          <p:spPr>
            <a:xfrm>
              <a:off x="4473" y="2100"/>
              <a:ext cx="29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29442" name="Line 67"/>
            <p:cNvSpPr/>
            <p:nvPr/>
          </p:nvSpPr>
          <p:spPr>
            <a:xfrm rot="5400000">
              <a:off x="4365" y="2310"/>
              <a:ext cx="220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19" name="Group 68"/>
          <p:cNvGrpSpPr/>
          <p:nvPr/>
        </p:nvGrpSpPr>
        <p:grpSpPr>
          <a:xfrm>
            <a:off x="6048375" y="1477963"/>
            <a:ext cx="484188" cy="534987"/>
            <a:chOff x="3252" y="920"/>
            <a:chExt cx="305" cy="337"/>
          </a:xfrm>
        </p:grpSpPr>
        <p:sp>
          <p:nvSpPr>
            <p:cNvPr id="229444" name="Text Box 69"/>
            <p:cNvSpPr txBox="1"/>
            <p:nvPr/>
          </p:nvSpPr>
          <p:spPr>
            <a:xfrm>
              <a:off x="3269" y="920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9445" name="Line 70"/>
            <p:cNvSpPr/>
            <p:nvPr/>
          </p:nvSpPr>
          <p:spPr>
            <a:xfrm flipH="1" flipV="1">
              <a:off x="3252" y="1257"/>
              <a:ext cx="30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20" name="Group 71"/>
          <p:cNvGrpSpPr/>
          <p:nvPr/>
        </p:nvGrpSpPr>
        <p:grpSpPr>
          <a:xfrm>
            <a:off x="6199188" y="2012950"/>
            <a:ext cx="627062" cy="1201738"/>
            <a:chOff x="4942" y="1178"/>
            <a:chExt cx="395" cy="757"/>
          </a:xfrm>
        </p:grpSpPr>
        <p:sp>
          <p:nvSpPr>
            <p:cNvPr id="229447" name="Text Box 72"/>
            <p:cNvSpPr txBox="1"/>
            <p:nvPr/>
          </p:nvSpPr>
          <p:spPr>
            <a:xfrm>
              <a:off x="4942" y="1372"/>
              <a:ext cx="39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 baseline="-25000" dirty="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29448" name="Group 73"/>
            <p:cNvGrpSpPr/>
            <p:nvPr/>
          </p:nvGrpSpPr>
          <p:grpSpPr>
            <a:xfrm>
              <a:off x="5017" y="1178"/>
              <a:ext cx="243" cy="757"/>
              <a:chOff x="3302" y="1282"/>
              <a:chExt cx="243" cy="757"/>
            </a:xfrm>
          </p:grpSpPr>
          <p:sp>
            <p:nvSpPr>
              <p:cNvPr id="229449" name="Text Box 74"/>
              <p:cNvSpPr txBox="1"/>
              <p:nvPr/>
            </p:nvSpPr>
            <p:spPr>
              <a:xfrm>
                <a:off x="3302" y="1282"/>
                <a:ext cx="225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–</a:t>
                </a:r>
                <a:endPara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229450" name="Text Box 75"/>
              <p:cNvSpPr txBox="1"/>
              <p:nvPr/>
            </p:nvSpPr>
            <p:spPr>
              <a:xfrm>
                <a:off x="3320" y="1751"/>
                <a:ext cx="225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+</a:t>
                </a:r>
              </a:p>
            </p:txBody>
          </p:sp>
        </p:grpSp>
      </p:grpSp>
      <p:grpSp>
        <p:nvGrpSpPr>
          <p:cNvPr id="22" name="Group 76"/>
          <p:cNvGrpSpPr/>
          <p:nvPr/>
        </p:nvGrpSpPr>
        <p:grpSpPr>
          <a:xfrm>
            <a:off x="5653088" y="2122488"/>
            <a:ext cx="1866900" cy="1087437"/>
            <a:chOff x="2949" y="1339"/>
            <a:chExt cx="1176" cy="685"/>
          </a:xfrm>
        </p:grpSpPr>
        <p:sp>
          <p:nvSpPr>
            <p:cNvPr id="229452" name="Line 77"/>
            <p:cNvSpPr/>
            <p:nvPr/>
          </p:nvSpPr>
          <p:spPr>
            <a:xfrm>
              <a:off x="3696" y="1339"/>
              <a:ext cx="1" cy="68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29453" name="Group 78"/>
            <p:cNvGrpSpPr/>
            <p:nvPr/>
          </p:nvGrpSpPr>
          <p:grpSpPr>
            <a:xfrm>
              <a:off x="3649" y="1524"/>
              <a:ext cx="476" cy="327"/>
              <a:chOff x="3662" y="1524"/>
              <a:chExt cx="476" cy="327"/>
            </a:xfrm>
          </p:grpSpPr>
          <p:sp>
            <p:nvSpPr>
              <p:cNvPr id="229454" name="Rectangle 79"/>
              <p:cNvSpPr/>
              <p:nvPr/>
            </p:nvSpPr>
            <p:spPr>
              <a:xfrm>
                <a:off x="3662" y="1540"/>
                <a:ext cx="106" cy="235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55" name="Text Box 80"/>
              <p:cNvSpPr txBox="1"/>
              <p:nvPr/>
            </p:nvSpPr>
            <p:spPr>
              <a:xfrm>
                <a:off x="3788" y="1524"/>
                <a:ext cx="35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b="1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29456" name="Line 81"/>
            <p:cNvSpPr/>
            <p:nvPr/>
          </p:nvSpPr>
          <p:spPr>
            <a:xfrm rot="-5400000">
              <a:off x="3340" y="970"/>
              <a:ext cx="0" cy="7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57" name="Line 82"/>
            <p:cNvSpPr/>
            <p:nvPr/>
          </p:nvSpPr>
          <p:spPr>
            <a:xfrm rot="-5400000">
              <a:off x="3324" y="1636"/>
              <a:ext cx="0" cy="7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" name="Group 83"/>
          <p:cNvGrpSpPr/>
          <p:nvPr/>
        </p:nvGrpSpPr>
        <p:grpSpPr>
          <a:xfrm>
            <a:off x="4121150" y="2081213"/>
            <a:ext cx="1595438" cy="1169987"/>
            <a:chOff x="1984" y="1313"/>
            <a:chExt cx="1005" cy="737"/>
          </a:xfrm>
        </p:grpSpPr>
        <p:grpSp>
          <p:nvGrpSpPr>
            <p:cNvPr id="229459" name="Group 84"/>
            <p:cNvGrpSpPr/>
            <p:nvPr/>
          </p:nvGrpSpPr>
          <p:grpSpPr>
            <a:xfrm>
              <a:off x="2322" y="1347"/>
              <a:ext cx="245" cy="72"/>
              <a:chOff x="3277" y="3036"/>
              <a:chExt cx="245" cy="72"/>
            </a:xfrm>
          </p:grpSpPr>
          <p:sp>
            <p:nvSpPr>
              <p:cNvPr id="229460" name="Arc 85"/>
              <p:cNvSpPr/>
              <p:nvPr/>
            </p:nvSpPr>
            <p:spPr>
              <a:xfrm flipH="1">
                <a:off x="3277" y="3036"/>
                <a:ext cx="46" cy="72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4" y="0"/>
                  </a:cxn>
                  <a:cxn ang="0">
                    <a:pos x="0" y="72"/>
                  </a:cxn>
                  <a:cxn ang="0">
                    <a:pos x="4" y="36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61" name="Line 86"/>
              <p:cNvSpPr/>
              <p:nvPr/>
            </p:nvSpPr>
            <p:spPr>
              <a:xfrm flipH="1">
                <a:off x="3317" y="3039"/>
                <a:ext cx="205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29462" name="Group 87"/>
            <p:cNvGrpSpPr/>
            <p:nvPr/>
          </p:nvGrpSpPr>
          <p:grpSpPr>
            <a:xfrm flipH="1">
              <a:off x="2308" y="1438"/>
              <a:ext cx="288" cy="144"/>
              <a:chOff x="1022" y="3111"/>
              <a:chExt cx="1108" cy="594"/>
            </a:xfrm>
          </p:grpSpPr>
          <p:sp>
            <p:nvSpPr>
              <p:cNvPr id="229463" name="Arc 88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64" name="Arc 89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65" name="Line 90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29466" name="Group 91"/>
            <p:cNvGrpSpPr/>
            <p:nvPr/>
          </p:nvGrpSpPr>
          <p:grpSpPr>
            <a:xfrm flipH="1">
              <a:off x="2321" y="1598"/>
              <a:ext cx="288" cy="144"/>
              <a:chOff x="1022" y="3111"/>
              <a:chExt cx="1108" cy="594"/>
            </a:xfrm>
          </p:grpSpPr>
          <p:sp>
            <p:nvSpPr>
              <p:cNvPr id="229467" name="Arc 9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68" name="Arc 9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69" name="Line 9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9470" name="Line 95"/>
            <p:cNvSpPr/>
            <p:nvPr/>
          </p:nvSpPr>
          <p:spPr>
            <a:xfrm flipV="1">
              <a:off x="2561" y="1342"/>
              <a:ext cx="384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71" name="Line 96"/>
            <p:cNvSpPr/>
            <p:nvPr/>
          </p:nvSpPr>
          <p:spPr>
            <a:xfrm>
              <a:off x="2558" y="1998"/>
              <a:ext cx="431" cy="13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72" name="Oval 97"/>
            <p:cNvSpPr/>
            <p:nvPr/>
          </p:nvSpPr>
          <p:spPr>
            <a:xfrm>
              <a:off x="2936" y="1994"/>
              <a:ext cx="53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73" name="Oval 98"/>
            <p:cNvSpPr/>
            <p:nvPr/>
          </p:nvSpPr>
          <p:spPr>
            <a:xfrm>
              <a:off x="2923" y="1313"/>
              <a:ext cx="43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74" name="Rectangle 99"/>
            <p:cNvSpPr/>
            <p:nvPr/>
          </p:nvSpPr>
          <p:spPr>
            <a:xfrm>
              <a:off x="1984" y="1647"/>
              <a:ext cx="2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229475" name="Group 100"/>
            <p:cNvGrpSpPr/>
            <p:nvPr/>
          </p:nvGrpSpPr>
          <p:grpSpPr>
            <a:xfrm flipH="1">
              <a:off x="2312" y="1773"/>
              <a:ext cx="288" cy="144"/>
              <a:chOff x="1022" y="3111"/>
              <a:chExt cx="1108" cy="594"/>
            </a:xfrm>
          </p:grpSpPr>
          <p:sp>
            <p:nvSpPr>
              <p:cNvPr id="229476" name="Arc 10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77" name="Arc 10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478" name="Line 10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9" name="Group 104"/>
          <p:cNvGrpSpPr/>
          <p:nvPr/>
        </p:nvGrpSpPr>
        <p:grpSpPr>
          <a:xfrm flipH="1">
            <a:off x="4446588" y="2005013"/>
            <a:ext cx="433387" cy="1077912"/>
            <a:chOff x="3920" y="2450"/>
            <a:chExt cx="273" cy="679"/>
          </a:xfrm>
        </p:grpSpPr>
        <p:sp>
          <p:nvSpPr>
            <p:cNvPr id="229480" name="Oval 105"/>
            <p:cNvSpPr/>
            <p:nvPr/>
          </p:nvSpPr>
          <p:spPr>
            <a:xfrm rot="-5400000">
              <a:off x="3717" y="2653"/>
              <a:ext cx="679" cy="273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481" name="Line 106"/>
            <p:cNvSpPr/>
            <p:nvPr/>
          </p:nvSpPr>
          <p:spPr>
            <a:xfrm>
              <a:off x="4177" y="2723"/>
              <a:ext cx="0" cy="104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arrow" w="med" len="med"/>
            </a:ln>
          </p:spPr>
        </p:sp>
      </p:grpSp>
      <p:sp>
        <p:nvSpPr>
          <p:cNvPr id="17515" name="AutoShape 107"/>
          <p:cNvSpPr/>
          <p:nvPr/>
        </p:nvSpPr>
        <p:spPr>
          <a:xfrm>
            <a:off x="5264150" y="3438525"/>
            <a:ext cx="681038" cy="546100"/>
          </a:xfrm>
          <a:prstGeom prst="wedgeRoundRectCallout">
            <a:avLst>
              <a:gd name="adj1" fmla="val -154662"/>
              <a:gd name="adj2" fmla="val -12674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lnSpc>
                <a:spcPct val="80000"/>
              </a:lnSpc>
            </a:pP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</a:p>
        </p:txBody>
      </p:sp>
      <p:sp>
        <p:nvSpPr>
          <p:cNvPr id="17516" name="AutoShape 108"/>
          <p:cNvSpPr/>
          <p:nvPr/>
        </p:nvSpPr>
        <p:spPr>
          <a:xfrm>
            <a:off x="1863725" y="952500"/>
            <a:ext cx="1293813" cy="393700"/>
          </a:xfrm>
          <a:prstGeom prst="wedgeRoundRectCallout">
            <a:avLst>
              <a:gd name="adj1" fmla="val 52088"/>
              <a:gd name="adj2" fmla="val 231454"/>
              <a:gd name="adj3" fmla="val 16667"/>
            </a:avLst>
          </a:prstGeom>
          <a:noFill/>
          <a:ln w="1905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原绕组</a:t>
            </a:r>
          </a:p>
        </p:txBody>
      </p:sp>
      <p:sp>
        <p:nvSpPr>
          <p:cNvPr id="17517" name="AutoShape 109"/>
          <p:cNvSpPr/>
          <p:nvPr/>
        </p:nvSpPr>
        <p:spPr>
          <a:xfrm>
            <a:off x="5387975" y="1009650"/>
            <a:ext cx="1293813" cy="393700"/>
          </a:xfrm>
          <a:prstGeom prst="wedgeRoundRectCallout">
            <a:avLst>
              <a:gd name="adj1" fmla="val -81903"/>
              <a:gd name="adj2" fmla="val 221773"/>
              <a:gd name="adj3" fmla="val 16667"/>
            </a:avLst>
          </a:prstGeom>
          <a:noFill/>
          <a:ln w="1905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副绕组</a:t>
            </a:r>
          </a:p>
        </p:txBody>
      </p:sp>
      <p:graphicFrame>
        <p:nvGraphicFramePr>
          <p:cNvPr id="229485" name="Object 110"/>
          <p:cNvGraphicFramePr/>
          <p:nvPr/>
        </p:nvGraphicFramePr>
        <p:xfrm>
          <a:off x="711200" y="5110163"/>
          <a:ext cx="24193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8" r:id="rId6" imgW="2334895" imgH="405765" progId="Equation.3">
                  <p:embed/>
                </p:oleObj>
              </mc:Choice>
              <mc:Fallback>
                <p:oleObj r:id="rId6" imgW="2334895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11200" y="5110163"/>
                        <a:ext cx="241935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486" name="Object 111"/>
          <p:cNvGraphicFramePr/>
          <p:nvPr/>
        </p:nvGraphicFramePr>
        <p:xfrm>
          <a:off x="3273425" y="5440363"/>
          <a:ext cx="6445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9" r:id="rId8" imgW="622300" imgH="279400" progId="Equation.3">
                  <p:embed/>
                </p:oleObj>
              </mc:Choice>
              <mc:Fallback>
                <p:oleObj r:id="rId8" imgW="622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73425" y="5440363"/>
                        <a:ext cx="644525" cy="288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487" name="Object 112"/>
          <p:cNvGraphicFramePr/>
          <p:nvPr/>
        </p:nvGraphicFramePr>
        <p:xfrm>
          <a:off x="3986213" y="5465763"/>
          <a:ext cx="5905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0" r:id="rId10" imgW="571500" imgH="342900" progId="Equation.3">
                  <p:embed/>
                </p:oleObj>
              </mc:Choice>
              <mc:Fallback>
                <p:oleObj r:id="rId10" imgW="571500" imgH="342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86213" y="5465763"/>
                        <a:ext cx="590550" cy="354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488" name="Object 113"/>
          <p:cNvGraphicFramePr/>
          <p:nvPr/>
        </p:nvGraphicFramePr>
        <p:xfrm>
          <a:off x="4618038" y="5222875"/>
          <a:ext cx="6985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1" r:id="rId12" imgW="672465" imgH="405765" progId="Equation.3">
                  <p:embed/>
                </p:oleObj>
              </mc:Choice>
              <mc:Fallback>
                <p:oleObj r:id="rId12" imgW="672465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18038" y="5222875"/>
                        <a:ext cx="698500" cy="420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489" name="Object 114"/>
          <p:cNvGraphicFramePr/>
          <p:nvPr/>
        </p:nvGraphicFramePr>
        <p:xfrm>
          <a:off x="4611688" y="5584825"/>
          <a:ext cx="7127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2" r:id="rId14" imgW="685165" imgH="405765" progId="Equation.3">
                  <p:embed/>
                </p:oleObj>
              </mc:Choice>
              <mc:Fallback>
                <p:oleObj r:id="rId14" imgW="685165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11688" y="5584825"/>
                        <a:ext cx="712787" cy="420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490" name="Object 115"/>
          <p:cNvGraphicFramePr/>
          <p:nvPr/>
        </p:nvGraphicFramePr>
        <p:xfrm>
          <a:off x="1457325" y="5929313"/>
          <a:ext cx="14192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3" r:id="rId16" imgW="1370330" imgH="405765" progId="Equation.3">
                  <p:embed/>
                </p:oleObj>
              </mc:Choice>
              <mc:Fallback>
                <p:oleObj r:id="rId16" imgW="1370330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57325" y="5929313"/>
                        <a:ext cx="1419225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Group 116"/>
          <p:cNvGrpSpPr/>
          <p:nvPr/>
        </p:nvGrpSpPr>
        <p:grpSpPr>
          <a:xfrm>
            <a:off x="5372100" y="5797550"/>
            <a:ext cx="381000" cy="800100"/>
            <a:chOff x="3372" y="3600"/>
            <a:chExt cx="240" cy="504"/>
          </a:xfrm>
        </p:grpSpPr>
        <p:sp>
          <p:nvSpPr>
            <p:cNvPr id="229492" name="Line 117"/>
            <p:cNvSpPr/>
            <p:nvPr/>
          </p:nvSpPr>
          <p:spPr>
            <a:xfrm>
              <a:off x="3372" y="3600"/>
              <a:ext cx="24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93" name="Line 118"/>
            <p:cNvSpPr/>
            <p:nvPr/>
          </p:nvSpPr>
          <p:spPr>
            <a:xfrm>
              <a:off x="3612" y="3600"/>
              <a:ext cx="0" cy="504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1" name="Group 119"/>
          <p:cNvGrpSpPr/>
          <p:nvPr/>
        </p:nvGrpSpPr>
        <p:grpSpPr>
          <a:xfrm>
            <a:off x="1504950" y="6407150"/>
            <a:ext cx="4248150" cy="190500"/>
            <a:chOff x="936" y="3984"/>
            <a:chExt cx="2676" cy="120"/>
          </a:xfrm>
        </p:grpSpPr>
        <p:sp>
          <p:nvSpPr>
            <p:cNvPr id="229495" name="Line 120"/>
            <p:cNvSpPr/>
            <p:nvPr/>
          </p:nvSpPr>
          <p:spPr>
            <a:xfrm flipH="1">
              <a:off x="936" y="4104"/>
              <a:ext cx="267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496" name="Line 121"/>
            <p:cNvSpPr/>
            <p:nvPr/>
          </p:nvSpPr>
          <p:spPr>
            <a:xfrm flipV="1">
              <a:off x="948" y="3984"/>
              <a:ext cx="0" cy="12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17530" name="Line 122"/>
          <p:cNvSpPr/>
          <p:nvPr/>
        </p:nvSpPr>
        <p:spPr>
          <a:xfrm>
            <a:off x="2876550" y="6159500"/>
            <a:ext cx="361950" cy="13335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473" name="Group 123"/>
          <p:cNvGrpSpPr/>
          <p:nvPr/>
        </p:nvGrpSpPr>
        <p:grpSpPr>
          <a:xfrm>
            <a:off x="3144838" y="6064250"/>
            <a:ext cx="2413000" cy="476250"/>
            <a:chOff x="3313" y="2760"/>
            <a:chExt cx="1520" cy="300"/>
          </a:xfrm>
        </p:grpSpPr>
        <p:sp>
          <p:nvSpPr>
            <p:cNvPr id="229499" name="Rectangle 124"/>
            <p:cNvSpPr/>
            <p:nvPr/>
          </p:nvSpPr>
          <p:spPr>
            <a:xfrm>
              <a:off x="3526" y="2760"/>
              <a:ext cx="1307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 anchorCtr="0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2 </a:t>
              </a:r>
              <a:r>
                <a:rPr lang="en-US" altLang="zh-CN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→ </a:t>
              </a:r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2</a:t>
              </a:r>
              <a:endParaRPr lang="en-US" altLang="zh-CN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9500" name="Rectangle 125"/>
            <p:cNvSpPr/>
            <p:nvPr/>
          </p:nvSpPr>
          <p:spPr>
            <a:xfrm>
              <a:off x="3313" y="2772"/>
              <a:ext cx="31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→</a:t>
              </a:r>
            </a:p>
          </p:txBody>
        </p:sp>
      </p:grpSp>
      <p:grpSp>
        <p:nvGrpSpPr>
          <p:cNvPr id="17476" name="Group 126"/>
          <p:cNvGrpSpPr/>
          <p:nvPr/>
        </p:nvGrpSpPr>
        <p:grpSpPr>
          <a:xfrm>
            <a:off x="3221038" y="4787900"/>
            <a:ext cx="2413000" cy="476250"/>
            <a:chOff x="3313" y="2760"/>
            <a:chExt cx="1520" cy="300"/>
          </a:xfrm>
        </p:grpSpPr>
        <p:sp>
          <p:nvSpPr>
            <p:cNvPr id="229502" name="Rectangle 127"/>
            <p:cNvSpPr/>
            <p:nvPr/>
          </p:nvSpPr>
          <p:spPr>
            <a:xfrm>
              <a:off x="3526" y="2760"/>
              <a:ext cx="1307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 anchorCtr="0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1 </a:t>
              </a:r>
              <a:r>
                <a:rPr lang="en-US" altLang="zh-CN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→ </a:t>
              </a:r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29503" name="Rectangle 128"/>
            <p:cNvSpPr/>
            <p:nvPr/>
          </p:nvSpPr>
          <p:spPr>
            <a:xfrm>
              <a:off x="3313" y="2772"/>
              <a:ext cx="31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→</a:t>
              </a:r>
            </a:p>
          </p:txBody>
        </p:sp>
      </p:grpSp>
      <p:sp>
        <p:nvSpPr>
          <p:cNvPr id="17537" name="Line 129"/>
          <p:cNvSpPr/>
          <p:nvPr/>
        </p:nvSpPr>
        <p:spPr>
          <a:xfrm rot="-1201148" flipV="1">
            <a:off x="2838450" y="5916613"/>
            <a:ext cx="892175" cy="47625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7479" name="Group 130"/>
          <p:cNvGrpSpPr/>
          <p:nvPr/>
        </p:nvGrpSpPr>
        <p:grpSpPr>
          <a:xfrm>
            <a:off x="6626225" y="4519613"/>
            <a:ext cx="1727200" cy="1116012"/>
            <a:chOff x="4174" y="2747"/>
            <a:chExt cx="1088" cy="703"/>
          </a:xfrm>
        </p:grpSpPr>
        <p:grpSp>
          <p:nvGrpSpPr>
            <p:cNvPr id="229506" name="Group 131"/>
            <p:cNvGrpSpPr/>
            <p:nvPr/>
          </p:nvGrpSpPr>
          <p:grpSpPr>
            <a:xfrm>
              <a:off x="4781" y="2884"/>
              <a:ext cx="76" cy="394"/>
              <a:chOff x="4675" y="450"/>
              <a:chExt cx="76" cy="394"/>
            </a:xfrm>
          </p:grpSpPr>
          <p:sp>
            <p:nvSpPr>
              <p:cNvPr id="229507" name="Arc 132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08" name="Arc 133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09" name="Arc 134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10" name="Arc 135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29511" name="Group 136"/>
            <p:cNvGrpSpPr/>
            <p:nvPr/>
          </p:nvGrpSpPr>
          <p:grpSpPr>
            <a:xfrm flipH="1">
              <a:off x="4580" y="2881"/>
              <a:ext cx="76" cy="394"/>
              <a:chOff x="4675" y="450"/>
              <a:chExt cx="76" cy="394"/>
            </a:xfrm>
          </p:grpSpPr>
          <p:sp>
            <p:nvSpPr>
              <p:cNvPr id="229512" name="Arc 137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13" name="Arc 138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14" name="Arc 139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9515" name="Arc 140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29516" name="Line 141"/>
            <p:cNvSpPr/>
            <p:nvPr/>
          </p:nvSpPr>
          <p:spPr>
            <a:xfrm>
              <a:off x="4714" y="2883"/>
              <a:ext cx="0" cy="411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17" name="Line 142"/>
            <p:cNvSpPr/>
            <p:nvPr/>
          </p:nvSpPr>
          <p:spPr>
            <a:xfrm flipV="1">
              <a:off x="4606" y="2767"/>
              <a:ext cx="0" cy="12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18" name="Line 143"/>
            <p:cNvSpPr/>
            <p:nvPr/>
          </p:nvSpPr>
          <p:spPr>
            <a:xfrm>
              <a:off x="4595" y="3289"/>
              <a:ext cx="0" cy="13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19" name="Line 144"/>
            <p:cNvSpPr/>
            <p:nvPr/>
          </p:nvSpPr>
          <p:spPr>
            <a:xfrm flipH="1" flipV="1">
              <a:off x="4840" y="2767"/>
              <a:ext cx="0" cy="13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0" name="Line 145"/>
            <p:cNvSpPr/>
            <p:nvPr/>
          </p:nvSpPr>
          <p:spPr>
            <a:xfrm>
              <a:off x="4862" y="3278"/>
              <a:ext cx="0" cy="167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1" name="Line 146"/>
            <p:cNvSpPr/>
            <p:nvPr/>
          </p:nvSpPr>
          <p:spPr>
            <a:xfrm>
              <a:off x="4229" y="2767"/>
              <a:ext cx="37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2" name="Line 147"/>
            <p:cNvSpPr/>
            <p:nvPr/>
          </p:nvSpPr>
          <p:spPr>
            <a:xfrm>
              <a:off x="4225" y="3419"/>
              <a:ext cx="37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3" name="Line 148"/>
            <p:cNvSpPr/>
            <p:nvPr/>
          </p:nvSpPr>
          <p:spPr>
            <a:xfrm>
              <a:off x="4831" y="2775"/>
              <a:ext cx="37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4" name="Line 149"/>
            <p:cNvSpPr/>
            <p:nvPr/>
          </p:nvSpPr>
          <p:spPr>
            <a:xfrm>
              <a:off x="4847" y="3430"/>
              <a:ext cx="37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525" name="Oval 150"/>
            <p:cNvSpPr/>
            <p:nvPr/>
          </p:nvSpPr>
          <p:spPr>
            <a:xfrm>
              <a:off x="5215" y="3396"/>
              <a:ext cx="47" cy="4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526" name="Oval 151"/>
            <p:cNvSpPr/>
            <p:nvPr/>
          </p:nvSpPr>
          <p:spPr>
            <a:xfrm>
              <a:off x="5200" y="2747"/>
              <a:ext cx="47" cy="4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527" name="Oval 152"/>
            <p:cNvSpPr/>
            <p:nvPr/>
          </p:nvSpPr>
          <p:spPr>
            <a:xfrm>
              <a:off x="4177" y="3403"/>
              <a:ext cx="47" cy="4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9528" name="Oval 153"/>
            <p:cNvSpPr/>
            <p:nvPr/>
          </p:nvSpPr>
          <p:spPr>
            <a:xfrm>
              <a:off x="4174" y="2747"/>
              <a:ext cx="47" cy="47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7562" name="Text Box 154"/>
          <p:cNvSpPr txBox="1"/>
          <p:nvPr/>
        </p:nvSpPr>
        <p:spPr>
          <a:xfrm>
            <a:off x="6430963" y="5865813"/>
            <a:ext cx="1970087" cy="519112"/>
          </a:xfrm>
          <a:prstGeom prst="rect">
            <a:avLst/>
          </a:prstGeom>
          <a:solidFill>
            <a:srgbClr val="CCFFCC">
              <a:alpha val="50195"/>
            </a:srgbClr>
          </a:solidFill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变压器符号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4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61221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1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9" dur="500"/>
                                        <p:tgtEl>
                                          <p:spTgt spid="1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2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2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2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2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2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2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7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7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7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7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uild="p"/>
      <p:bldP spid="17416" grpId="0"/>
      <p:bldP spid="17451" grpId="0" build="p"/>
      <p:bldP spid="17457" grpId="0" animBg="1"/>
      <p:bldP spid="17458" grpId="0" animBg="1"/>
      <p:bldP spid="17459" grpId="0" build="p" advAuto="1000"/>
      <p:bldP spid="17515" grpId="0" animBg="1"/>
      <p:bldP spid="17516" grpId="0" animBg="1"/>
      <p:bldP spid="17517" grpId="0" animBg="1"/>
      <p:bldP spid="175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575" y="5553075"/>
            <a:ext cx="2133600" cy="903288"/>
            <a:chOff x="2574" y="3465"/>
            <a:chExt cx="1344" cy="569"/>
          </a:xfrm>
        </p:grpSpPr>
        <p:sp>
          <p:nvSpPr>
            <p:cNvPr id="230403" name="Text Box 3"/>
            <p:cNvSpPr txBox="1"/>
            <p:nvPr/>
          </p:nvSpPr>
          <p:spPr>
            <a:xfrm>
              <a:off x="2657" y="3465"/>
              <a:ext cx="23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04" name="Rectangle 4"/>
            <p:cNvSpPr/>
            <p:nvPr/>
          </p:nvSpPr>
          <p:spPr>
            <a:xfrm>
              <a:off x="2620" y="3711"/>
              <a:ext cx="314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2800" b="1" i="1" baseline="-25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05" name="Text Box 5"/>
            <p:cNvSpPr txBox="1"/>
            <p:nvPr/>
          </p:nvSpPr>
          <p:spPr>
            <a:xfrm>
              <a:off x="2574" y="3549"/>
              <a:ext cx="13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—– </a:t>
              </a:r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=</a:t>
              </a:r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–— </a:t>
              </a:r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36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K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0406" name="Text Box 6"/>
            <p:cNvSpPr txBox="1"/>
            <p:nvPr/>
          </p:nvSpPr>
          <p:spPr>
            <a:xfrm>
              <a:off x="3203" y="3466"/>
              <a:ext cx="23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07" name="Rectangle 7"/>
            <p:cNvSpPr/>
            <p:nvPr/>
          </p:nvSpPr>
          <p:spPr>
            <a:xfrm>
              <a:off x="3193" y="3738"/>
              <a:ext cx="238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baseline="-25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3244850" y="3851275"/>
            <a:ext cx="4521200" cy="866775"/>
            <a:chOff x="2450" y="2633"/>
            <a:chExt cx="2860" cy="630"/>
          </a:xfrm>
        </p:grpSpPr>
        <p:sp>
          <p:nvSpPr>
            <p:cNvPr id="230409" name="Text Box 9"/>
            <p:cNvSpPr txBox="1"/>
            <p:nvPr/>
          </p:nvSpPr>
          <p:spPr>
            <a:xfrm>
              <a:off x="2548" y="2656"/>
              <a:ext cx="239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0" name="Rectangle 10"/>
            <p:cNvSpPr/>
            <p:nvPr/>
          </p:nvSpPr>
          <p:spPr>
            <a:xfrm>
              <a:off x="2511" y="2928"/>
              <a:ext cx="316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2800" b="1" i="1" baseline="-25000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1" name="Text Box 11"/>
            <p:cNvSpPr txBox="1"/>
            <p:nvPr/>
          </p:nvSpPr>
          <p:spPr>
            <a:xfrm>
              <a:off x="3126" y="2656"/>
              <a:ext cx="226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2" name="Rectangle 12"/>
            <p:cNvSpPr/>
            <p:nvPr/>
          </p:nvSpPr>
          <p:spPr>
            <a:xfrm>
              <a:off x="3129" y="2930"/>
              <a:ext cx="22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baseline="-25000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3" name="Text Box 13"/>
            <p:cNvSpPr txBox="1"/>
            <p:nvPr/>
          </p:nvSpPr>
          <p:spPr>
            <a:xfrm>
              <a:off x="3583" y="2633"/>
              <a:ext cx="117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4.44</a:t>
              </a:r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 f N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m</a:t>
              </a:r>
              <a:endParaRPr lang="en-US" altLang="zh-CN" sz="2800" b="1" i="1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4" name="Rectangle 14"/>
            <p:cNvSpPr/>
            <p:nvPr/>
          </p:nvSpPr>
          <p:spPr>
            <a:xfrm>
              <a:off x="3534" y="2932"/>
              <a:ext cx="123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sz="2800" b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4.44</a:t>
              </a:r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 f N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m</a:t>
              </a:r>
              <a:endParaRPr lang="en-US" altLang="zh-CN" sz="2800" b="1" i="1" baseline="-25000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0415" name="Text Box 15"/>
            <p:cNvSpPr txBox="1"/>
            <p:nvPr/>
          </p:nvSpPr>
          <p:spPr>
            <a:xfrm>
              <a:off x="5016" y="2645"/>
              <a:ext cx="239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6" name="Rectangle 16"/>
            <p:cNvSpPr/>
            <p:nvPr/>
          </p:nvSpPr>
          <p:spPr>
            <a:xfrm>
              <a:off x="5030" y="2890"/>
              <a:ext cx="239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baseline="-25000" dirty="0">
                <a:solidFill>
                  <a:srgbClr val="CC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417" name="Rectangle 17"/>
            <p:cNvSpPr/>
            <p:nvPr/>
          </p:nvSpPr>
          <p:spPr>
            <a:xfrm>
              <a:off x="2450" y="2798"/>
              <a:ext cx="286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r>
                <a:rPr lang="en-US" altLang="zh-CN" sz="2800" b="1" i="1" dirty="0">
                  <a:solidFill>
                    <a:srgbClr val="CC0066"/>
                  </a:solidFill>
                  <a:latin typeface="Times New Roman" panose="02020603050405020304" pitchFamily="18" charset="0"/>
                </a:rPr>
                <a:t>—– = –— = –—–—–—– = –—</a:t>
              </a:r>
            </a:p>
          </p:txBody>
        </p:sp>
      </p:grp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273175" y="5029200"/>
            <a:ext cx="2216150" cy="412750"/>
          </a:xfrm>
          <a:prstGeom prst="rect">
            <a:avLst/>
          </a:prstGeom>
          <a:solidFill>
            <a:srgbClr val="CCECFF"/>
          </a:solidFill>
          <a:ln w="28575">
            <a:solidFill>
              <a:schemeClr val="accent2"/>
            </a:solidFill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变压器变比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5465763" y="3170238"/>
            <a:ext cx="2781300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=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4.44 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f N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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323850" y="543576"/>
            <a:ext cx="3324225" cy="4431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1" lang="en-US" altLang="zh-CN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空载运行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5305425" y="488950"/>
            <a:ext cx="2144713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变压器空载：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5505450" y="2192338"/>
            <a:ext cx="2781300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=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4.44 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f N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zh-CN" sz="2800" b="1" i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</a:t>
            </a:r>
            <a:r>
              <a:rPr kumimoji="1" lang="en-US" altLang="zh-CN" sz="2800" b="1" kern="1200" cap="none" spc="0" normalizeH="0" baseline="-25000" noProof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</a:p>
        </p:txBody>
      </p:sp>
      <p:sp>
        <p:nvSpPr>
          <p:cNvPr id="230423" name="Rectangle 23">
            <a:hlinkClick r:id="" action="ppaction://hlinkshowjump?jump=endshow"/>
          </p:cNvPr>
          <p:cNvSpPr/>
          <p:nvPr/>
        </p:nvSpPr>
        <p:spPr>
          <a:xfrm>
            <a:off x="8156575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0424" name="Rectangle 24">
            <a:hlinkClick r:id="" action="ppaction://hlinkshowjump?jump=nextslide"/>
          </p:cNvPr>
          <p:cNvSpPr/>
          <p:nvPr/>
        </p:nvSpPr>
        <p:spPr>
          <a:xfrm>
            <a:off x="7699375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0425" name="Rectangle 25">
            <a:hlinkClick r:id="" action="ppaction://hlinkshowjump?jump=previousslide"/>
          </p:cNvPr>
          <p:cNvSpPr/>
          <p:nvPr/>
        </p:nvSpPr>
        <p:spPr>
          <a:xfrm>
            <a:off x="7242175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26"/>
          <p:cNvGrpSpPr/>
          <p:nvPr/>
        </p:nvGrpSpPr>
        <p:grpSpPr>
          <a:xfrm>
            <a:off x="736600" y="2062163"/>
            <a:ext cx="469900" cy="1189037"/>
            <a:chOff x="536" y="1275"/>
            <a:chExt cx="296" cy="749"/>
          </a:xfrm>
        </p:grpSpPr>
        <p:sp>
          <p:nvSpPr>
            <p:cNvPr id="230427" name="Text Box 27"/>
            <p:cNvSpPr txBox="1"/>
            <p:nvPr/>
          </p:nvSpPr>
          <p:spPr>
            <a:xfrm>
              <a:off x="607" y="1794"/>
              <a:ext cx="225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0428" name="Text Box 28"/>
            <p:cNvSpPr txBox="1"/>
            <p:nvPr/>
          </p:nvSpPr>
          <p:spPr>
            <a:xfrm>
              <a:off x="579" y="1275"/>
              <a:ext cx="198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0429" name="Rectangle 29"/>
            <p:cNvSpPr/>
            <p:nvPr/>
          </p:nvSpPr>
          <p:spPr>
            <a:xfrm>
              <a:off x="536" y="1512"/>
              <a:ext cx="201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b="1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8462" name="Text Box 30"/>
          <p:cNvSpPr txBox="1"/>
          <p:nvPr/>
        </p:nvSpPr>
        <p:spPr>
          <a:xfrm>
            <a:off x="1397000" y="2144713"/>
            <a:ext cx="282575" cy="4873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230431" name="Group 31"/>
          <p:cNvGrpSpPr/>
          <p:nvPr/>
        </p:nvGrpSpPr>
        <p:grpSpPr>
          <a:xfrm>
            <a:off x="2047875" y="1763713"/>
            <a:ext cx="1884363" cy="1870075"/>
            <a:chOff x="1290" y="1111"/>
            <a:chExt cx="1187" cy="1178"/>
          </a:xfrm>
        </p:grpSpPr>
        <p:sp>
          <p:nvSpPr>
            <p:cNvPr id="230432" name="Rectangle 32"/>
            <p:cNvSpPr/>
            <p:nvPr/>
          </p:nvSpPr>
          <p:spPr>
            <a:xfrm>
              <a:off x="1290" y="1111"/>
              <a:ext cx="1187" cy="1178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rgbClr val="58838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33" name="Rectangle 33"/>
            <p:cNvSpPr/>
            <p:nvPr/>
          </p:nvSpPr>
          <p:spPr>
            <a:xfrm>
              <a:off x="1480" y="1347"/>
              <a:ext cx="798" cy="726"/>
            </a:xfrm>
            <a:prstGeom prst="rect">
              <a:avLst/>
            </a:prstGeom>
            <a:solidFill>
              <a:srgbClr val="EFF9FF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1971675" y="2395538"/>
            <a:ext cx="457200" cy="228600"/>
            <a:chOff x="1022" y="3111"/>
            <a:chExt cx="1108" cy="594"/>
          </a:xfrm>
        </p:grpSpPr>
        <p:sp>
          <p:nvSpPr>
            <p:cNvPr id="230435" name="Arc 35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36" name="Arc 36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37" name="Line 37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8"/>
          <p:cNvGrpSpPr/>
          <p:nvPr/>
        </p:nvGrpSpPr>
        <p:grpSpPr>
          <a:xfrm>
            <a:off x="1971675" y="2608263"/>
            <a:ext cx="457200" cy="228600"/>
            <a:chOff x="1022" y="3111"/>
            <a:chExt cx="1108" cy="594"/>
          </a:xfrm>
        </p:grpSpPr>
        <p:sp>
          <p:nvSpPr>
            <p:cNvPr id="230439" name="Arc 39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0" name="Arc 40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1" name="Line 41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42"/>
          <p:cNvGrpSpPr/>
          <p:nvPr/>
        </p:nvGrpSpPr>
        <p:grpSpPr>
          <a:xfrm>
            <a:off x="1971675" y="2787650"/>
            <a:ext cx="457200" cy="228600"/>
            <a:chOff x="1022" y="3111"/>
            <a:chExt cx="1108" cy="594"/>
          </a:xfrm>
        </p:grpSpPr>
        <p:sp>
          <p:nvSpPr>
            <p:cNvPr id="230443" name="Arc 43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4" name="Arc 44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5" name="Line 45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6"/>
          <p:cNvGrpSpPr/>
          <p:nvPr/>
        </p:nvGrpSpPr>
        <p:grpSpPr>
          <a:xfrm>
            <a:off x="1971675" y="2982913"/>
            <a:ext cx="457200" cy="228600"/>
            <a:chOff x="1022" y="3111"/>
            <a:chExt cx="1108" cy="594"/>
          </a:xfrm>
        </p:grpSpPr>
        <p:sp>
          <p:nvSpPr>
            <p:cNvPr id="230447" name="Arc 47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8" name="Arc 48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49" name="Line 49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50"/>
          <p:cNvGrpSpPr/>
          <p:nvPr/>
        </p:nvGrpSpPr>
        <p:grpSpPr>
          <a:xfrm>
            <a:off x="1971675" y="2220913"/>
            <a:ext cx="457200" cy="228600"/>
            <a:chOff x="1022" y="3111"/>
            <a:chExt cx="1108" cy="594"/>
          </a:xfrm>
        </p:grpSpPr>
        <p:sp>
          <p:nvSpPr>
            <p:cNvPr id="230451" name="Arc 51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52" name="Arc 52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53" name="Line 53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54"/>
          <p:cNvGrpSpPr/>
          <p:nvPr/>
        </p:nvGrpSpPr>
        <p:grpSpPr>
          <a:xfrm>
            <a:off x="1293813" y="1520825"/>
            <a:ext cx="558800" cy="461963"/>
            <a:chOff x="926" y="829"/>
            <a:chExt cx="352" cy="291"/>
          </a:xfrm>
        </p:grpSpPr>
        <p:sp>
          <p:nvSpPr>
            <p:cNvPr id="230455" name="Line 55"/>
            <p:cNvSpPr/>
            <p:nvPr/>
          </p:nvSpPr>
          <p:spPr>
            <a:xfrm>
              <a:off x="926" y="1120"/>
              <a:ext cx="352" cy="0"/>
            </a:xfrm>
            <a:prstGeom prst="line">
              <a:avLst/>
            </a:prstGeom>
            <a:ln w="28575" cap="flat" cmpd="sng">
              <a:solidFill>
                <a:srgbClr val="3399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0456" name="Text Box 56"/>
            <p:cNvSpPr txBox="1"/>
            <p:nvPr/>
          </p:nvSpPr>
          <p:spPr>
            <a:xfrm>
              <a:off x="946" y="829"/>
              <a:ext cx="18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b="1" baseline="-25000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</a:p>
          </p:txBody>
        </p:sp>
      </p:grpSp>
      <p:grpSp>
        <p:nvGrpSpPr>
          <p:cNvPr id="12" name="Group 57"/>
          <p:cNvGrpSpPr/>
          <p:nvPr/>
        </p:nvGrpSpPr>
        <p:grpSpPr>
          <a:xfrm>
            <a:off x="2208213" y="1909763"/>
            <a:ext cx="1547812" cy="1597025"/>
            <a:chOff x="2849" y="1825"/>
            <a:chExt cx="975" cy="1006"/>
          </a:xfrm>
        </p:grpSpPr>
        <p:grpSp>
          <p:nvGrpSpPr>
            <p:cNvPr id="230458" name="Group 58"/>
            <p:cNvGrpSpPr/>
            <p:nvPr/>
          </p:nvGrpSpPr>
          <p:grpSpPr>
            <a:xfrm>
              <a:off x="2849" y="1825"/>
              <a:ext cx="975" cy="1006"/>
              <a:chOff x="2038" y="1916"/>
              <a:chExt cx="1251" cy="1091"/>
            </a:xfrm>
          </p:grpSpPr>
          <p:sp>
            <p:nvSpPr>
              <p:cNvPr id="230459" name="Line 59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30460" name="Line 60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30461" name="Line 61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30462" name="Line 62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30463" name="Line 63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30464" name="Line 64"/>
            <p:cNvSpPr/>
            <p:nvPr/>
          </p:nvSpPr>
          <p:spPr>
            <a:xfrm>
              <a:off x="3173" y="1830"/>
              <a:ext cx="27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stealth" w="med" len="lg"/>
            </a:ln>
          </p:spPr>
        </p:sp>
      </p:grpSp>
      <p:sp>
        <p:nvSpPr>
          <p:cNvPr id="18497" name="Text Box 65"/>
          <p:cNvSpPr txBox="1"/>
          <p:nvPr/>
        </p:nvSpPr>
        <p:spPr>
          <a:xfrm>
            <a:off x="1335088" y="2565400"/>
            <a:ext cx="517525" cy="487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FF9933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800" b="1" baseline="-25000" dirty="0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="1" baseline="-25000" dirty="0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 sz="2800" b="1" dirty="0">
                <a:solidFill>
                  <a:srgbClr val="FF9933"/>
                </a:solidFill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14" name="Group 66"/>
          <p:cNvGrpSpPr/>
          <p:nvPr/>
        </p:nvGrpSpPr>
        <p:grpSpPr>
          <a:xfrm>
            <a:off x="2232025" y="2101850"/>
            <a:ext cx="433388" cy="1077913"/>
            <a:chOff x="3920" y="2450"/>
            <a:chExt cx="273" cy="679"/>
          </a:xfrm>
        </p:grpSpPr>
        <p:sp>
          <p:nvSpPr>
            <p:cNvPr id="230467" name="Oval 67"/>
            <p:cNvSpPr/>
            <p:nvPr/>
          </p:nvSpPr>
          <p:spPr>
            <a:xfrm rot="-5400000">
              <a:off x="3717" y="2653"/>
              <a:ext cx="679" cy="273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468" name="Line 68"/>
            <p:cNvSpPr/>
            <p:nvPr/>
          </p:nvSpPr>
          <p:spPr>
            <a:xfrm>
              <a:off x="4177" y="2723"/>
              <a:ext cx="0" cy="104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dash"/>
              <a:headEnd type="none" w="med" len="med"/>
              <a:tailEnd type="arrow" w="med" len="med"/>
            </a:ln>
          </p:spPr>
        </p:sp>
      </p:grpSp>
      <p:sp>
        <p:nvSpPr>
          <p:cNvPr id="18501" name="Line 69"/>
          <p:cNvSpPr/>
          <p:nvPr/>
        </p:nvSpPr>
        <p:spPr>
          <a:xfrm rot="5400000">
            <a:off x="1652588" y="2867025"/>
            <a:ext cx="349250" cy="1588"/>
          </a:xfrm>
          <a:prstGeom prst="line">
            <a:avLst/>
          </a:prstGeom>
          <a:ln w="28575" cap="flat" cmpd="sng">
            <a:solidFill>
              <a:srgbClr val="FF9933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502" name="Line 70"/>
          <p:cNvSpPr/>
          <p:nvPr/>
        </p:nvSpPr>
        <p:spPr>
          <a:xfrm rot="5400000">
            <a:off x="1633538" y="2428875"/>
            <a:ext cx="349250" cy="1588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503" name="AutoShape 71"/>
          <p:cNvSpPr/>
          <p:nvPr/>
        </p:nvSpPr>
        <p:spPr>
          <a:xfrm>
            <a:off x="2690813" y="1049338"/>
            <a:ext cx="917575" cy="598487"/>
          </a:xfrm>
          <a:prstGeom prst="wedgeEllipseCallout">
            <a:avLst>
              <a:gd name="adj1" fmla="val -48097"/>
              <a:gd name="adj2" fmla="val 101458"/>
            </a:avLst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en-US" altLang="zh-CN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4" name="Rectangle 72"/>
          <p:cNvSpPr/>
          <p:nvPr/>
        </p:nvSpPr>
        <p:spPr>
          <a:xfrm>
            <a:off x="2487613" y="2646363"/>
            <a:ext cx="450850" cy="304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0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15" name="Group 73"/>
          <p:cNvGrpSpPr/>
          <p:nvPr/>
        </p:nvGrpSpPr>
        <p:grpSpPr>
          <a:xfrm>
            <a:off x="903288" y="3217863"/>
            <a:ext cx="1144587" cy="88900"/>
            <a:chOff x="641" y="2003"/>
            <a:chExt cx="721" cy="56"/>
          </a:xfrm>
        </p:grpSpPr>
        <p:sp>
          <p:nvSpPr>
            <p:cNvPr id="230474" name="Line 74"/>
            <p:cNvSpPr/>
            <p:nvPr/>
          </p:nvSpPr>
          <p:spPr>
            <a:xfrm flipV="1">
              <a:off x="694" y="2038"/>
              <a:ext cx="668" cy="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0475" name="Oval 75"/>
            <p:cNvSpPr/>
            <p:nvPr/>
          </p:nvSpPr>
          <p:spPr>
            <a:xfrm>
              <a:off x="641" y="2003"/>
              <a:ext cx="56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76"/>
          <p:cNvGrpSpPr/>
          <p:nvPr/>
        </p:nvGrpSpPr>
        <p:grpSpPr>
          <a:xfrm>
            <a:off x="952500" y="2081213"/>
            <a:ext cx="1476375" cy="139700"/>
            <a:chOff x="672" y="1287"/>
            <a:chExt cx="930" cy="88"/>
          </a:xfrm>
        </p:grpSpPr>
        <p:sp>
          <p:nvSpPr>
            <p:cNvPr id="230477" name="Line 77"/>
            <p:cNvSpPr/>
            <p:nvPr/>
          </p:nvSpPr>
          <p:spPr>
            <a:xfrm flipV="1">
              <a:off x="704" y="1327"/>
              <a:ext cx="63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30478" name="Group 78"/>
            <p:cNvGrpSpPr/>
            <p:nvPr/>
          </p:nvGrpSpPr>
          <p:grpSpPr>
            <a:xfrm>
              <a:off x="672" y="1287"/>
              <a:ext cx="930" cy="88"/>
              <a:chOff x="672" y="1287"/>
              <a:chExt cx="930" cy="88"/>
            </a:xfrm>
          </p:grpSpPr>
          <p:grpSp>
            <p:nvGrpSpPr>
              <p:cNvPr id="230479" name="Group 79"/>
              <p:cNvGrpSpPr/>
              <p:nvPr/>
            </p:nvGrpSpPr>
            <p:grpSpPr>
              <a:xfrm>
                <a:off x="1266" y="1327"/>
                <a:ext cx="336" cy="48"/>
                <a:chOff x="3888" y="3120"/>
                <a:chExt cx="336" cy="48"/>
              </a:xfrm>
            </p:grpSpPr>
            <p:sp>
              <p:nvSpPr>
                <p:cNvPr id="230480" name="Arc 80"/>
                <p:cNvSpPr/>
                <p:nvPr/>
              </p:nvSpPr>
              <p:spPr>
                <a:xfrm flipV="1">
                  <a:off x="4176" y="3120"/>
                  <a:ext cx="48" cy="48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5" y="0"/>
                    </a:cxn>
                    <a:cxn ang="0">
                      <a:pos x="0" y="48"/>
                    </a:cxn>
                    <a:cxn ang="0">
                      <a:pos x="5" y="24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0481" name="Line 81"/>
                <p:cNvSpPr/>
                <p:nvPr/>
              </p:nvSpPr>
              <p:spPr>
                <a:xfrm flipH="1" flipV="1">
                  <a:off x="3888" y="3120"/>
                  <a:ext cx="30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30482" name="Oval 82"/>
              <p:cNvSpPr/>
              <p:nvPr/>
            </p:nvSpPr>
            <p:spPr>
              <a:xfrm>
                <a:off x="672" y="1287"/>
                <a:ext cx="43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Group 83"/>
          <p:cNvGrpSpPr/>
          <p:nvPr/>
        </p:nvGrpSpPr>
        <p:grpSpPr>
          <a:xfrm>
            <a:off x="4143375" y="2422525"/>
            <a:ext cx="371475" cy="487363"/>
            <a:chOff x="4475" y="2129"/>
            <a:chExt cx="234" cy="307"/>
          </a:xfrm>
        </p:grpSpPr>
        <p:sp>
          <p:nvSpPr>
            <p:cNvPr id="230484" name="Text Box 84"/>
            <p:cNvSpPr txBox="1"/>
            <p:nvPr/>
          </p:nvSpPr>
          <p:spPr>
            <a:xfrm>
              <a:off x="4531" y="2129"/>
              <a:ext cx="178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30485" name="Line 85"/>
            <p:cNvSpPr/>
            <p:nvPr/>
          </p:nvSpPr>
          <p:spPr>
            <a:xfrm rot="5400000">
              <a:off x="4365" y="2310"/>
              <a:ext cx="220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20" name="Group 86"/>
          <p:cNvGrpSpPr/>
          <p:nvPr/>
        </p:nvGrpSpPr>
        <p:grpSpPr>
          <a:xfrm>
            <a:off x="3035300" y="2122488"/>
            <a:ext cx="1595438" cy="1169987"/>
            <a:chOff x="1984" y="1313"/>
            <a:chExt cx="1005" cy="737"/>
          </a:xfrm>
        </p:grpSpPr>
        <p:grpSp>
          <p:nvGrpSpPr>
            <p:cNvPr id="230487" name="Group 87"/>
            <p:cNvGrpSpPr/>
            <p:nvPr/>
          </p:nvGrpSpPr>
          <p:grpSpPr>
            <a:xfrm>
              <a:off x="2322" y="1347"/>
              <a:ext cx="245" cy="72"/>
              <a:chOff x="3277" y="3036"/>
              <a:chExt cx="245" cy="72"/>
            </a:xfrm>
          </p:grpSpPr>
          <p:sp>
            <p:nvSpPr>
              <p:cNvPr id="230488" name="Arc 88"/>
              <p:cNvSpPr/>
              <p:nvPr/>
            </p:nvSpPr>
            <p:spPr>
              <a:xfrm flipH="1">
                <a:off x="3277" y="3036"/>
                <a:ext cx="46" cy="72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4" y="0"/>
                  </a:cxn>
                  <a:cxn ang="0">
                    <a:pos x="0" y="72"/>
                  </a:cxn>
                  <a:cxn ang="0">
                    <a:pos x="4" y="36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489" name="Line 89"/>
              <p:cNvSpPr/>
              <p:nvPr/>
            </p:nvSpPr>
            <p:spPr>
              <a:xfrm flipH="1">
                <a:off x="3317" y="3039"/>
                <a:ext cx="205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0490" name="Group 90"/>
            <p:cNvGrpSpPr/>
            <p:nvPr/>
          </p:nvGrpSpPr>
          <p:grpSpPr>
            <a:xfrm flipH="1">
              <a:off x="2308" y="1438"/>
              <a:ext cx="288" cy="144"/>
              <a:chOff x="1022" y="3111"/>
              <a:chExt cx="1108" cy="594"/>
            </a:xfrm>
          </p:grpSpPr>
          <p:sp>
            <p:nvSpPr>
              <p:cNvPr id="230491" name="Arc 9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492" name="Arc 9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493" name="Line 9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0494" name="Group 94"/>
            <p:cNvGrpSpPr/>
            <p:nvPr/>
          </p:nvGrpSpPr>
          <p:grpSpPr>
            <a:xfrm flipH="1">
              <a:off x="2321" y="1598"/>
              <a:ext cx="288" cy="144"/>
              <a:chOff x="1022" y="3111"/>
              <a:chExt cx="1108" cy="594"/>
            </a:xfrm>
          </p:grpSpPr>
          <p:sp>
            <p:nvSpPr>
              <p:cNvPr id="230495" name="Arc 95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496" name="Arc 96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497" name="Line 97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30498" name="Line 98"/>
            <p:cNvSpPr/>
            <p:nvPr/>
          </p:nvSpPr>
          <p:spPr>
            <a:xfrm flipV="1">
              <a:off x="2561" y="1342"/>
              <a:ext cx="384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0499" name="Line 99"/>
            <p:cNvSpPr/>
            <p:nvPr/>
          </p:nvSpPr>
          <p:spPr>
            <a:xfrm>
              <a:off x="2558" y="1998"/>
              <a:ext cx="431" cy="13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0500" name="Oval 100"/>
            <p:cNvSpPr/>
            <p:nvPr/>
          </p:nvSpPr>
          <p:spPr>
            <a:xfrm>
              <a:off x="2936" y="1994"/>
              <a:ext cx="53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501" name="Oval 101"/>
            <p:cNvSpPr/>
            <p:nvPr/>
          </p:nvSpPr>
          <p:spPr>
            <a:xfrm>
              <a:off x="2923" y="1313"/>
              <a:ext cx="43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0502" name="Rectangle 102"/>
            <p:cNvSpPr/>
            <p:nvPr/>
          </p:nvSpPr>
          <p:spPr>
            <a:xfrm>
              <a:off x="1984" y="1647"/>
              <a:ext cx="28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230503" name="Group 103"/>
            <p:cNvGrpSpPr/>
            <p:nvPr/>
          </p:nvGrpSpPr>
          <p:grpSpPr>
            <a:xfrm flipH="1">
              <a:off x="2312" y="1773"/>
              <a:ext cx="288" cy="144"/>
              <a:chOff x="1022" y="3111"/>
              <a:chExt cx="1108" cy="594"/>
            </a:xfrm>
          </p:grpSpPr>
          <p:sp>
            <p:nvSpPr>
              <p:cNvPr id="230504" name="Arc 104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505" name="Arc 105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0506" name="Line 106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5" name="Group 107"/>
          <p:cNvGrpSpPr/>
          <p:nvPr/>
        </p:nvGrpSpPr>
        <p:grpSpPr>
          <a:xfrm>
            <a:off x="4484688" y="2073275"/>
            <a:ext cx="855662" cy="1109663"/>
            <a:chOff x="4942" y="1178"/>
            <a:chExt cx="395" cy="699"/>
          </a:xfrm>
        </p:grpSpPr>
        <p:sp>
          <p:nvSpPr>
            <p:cNvPr id="230508" name="Text Box 108"/>
            <p:cNvSpPr txBox="1"/>
            <p:nvPr/>
          </p:nvSpPr>
          <p:spPr>
            <a:xfrm>
              <a:off x="4942" y="1401"/>
              <a:ext cx="395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b="1" baseline="-25000" dirty="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30509" name="Group 109"/>
            <p:cNvGrpSpPr/>
            <p:nvPr/>
          </p:nvGrpSpPr>
          <p:grpSpPr>
            <a:xfrm>
              <a:off x="5017" y="1178"/>
              <a:ext cx="243" cy="699"/>
              <a:chOff x="3302" y="1282"/>
              <a:chExt cx="243" cy="699"/>
            </a:xfrm>
          </p:grpSpPr>
          <p:sp>
            <p:nvSpPr>
              <p:cNvPr id="230510" name="Text Box 110"/>
              <p:cNvSpPr txBox="1"/>
              <p:nvPr/>
            </p:nvSpPr>
            <p:spPr>
              <a:xfrm>
                <a:off x="3302" y="1282"/>
                <a:ext cx="225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–</a:t>
                </a:r>
                <a:endPara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230511" name="Text Box 111"/>
              <p:cNvSpPr txBox="1"/>
              <p:nvPr/>
            </p:nvSpPr>
            <p:spPr>
              <a:xfrm>
                <a:off x="3320" y="1751"/>
                <a:ext cx="225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+</a:t>
                </a:r>
              </a:p>
            </p:txBody>
          </p:sp>
        </p:grpSp>
      </p:grpSp>
      <p:graphicFrame>
        <p:nvGraphicFramePr>
          <p:cNvPr id="230512" name="Object 112"/>
          <p:cNvGraphicFramePr/>
          <p:nvPr/>
        </p:nvGraphicFramePr>
        <p:xfrm>
          <a:off x="5181600" y="1009650"/>
          <a:ext cx="35575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8" r:id="rId5" imgW="3009900" imgH="419100" progId="Equation.3">
                  <p:embed/>
                </p:oleObj>
              </mc:Choice>
              <mc:Fallback>
                <p:oleObj r:id="rId5" imgW="30099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81600" y="1009650"/>
                        <a:ext cx="3557588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513" name="Object 113"/>
          <p:cNvGraphicFramePr/>
          <p:nvPr/>
        </p:nvGraphicFramePr>
        <p:xfrm>
          <a:off x="5899150" y="1639888"/>
          <a:ext cx="161290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9" r:id="rId7" imgW="1269365" imgH="419100" progId="Equation.3">
                  <p:embed/>
                </p:oleObj>
              </mc:Choice>
              <mc:Fallback>
                <p:oleObj r:id="rId7" imgW="1269365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99150" y="1639888"/>
                        <a:ext cx="1612900" cy="531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514" name="Object 114"/>
          <p:cNvGraphicFramePr/>
          <p:nvPr/>
        </p:nvGraphicFramePr>
        <p:xfrm>
          <a:off x="6184900" y="2713038"/>
          <a:ext cx="14414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0" r:id="rId9" imgW="1193800" imgH="419100" progId="Equation.3">
                  <p:embed/>
                </p:oleObj>
              </mc:Choice>
              <mc:Fallback>
                <p:oleObj r:id="rId9" imgW="11938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184900" y="2713038"/>
                        <a:ext cx="1441450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515" name="Object 115"/>
          <p:cNvGraphicFramePr/>
          <p:nvPr/>
        </p:nvGraphicFramePr>
        <p:xfrm>
          <a:off x="895350" y="3784600"/>
          <a:ext cx="173355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1" r:id="rId11" imgW="1524000" imgH="876300" progId="Equation.3">
                  <p:embed/>
                </p:oleObj>
              </mc:Choice>
              <mc:Fallback>
                <p:oleObj r:id="rId11" imgW="1524000" imgH="876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95350" y="3784600"/>
                        <a:ext cx="1733550" cy="996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48" name="Rectangle 116"/>
          <p:cNvSpPr>
            <a:spLocks noChangeArrowheads="1"/>
          </p:cNvSpPr>
          <p:nvPr/>
        </p:nvSpPr>
        <p:spPr bwMode="auto">
          <a:xfrm>
            <a:off x="3856038" y="4991100"/>
            <a:ext cx="2898775" cy="412750"/>
          </a:xfrm>
          <a:prstGeom prst="rect">
            <a:avLst/>
          </a:prstGeom>
          <a:solidFill>
            <a:srgbClr val="CCECFF"/>
          </a:solidFill>
          <a:ln w="28575">
            <a:solidFill>
              <a:schemeClr val="accent2"/>
            </a:solidFill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变压器带载工作时</a:t>
            </a:r>
          </a:p>
        </p:txBody>
      </p:sp>
      <p:grpSp>
        <p:nvGrpSpPr>
          <p:cNvPr id="27" name="Group 117"/>
          <p:cNvGrpSpPr/>
          <p:nvPr/>
        </p:nvGrpSpPr>
        <p:grpSpPr>
          <a:xfrm>
            <a:off x="4527550" y="5553075"/>
            <a:ext cx="2293938" cy="903288"/>
            <a:chOff x="2682" y="3465"/>
            <a:chExt cx="1125" cy="569"/>
          </a:xfrm>
        </p:grpSpPr>
        <p:sp>
          <p:nvSpPr>
            <p:cNvPr id="230518" name="Text Box 118"/>
            <p:cNvSpPr txBox="1"/>
            <p:nvPr/>
          </p:nvSpPr>
          <p:spPr>
            <a:xfrm>
              <a:off x="2682" y="3465"/>
              <a:ext cx="186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519" name="Rectangle 119"/>
            <p:cNvSpPr/>
            <p:nvPr/>
          </p:nvSpPr>
          <p:spPr>
            <a:xfrm>
              <a:off x="2684" y="3711"/>
              <a:ext cx="185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baseline="-250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520" name="Text Box 120"/>
            <p:cNvSpPr txBox="1"/>
            <p:nvPr/>
          </p:nvSpPr>
          <p:spPr>
            <a:xfrm>
              <a:off x="2685" y="3549"/>
              <a:ext cx="1122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—– </a:t>
              </a:r>
              <a:r>
                <a:rPr lang="en-US" altLang="zh-CN" sz="28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≈</a:t>
              </a:r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–— </a:t>
              </a:r>
              <a:r>
                <a:rPr lang="en-US" altLang="zh-CN" sz="28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3600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K</a:t>
              </a:r>
            </a:p>
          </p:txBody>
        </p:sp>
        <p:sp>
          <p:nvSpPr>
            <p:cNvPr id="230521" name="Text Box 121"/>
            <p:cNvSpPr txBox="1"/>
            <p:nvPr/>
          </p:nvSpPr>
          <p:spPr>
            <a:xfrm>
              <a:off x="3229" y="3466"/>
              <a:ext cx="185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0522" name="Rectangle 122"/>
            <p:cNvSpPr/>
            <p:nvPr/>
          </p:nvSpPr>
          <p:spPr>
            <a:xfrm>
              <a:off x="3219" y="3738"/>
              <a:ext cx="185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baseline="-250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3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63121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8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0" grpId="0" animBg="1"/>
      <p:bldP spid="18451" grpId="0"/>
      <p:bldP spid="18453" grpId="0" build="p"/>
      <p:bldP spid="18454" grpId="0"/>
      <p:bldP spid="18462" grpId="0" build="p"/>
      <p:bldP spid="18497" grpId="0" build="p"/>
      <p:bldP spid="18503" grpId="0" animBg="1"/>
      <p:bldP spid="18504" grpId="0" build="p" advAuto="1000"/>
      <p:bldP spid="185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62525" y="1069975"/>
            <a:ext cx="484188" cy="488950"/>
            <a:chOff x="3252" y="949"/>
            <a:chExt cx="305" cy="308"/>
          </a:xfrm>
        </p:grpSpPr>
        <p:sp>
          <p:nvSpPr>
            <p:cNvPr id="231427" name="Text Box 3"/>
            <p:cNvSpPr txBox="1"/>
            <p:nvPr/>
          </p:nvSpPr>
          <p:spPr>
            <a:xfrm>
              <a:off x="3327" y="949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1428" name="Line 4"/>
            <p:cNvSpPr/>
            <p:nvPr/>
          </p:nvSpPr>
          <p:spPr>
            <a:xfrm flipH="1" flipV="1">
              <a:off x="3252" y="1257"/>
              <a:ext cx="30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3" name="Group 5"/>
          <p:cNvGrpSpPr/>
          <p:nvPr/>
        </p:nvGrpSpPr>
        <p:grpSpPr>
          <a:xfrm>
            <a:off x="5113338" y="1558925"/>
            <a:ext cx="627062" cy="1109663"/>
            <a:chOff x="4942" y="1178"/>
            <a:chExt cx="395" cy="699"/>
          </a:xfrm>
        </p:grpSpPr>
        <p:sp>
          <p:nvSpPr>
            <p:cNvPr id="231430" name="Text Box 6"/>
            <p:cNvSpPr txBox="1"/>
            <p:nvPr/>
          </p:nvSpPr>
          <p:spPr>
            <a:xfrm>
              <a:off x="4942" y="1401"/>
              <a:ext cx="395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 baseline="-25000" dirty="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31431" name="Group 7"/>
            <p:cNvGrpSpPr/>
            <p:nvPr/>
          </p:nvGrpSpPr>
          <p:grpSpPr>
            <a:xfrm>
              <a:off x="5017" y="1178"/>
              <a:ext cx="243" cy="699"/>
              <a:chOff x="3302" y="1282"/>
              <a:chExt cx="243" cy="699"/>
            </a:xfrm>
          </p:grpSpPr>
          <p:sp>
            <p:nvSpPr>
              <p:cNvPr id="231432" name="Text Box 8"/>
              <p:cNvSpPr txBox="1"/>
              <p:nvPr/>
            </p:nvSpPr>
            <p:spPr>
              <a:xfrm>
                <a:off x="3302" y="1282"/>
                <a:ext cx="225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–</a:t>
                </a:r>
                <a:endPara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231433" name="Text Box 9"/>
              <p:cNvSpPr txBox="1"/>
              <p:nvPr/>
            </p:nvSpPr>
            <p:spPr>
              <a:xfrm>
                <a:off x="3320" y="1751"/>
                <a:ext cx="225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+</a:t>
                </a:r>
              </a:p>
            </p:txBody>
          </p:sp>
        </p:grpSp>
      </p:grpSp>
      <p:grpSp>
        <p:nvGrpSpPr>
          <p:cNvPr id="5" name="Group 10"/>
          <p:cNvGrpSpPr/>
          <p:nvPr/>
        </p:nvGrpSpPr>
        <p:grpSpPr>
          <a:xfrm>
            <a:off x="4567238" y="1649413"/>
            <a:ext cx="1774825" cy="1087437"/>
            <a:chOff x="2949" y="1339"/>
            <a:chExt cx="1118" cy="685"/>
          </a:xfrm>
        </p:grpSpPr>
        <p:sp>
          <p:nvSpPr>
            <p:cNvPr id="231435" name="Line 11"/>
            <p:cNvSpPr/>
            <p:nvPr/>
          </p:nvSpPr>
          <p:spPr>
            <a:xfrm>
              <a:off x="3696" y="1339"/>
              <a:ext cx="1" cy="68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31436" name="Group 12"/>
            <p:cNvGrpSpPr/>
            <p:nvPr/>
          </p:nvGrpSpPr>
          <p:grpSpPr>
            <a:xfrm>
              <a:off x="3649" y="1540"/>
              <a:ext cx="418" cy="282"/>
              <a:chOff x="3662" y="1540"/>
              <a:chExt cx="418" cy="282"/>
            </a:xfrm>
          </p:grpSpPr>
          <p:sp>
            <p:nvSpPr>
              <p:cNvPr id="231437" name="Rectangle 13"/>
              <p:cNvSpPr/>
              <p:nvPr/>
            </p:nvSpPr>
            <p:spPr>
              <a:xfrm>
                <a:off x="3662" y="1540"/>
                <a:ext cx="106" cy="235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38" name="Text Box 14"/>
              <p:cNvSpPr txBox="1"/>
              <p:nvPr/>
            </p:nvSpPr>
            <p:spPr>
              <a:xfrm>
                <a:off x="3846" y="1553"/>
                <a:ext cx="234" cy="2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b="1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1439" name="Line 15"/>
            <p:cNvSpPr/>
            <p:nvPr/>
          </p:nvSpPr>
          <p:spPr>
            <a:xfrm rot="-5400000">
              <a:off x="3340" y="970"/>
              <a:ext cx="0" cy="7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1440" name="Line 16"/>
            <p:cNvSpPr/>
            <p:nvPr/>
          </p:nvSpPr>
          <p:spPr>
            <a:xfrm rot="-5400000">
              <a:off x="3324" y="1636"/>
              <a:ext cx="0" cy="7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17"/>
          <p:cNvGrpSpPr/>
          <p:nvPr/>
        </p:nvGrpSpPr>
        <p:grpSpPr>
          <a:xfrm>
            <a:off x="736600" y="515938"/>
            <a:ext cx="4016375" cy="2622550"/>
            <a:chOff x="464" y="325"/>
            <a:chExt cx="2530" cy="1652"/>
          </a:xfrm>
        </p:grpSpPr>
        <p:grpSp>
          <p:nvGrpSpPr>
            <p:cNvPr id="231442" name="Group 18"/>
            <p:cNvGrpSpPr/>
            <p:nvPr/>
          </p:nvGrpSpPr>
          <p:grpSpPr>
            <a:xfrm>
              <a:off x="2598" y="1374"/>
              <a:ext cx="396" cy="307"/>
              <a:chOff x="3663" y="2462"/>
              <a:chExt cx="396" cy="307"/>
            </a:xfrm>
          </p:grpSpPr>
          <p:sp>
            <p:nvSpPr>
              <p:cNvPr id="231443" name="Text Box 19"/>
              <p:cNvSpPr txBox="1"/>
              <p:nvPr/>
            </p:nvSpPr>
            <p:spPr>
              <a:xfrm>
                <a:off x="3733" y="2462"/>
                <a:ext cx="326" cy="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rgbClr val="FF9933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sz="2800" b="1" baseline="-25000" dirty="0">
                    <a:solidFill>
                      <a:srgbClr val="FF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Symbol" panose="05050102010706020507" pitchFamily="18" charset="2"/>
                  </a:rPr>
                  <a:t></a:t>
                </a:r>
                <a:r>
                  <a:rPr lang="en-US" altLang="zh-CN" b="1" baseline="-25000" dirty="0">
                    <a:solidFill>
                      <a:srgbClr val="FF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Symbol" panose="05050102010706020507" pitchFamily="18" charset="2"/>
                  </a:rPr>
                  <a:t>2</a:t>
                </a:r>
                <a:r>
                  <a:rPr lang="en-US" altLang="zh-CN" sz="2800" b="1" dirty="0">
                    <a:solidFill>
                      <a:srgbClr val="FF9933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231444" name="Line 20"/>
              <p:cNvSpPr/>
              <p:nvPr/>
            </p:nvSpPr>
            <p:spPr>
              <a:xfrm rot="5400000">
                <a:off x="3553" y="2639"/>
                <a:ext cx="220" cy="0"/>
              </a:xfrm>
              <a:prstGeom prst="line">
                <a:avLst/>
              </a:prstGeom>
              <a:ln w="28575" cap="flat" cmpd="sng">
                <a:solidFill>
                  <a:srgbClr val="FF9933"/>
                </a:solidFill>
                <a:prstDash val="solid"/>
                <a:headEnd type="none" w="med" len="med"/>
                <a:tailEnd type="stealth" w="med" len="lg"/>
              </a:ln>
            </p:spPr>
          </p:sp>
        </p:grpSp>
        <p:grpSp>
          <p:nvGrpSpPr>
            <p:cNvPr id="231445" name="Group 21"/>
            <p:cNvGrpSpPr/>
            <p:nvPr/>
          </p:nvGrpSpPr>
          <p:grpSpPr>
            <a:xfrm>
              <a:off x="464" y="987"/>
              <a:ext cx="296" cy="749"/>
              <a:chOff x="536" y="1275"/>
              <a:chExt cx="296" cy="749"/>
            </a:xfrm>
          </p:grpSpPr>
          <p:sp>
            <p:nvSpPr>
              <p:cNvPr id="231446" name="Text Box 22"/>
              <p:cNvSpPr txBox="1"/>
              <p:nvPr/>
            </p:nvSpPr>
            <p:spPr>
              <a:xfrm>
                <a:off x="607" y="1794"/>
                <a:ext cx="225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–</a:t>
                </a:r>
                <a:endPara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231447" name="Text Box 23"/>
              <p:cNvSpPr txBox="1"/>
              <p:nvPr/>
            </p:nvSpPr>
            <p:spPr>
              <a:xfrm>
                <a:off x="579" y="1275"/>
                <a:ext cx="198" cy="23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+</a:t>
                </a:r>
              </a:p>
            </p:txBody>
          </p:sp>
          <p:sp>
            <p:nvSpPr>
              <p:cNvPr id="231448" name="Rectangle 24"/>
              <p:cNvSpPr/>
              <p:nvPr/>
            </p:nvSpPr>
            <p:spPr>
              <a:xfrm>
                <a:off x="536" y="1512"/>
                <a:ext cx="201" cy="2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b="1" i="1" dirty="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800" b="1" baseline="-25000" dirty="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231449" name="Text Box 25"/>
            <p:cNvSpPr txBox="1"/>
            <p:nvPr/>
          </p:nvSpPr>
          <p:spPr>
            <a:xfrm>
              <a:off x="880" y="1039"/>
              <a:ext cx="178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31450" name="Rectangle 26"/>
            <p:cNvSpPr/>
            <p:nvPr/>
          </p:nvSpPr>
          <p:spPr>
            <a:xfrm>
              <a:off x="1290" y="799"/>
              <a:ext cx="1187" cy="1178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rgbClr val="58838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1451" name="Rectangle 27"/>
            <p:cNvSpPr/>
            <p:nvPr/>
          </p:nvSpPr>
          <p:spPr>
            <a:xfrm>
              <a:off x="1480" y="1035"/>
              <a:ext cx="798" cy="726"/>
            </a:xfrm>
            <a:prstGeom prst="rect">
              <a:avLst/>
            </a:prstGeom>
            <a:solidFill>
              <a:srgbClr val="EFF9FF"/>
            </a:solidFill>
            <a:ln w="9525">
              <a:noFill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1452" name="Group 28"/>
            <p:cNvGrpSpPr/>
            <p:nvPr/>
          </p:nvGrpSpPr>
          <p:grpSpPr>
            <a:xfrm>
              <a:off x="1242" y="1197"/>
              <a:ext cx="288" cy="144"/>
              <a:chOff x="1022" y="3111"/>
              <a:chExt cx="1108" cy="594"/>
            </a:xfrm>
          </p:grpSpPr>
          <p:sp>
            <p:nvSpPr>
              <p:cNvPr id="231453" name="Arc 29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54" name="Arc 30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55" name="Line 31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1456" name="Group 32"/>
            <p:cNvGrpSpPr/>
            <p:nvPr/>
          </p:nvGrpSpPr>
          <p:grpSpPr>
            <a:xfrm>
              <a:off x="1242" y="1331"/>
              <a:ext cx="288" cy="144"/>
              <a:chOff x="1022" y="3111"/>
              <a:chExt cx="1108" cy="594"/>
            </a:xfrm>
          </p:grpSpPr>
          <p:sp>
            <p:nvSpPr>
              <p:cNvPr id="231457" name="Arc 3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58" name="Arc 3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59" name="Line 3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1460" name="Group 36"/>
            <p:cNvGrpSpPr/>
            <p:nvPr/>
          </p:nvGrpSpPr>
          <p:grpSpPr>
            <a:xfrm>
              <a:off x="1242" y="1444"/>
              <a:ext cx="288" cy="144"/>
              <a:chOff x="1022" y="3111"/>
              <a:chExt cx="1108" cy="594"/>
            </a:xfrm>
          </p:grpSpPr>
          <p:sp>
            <p:nvSpPr>
              <p:cNvPr id="231461" name="Arc 37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62" name="Arc 38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63" name="Line 39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1464" name="Group 40"/>
            <p:cNvGrpSpPr/>
            <p:nvPr/>
          </p:nvGrpSpPr>
          <p:grpSpPr>
            <a:xfrm>
              <a:off x="1242" y="1567"/>
              <a:ext cx="288" cy="144"/>
              <a:chOff x="1022" y="3111"/>
              <a:chExt cx="1108" cy="594"/>
            </a:xfrm>
          </p:grpSpPr>
          <p:sp>
            <p:nvSpPr>
              <p:cNvPr id="231465" name="Arc 4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66" name="Arc 4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67" name="Line 4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1468" name="Group 44"/>
            <p:cNvGrpSpPr/>
            <p:nvPr/>
          </p:nvGrpSpPr>
          <p:grpSpPr>
            <a:xfrm>
              <a:off x="1242" y="1087"/>
              <a:ext cx="288" cy="144"/>
              <a:chOff x="1022" y="3111"/>
              <a:chExt cx="1108" cy="594"/>
            </a:xfrm>
          </p:grpSpPr>
          <p:sp>
            <p:nvSpPr>
              <p:cNvPr id="231469" name="Arc 45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70" name="Arc 46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71" name="Line 47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1472" name="Group 48"/>
            <p:cNvGrpSpPr/>
            <p:nvPr/>
          </p:nvGrpSpPr>
          <p:grpSpPr>
            <a:xfrm>
              <a:off x="815" y="646"/>
              <a:ext cx="352" cy="291"/>
              <a:chOff x="926" y="829"/>
              <a:chExt cx="352" cy="291"/>
            </a:xfrm>
          </p:grpSpPr>
          <p:sp>
            <p:nvSpPr>
              <p:cNvPr id="231473" name="Line 49"/>
              <p:cNvSpPr/>
              <p:nvPr/>
            </p:nvSpPr>
            <p:spPr>
              <a:xfrm>
                <a:off x="926" y="1120"/>
                <a:ext cx="352" cy="0"/>
              </a:xfrm>
              <a:prstGeom prst="line">
                <a:avLst/>
              </a:prstGeom>
              <a:ln w="28575" cap="flat" cmpd="sng">
                <a:solidFill>
                  <a:srgbClr val="339933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231474" name="Text Box 50"/>
              <p:cNvSpPr txBox="1"/>
              <p:nvPr/>
            </p:nvSpPr>
            <p:spPr>
              <a:xfrm>
                <a:off x="946" y="829"/>
                <a:ext cx="182" cy="2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i</a:t>
                </a:r>
                <a:r>
                  <a:rPr lang="en-US" altLang="zh-CN" b="1" baseline="-25000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grpSp>
          <p:nvGrpSpPr>
            <p:cNvPr id="231475" name="Group 51"/>
            <p:cNvGrpSpPr/>
            <p:nvPr/>
          </p:nvGrpSpPr>
          <p:grpSpPr>
            <a:xfrm>
              <a:off x="1391" y="891"/>
              <a:ext cx="975" cy="1006"/>
              <a:chOff x="2849" y="1825"/>
              <a:chExt cx="975" cy="1006"/>
            </a:xfrm>
          </p:grpSpPr>
          <p:grpSp>
            <p:nvGrpSpPr>
              <p:cNvPr id="231476" name="Group 52"/>
              <p:cNvGrpSpPr/>
              <p:nvPr/>
            </p:nvGrpSpPr>
            <p:grpSpPr>
              <a:xfrm>
                <a:off x="2849" y="1825"/>
                <a:ext cx="975" cy="1006"/>
                <a:chOff x="2038" y="1916"/>
                <a:chExt cx="1251" cy="1091"/>
              </a:xfrm>
            </p:grpSpPr>
            <p:sp>
              <p:nvSpPr>
                <p:cNvPr id="231477" name="Line 53"/>
                <p:cNvSpPr/>
                <p:nvPr/>
              </p:nvSpPr>
              <p:spPr>
                <a:xfrm>
                  <a:off x="2098" y="1927"/>
                  <a:ext cx="1189" cy="0"/>
                </a:xfrm>
                <a:prstGeom prst="line">
                  <a:avLst/>
                </a:prstGeom>
                <a:ln w="38100" cap="flat" cmpd="sng">
                  <a:solidFill>
                    <a:srgbClr val="FF00FF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231478" name="Line 54"/>
                <p:cNvSpPr/>
                <p:nvPr/>
              </p:nvSpPr>
              <p:spPr>
                <a:xfrm>
                  <a:off x="2083" y="2989"/>
                  <a:ext cx="1189" cy="0"/>
                </a:xfrm>
                <a:prstGeom prst="line">
                  <a:avLst/>
                </a:prstGeom>
                <a:ln w="38100" cap="flat" cmpd="sng">
                  <a:solidFill>
                    <a:srgbClr val="FF00FF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231479" name="Line 55"/>
                <p:cNvSpPr/>
                <p:nvPr/>
              </p:nvSpPr>
              <p:spPr>
                <a:xfrm rot="5400000" flipH="1">
                  <a:off x="1516" y="2444"/>
                  <a:ext cx="1055" cy="11"/>
                </a:xfrm>
                <a:prstGeom prst="line">
                  <a:avLst/>
                </a:prstGeom>
                <a:ln w="38100" cap="flat" cmpd="sng">
                  <a:solidFill>
                    <a:srgbClr val="FF00FF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231480" name="Line 56"/>
                <p:cNvSpPr/>
                <p:nvPr/>
              </p:nvSpPr>
              <p:spPr>
                <a:xfrm rot="5400000" flipH="1">
                  <a:off x="2756" y="2474"/>
                  <a:ext cx="1055" cy="11"/>
                </a:xfrm>
                <a:prstGeom prst="line">
                  <a:avLst/>
                </a:prstGeom>
                <a:ln w="38100" cap="flat" cmpd="sng">
                  <a:solidFill>
                    <a:srgbClr val="FF00FF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231481" name="Line 57"/>
                <p:cNvSpPr/>
                <p:nvPr/>
              </p:nvSpPr>
              <p:spPr>
                <a:xfrm flipV="1">
                  <a:off x="2487" y="1916"/>
                  <a:ext cx="166" cy="11"/>
                </a:xfrm>
                <a:prstGeom prst="line">
                  <a:avLst/>
                </a:prstGeom>
                <a:ln w="381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31482" name="Line 58"/>
              <p:cNvSpPr/>
              <p:nvPr/>
            </p:nvSpPr>
            <p:spPr>
              <a:xfrm>
                <a:off x="3173" y="1830"/>
                <a:ext cx="274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solid"/>
                <a:headEnd type="none" w="med" len="med"/>
                <a:tailEnd type="stealth" w="med" len="lg"/>
              </a:ln>
            </p:spPr>
          </p:sp>
        </p:grpSp>
        <p:sp>
          <p:nvSpPr>
            <p:cNvPr id="231483" name="Text Box 59"/>
            <p:cNvSpPr txBox="1"/>
            <p:nvPr/>
          </p:nvSpPr>
          <p:spPr>
            <a:xfrm>
              <a:off x="841" y="1304"/>
              <a:ext cx="326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FF9933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800" b="1" baseline="-25000" dirty="0">
                  <a:solidFill>
                    <a:srgbClr val="FF99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b="1" baseline="-25000" dirty="0">
                  <a:solidFill>
                    <a:srgbClr val="FF99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r>
                <a:rPr lang="en-US" altLang="zh-CN" sz="2800" b="1" dirty="0">
                  <a:solidFill>
                    <a:srgbClr val="FF9933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  <p:grpSp>
          <p:nvGrpSpPr>
            <p:cNvPr id="231484" name="Group 60"/>
            <p:cNvGrpSpPr/>
            <p:nvPr/>
          </p:nvGrpSpPr>
          <p:grpSpPr>
            <a:xfrm>
              <a:off x="1406" y="1012"/>
              <a:ext cx="273" cy="679"/>
              <a:chOff x="3920" y="2450"/>
              <a:chExt cx="273" cy="679"/>
            </a:xfrm>
          </p:grpSpPr>
          <p:sp>
            <p:nvSpPr>
              <p:cNvPr id="231485" name="Oval 61"/>
              <p:cNvSpPr/>
              <p:nvPr/>
            </p:nvSpPr>
            <p:spPr>
              <a:xfrm rot="-5400000">
                <a:off x="3717" y="2653"/>
                <a:ext cx="679" cy="273"/>
              </a:xfrm>
              <a:prstGeom prst="ellipse">
                <a:avLst/>
              </a:prstGeom>
              <a:noFill/>
              <a:ln w="28575" cap="flat" cmpd="sng">
                <a:solidFill>
                  <a:schemeClr val="accent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486" name="Line 62"/>
              <p:cNvSpPr/>
              <p:nvPr/>
            </p:nvSpPr>
            <p:spPr>
              <a:xfrm>
                <a:off x="4177" y="2723"/>
                <a:ext cx="0" cy="104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dash"/>
                <a:headEnd type="none" w="med" len="med"/>
                <a:tailEnd type="arrow" w="med" len="med"/>
              </a:ln>
            </p:spPr>
          </p:sp>
        </p:grpSp>
        <p:sp>
          <p:nvSpPr>
            <p:cNvPr id="231487" name="Line 63"/>
            <p:cNvSpPr/>
            <p:nvPr/>
          </p:nvSpPr>
          <p:spPr>
            <a:xfrm rot="5400000">
              <a:off x="1041" y="1495"/>
              <a:ext cx="220" cy="0"/>
            </a:xfrm>
            <a:prstGeom prst="line">
              <a:avLst/>
            </a:prstGeom>
            <a:ln w="28575" cap="flat" cmpd="sng">
              <a:solidFill>
                <a:srgbClr val="FF99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1488" name="Line 64"/>
            <p:cNvSpPr/>
            <p:nvPr/>
          </p:nvSpPr>
          <p:spPr>
            <a:xfrm rot="5400000">
              <a:off x="1029" y="1219"/>
              <a:ext cx="220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1489" name="AutoShape 65"/>
            <p:cNvSpPr/>
            <p:nvPr/>
          </p:nvSpPr>
          <p:spPr>
            <a:xfrm>
              <a:off x="1899" y="325"/>
              <a:ext cx="578" cy="377"/>
            </a:xfrm>
            <a:prstGeom prst="wedgeEllipseCallout">
              <a:avLst>
                <a:gd name="adj1" fmla="val -41870"/>
                <a:gd name="adj2" fmla="val 101458"/>
              </a:avLst>
            </a:prstGeom>
            <a:gradFill rotWithShape="0">
              <a:gsLst>
                <a:gs pos="0">
                  <a:srgbClr val="CCFFCC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</a:t>
              </a:r>
              <a:endParaRPr lang="en-US" altLang="zh-CN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1490" name="Rectangle 66"/>
            <p:cNvSpPr/>
            <p:nvPr/>
          </p:nvSpPr>
          <p:spPr>
            <a:xfrm>
              <a:off x="1567" y="1355"/>
              <a:ext cx="28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231491" name="Group 67"/>
            <p:cNvGrpSpPr/>
            <p:nvPr/>
          </p:nvGrpSpPr>
          <p:grpSpPr>
            <a:xfrm>
              <a:off x="569" y="1715"/>
              <a:ext cx="721" cy="56"/>
              <a:chOff x="641" y="2003"/>
              <a:chExt cx="721" cy="56"/>
            </a:xfrm>
          </p:grpSpPr>
          <p:sp>
            <p:nvSpPr>
              <p:cNvPr id="231492" name="Line 68"/>
              <p:cNvSpPr/>
              <p:nvPr/>
            </p:nvSpPr>
            <p:spPr>
              <a:xfrm flipV="1">
                <a:off x="694" y="2038"/>
                <a:ext cx="668" cy="5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1493" name="Oval 69"/>
              <p:cNvSpPr/>
              <p:nvPr/>
            </p:nvSpPr>
            <p:spPr>
              <a:xfrm>
                <a:off x="641" y="2003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1494" name="Group 70"/>
            <p:cNvGrpSpPr/>
            <p:nvPr/>
          </p:nvGrpSpPr>
          <p:grpSpPr>
            <a:xfrm>
              <a:off x="600" y="999"/>
              <a:ext cx="930" cy="88"/>
              <a:chOff x="672" y="1287"/>
              <a:chExt cx="930" cy="88"/>
            </a:xfrm>
          </p:grpSpPr>
          <p:sp>
            <p:nvSpPr>
              <p:cNvPr id="231495" name="Line 71"/>
              <p:cNvSpPr/>
              <p:nvPr/>
            </p:nvSpPr>
            <p:spPr>
              <a:xfrm flipV="1">
                <a:off x="704" y="1327"/>
                <a:ext cx="637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31496" name="Group 72"/>
              <p:cNvGrpSpPr/>
              <p:nvPr/>
            </p:nvGrpSpPr>
            <p:grpSpPr>
              <a:xfrm>
                <a:off x="672" y="1287"/>
                <a:ext cx="930" cy="88"/>
                <a:chOff x="672" y="1287"/>
                <a:chExt cx="930" cy="88"/>
              </a:xfrm>
            </p:grpSpPr>
            <p:grpSp>
              <p:nvGrpSpPr>
                <p:cNvPr id="231497" name="Group 73"/>
                <p:cNvGrpSpPr/>
                <p:nvPr/>
              </p:nvGrpSpPr>
              <p:grpSpPr>
                <a:xfrm>
                  <a:off x="1266" y="1327"/>
                  <a:ext cx="336" cy="48"/>
                  <a:chOff x="3888" y="3120"/>
                  <a:chExt cx="336" cy="48"/>
                </a:xfrm>
              </p:grpSpPr>
              <p:sp>
                <p:nvSpPr>
                  <p:cNvPr id="231498" name="Arc 74"/>
                  <p:cNvSpPr/>
                  <p:nvPr/>
                </p:nvSpPr>
                <p:spPr>
                  <a:xfrm flipV="1">
                    <a:off x="4176" y="3120"/>
                    <a:ext cx="48" cy="48"/>
                  </a:xfrm>
                  <a:custGeom>
                    <a:avLst/>
                    <a:gdLst>
                      <a:gd name="txL" fmla="*/ 0 w 23843"/>
                      <a:gd name="txT" fmla="*/ 0 h 43200"/>
                      <a:gd name="txR" fmla="*/ 23843 w 23843"/>
                      <a:gd name="txB" fmla="*/ 43200 h 43200"/>
                    </a:gdLst>
                    <a:ahLst/>
                    <a:cxnLst>
                      <a:cxn ang="0">
                        <a:pos x="5" y="0"/>
                      </a:cxn>
                      <a:cxn ang="0">
                        <a:pos x="0" y="48"/>
                      </a:cxn>
                      <a:cxn ang="0">
                        <a:pos x="5" y="24"/>
                      </a:cxn>
                    </a:cxnLst>
                    <a:rect l="txL" t="txT" r="txR" b="txB"/>
                    <a:pathLst>
                      <a:path w="23843" h="43200" fill="none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</a:path>
                      <a:path w="23843" h="43200" stroke="0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  <a:lnTo>
                          <a:pt x="2243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lIns="0" tIns="0" rIns="0" bIns="0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1499" name="Line 75"/>
                  <p:cNvSpPr/>
                  <p:nvPr/>
                </p:nvSpPr>
                <p:spPr>
                  <a:xfrm flipH="1" flipV="1">
                    <a:off x="3888" y="3120"/>
                    <a:ext cx="309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31500" name="Oval 76"/>
                <p:cNvSpPr/>
                <p:nvPr/>
              </p:nvSpPr>
              <p:spPr>
                <a:xfrm>
                  <a:off x="672" y="1287"/>
                  <a:ext cx="43" cy="5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31501" name="Group 77"/>
            <p:cNvGrpSpPr/>
            <p:nvPr/>
          </p:nvGrpSpPr>
          <p:grpSpPr>
            <a:xfrm>
              <a:off x="2610" y="1094"/>
              <a:ext cx="234" cy="307"/>
              <a:chOff x="4475" y="2129"/>
              <a:chExt cx="234" cy="307"/>
            </a:xfrm>
          </p:grpSpPr>
          <p:sp>
            <p:nvSpPr>
              <p:cNvPr id="231502" name="Text Box 78"/>
              <p:cNvSpPr txBox="1"/>
              <p:nvPr/>
            </p:nvSpPr>
            <p:spPr>
              <a:xfrm>
                <a:off x="4531" y="2129"/>
                <a:ext cx="178" cy="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b="1" baseline="-25000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231503" name="Line 79"/>
              <p:cNvSpPr/>
              <p:nvPr/>
            </p:nvSpPr>
            <p:spPr>
              <a:xfrm rot="5400000">
                <a:off x="4365" y="2310"/>
                <a:ext cx="220" cy="0"/>
              </a:xfrm>
              <a:prstGeom prst="line">
                <a:avLst/>
              </a:prstGeom>
              <a:ln w="28575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</p:grpSp>
        <p:grpSp>
          <p:nvGrpSpPr>
            <p:cNvPr id="231504" name="Group 80"/>
            <p:cNvGrpSpPr/>
            <p:nvPr/>
          </p:nvGrpSpPr>
          <p:grpSpPr>
            <a:xfrm>
              <a:off x="1912" y="1025"/>
              <a:ext cx="1005" cy="737"/>
              <a:chOff x="1984" y="1313"/>
              <a:chExt cx="1005" cy="737"/>
            </a:xfrm>
          </p:grpSpPr>
          <p:grpSp>
            <p:nvGrpSpPr>
              <p:cNvPr id="231505" name="Group 81"/>
              <p:cNvGrpSpPr/>
              <p:nvPr/>
            </p:nvGrpSpPr>
            <p:grpSpPr>
              <a:xfrm>
                <a:off x="2322" y="1347"/>
                <a:ext cx="245" cy="72"/>
                <a:chOff x="3277" y="3036"/>
                <a:chExt cx="245" cy="72"/>
              </a:xfrm>
            </p:grpSpPr>
            <p:sp>
              <p:nvSpPr>
                <p:cNvPr id="231506" name="Arc 82"/>
                <p:cNvSpPr/>
                <p:nvPr/>
              </p:nvSpPr>
              <p:spPr>
                <a:xfrm flipH="1">
                  <a:off x="3277" y="3036"/>
                  <a:ext cx="46" cy="72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4" y="0"/>
                    </a:cxn>
                    <a:cxn ang="0">
                      <a:pos x="0" y="72"/>
                    </a:cxn>
                    <a:cxn ang="0">
                      <a:pos x="4" y="36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07" name="Line 83"/>
                <p:cNvSpPr/>
                <p:nvPr/>
              </p:nvSpPr>
              <p:spPr>
                <a:xfrm flipH="1">
                  <a:off x="3317" y="3039"/>
                  <a:ext cx="205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31508" name="Group 84"/>
              <p:cNvGrpSpPr/>
              <p:nvPr/>
            </p:nvGrpSpPr>
            <p:grpSpPr>
              <a:xfrm flipH="1">
                <a:off x="2308" y="1438"/>
                <a:ext cx="288" cy="144"/>
                <a:chOff x="1022" y="3111"/>
                <a:chExt cx="1108" cy="594"/>
              </a:xfrm>
            </p:grpSpPr>
            <p:sp>
              <p:nvSpPr>
                <p:cNvPr id="231509" name="Arc 85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10" name="Arc 86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11" name="Line 87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31512" name="Group 88"/>
              <p:cNvGrpSpPr/>
              <p:nvPr/>
            </p:nvGrpSpPr>
            <p:grpSpPr>
              <a:xfrm flipH="1">
                <a:off x="2321" y="1598"/>
                <a:ext cx="288" cy="144"/>
                <a:chOff x="1022" y="3111"/>
                <a:chExt cx="1108" cy="594"/>
              </a:xfrm>
            </p:grpSpPr>
            <p:sp>
              <p:nvSpPr>
                <p:cNvPr id="231513" name="Arc 89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14" name="Arc 90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15" name="Line 91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31516" name="Line 92"/>
              <p:cNvSpPr/>
              <p:nvPr/>
            </p:nvSpPr>
            <p:spPr>
              <a:xfrm flipV="1">
                <a:off x="2561" y="1342"/>
                <a:ext cx="384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1517" name="Line 93"/>
              <p:cNvSpPr/>
              <p:nvPr/>
            </p:nvSpPr>
            <p:spPr>
              <a:xfrm>
                <a:off x="2558" y="1998"/>
                <a:ext cx="431" cy="13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1518" name="Oval 94"/>
              <p:cNvSpPr/>
              <p:nvPr/>
            </p:nvSpPr>
            <p:spPr>
              <a:xfrm>
                <a:off x="2936" y="1994"/>
                <a:ext cx="53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519" name="Oval 95"/>
              <p:cNvSpPr/>
              <p:nvPr/>
            </p:nvSpPr>
            <p:spPr>
              <a:xfrm>
                <a:off x="2923" y="1313"/>
                <a:ext cx="43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520" name="Rectangle 96"/>
              <p:cNvSpPr/>
              <p:nvPr/>
            </p:nvSpPr>
            <p:spPr>
              <a:xfrm>
                <a:off x="1984" y="1647"/>
                <a:ext cx="284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sz="2000" b="1" i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2000" b="1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grpSp>
            <p:nvGrpSpPr>
              <p:cNvPr id="231521" name="Group 97"/>
              <p:cNvGrpSpPr/>
              <p:nvPr/>
            </p:nvGrpSpPr>
            <p:grpSpPr>
              <a:xfrm flipH="1">
                <a:off x="2312" y="1773"/>
                <a:ext cx="288" cy="144"/>
                <a:chOff x="1022" y="3111"/>
                <a:chExt cx="1108" cy="594"/>
              </a:xfrm>
            </p:grpSpPr>
            <p:sp>
              <p:nvSpPr>
                <p:cNvPr id="231522" name="Arc 98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23" name="Arc 99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31524" name="Line 100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31525" name="Group 101"/>
            <p:cNvGrpSpPr/>
            <p:nvPr/>
          </p:nvGrpSpPr>
          <p:grpSpPr>
            <a:xfrm>
              <a:off x="2097" y="1049"/>
              <a:ext cx="293" cy="679"/>
              <a:chOff x="2577" y="2633"/>
              <a:chExt cx="293" cy="679"/>
            </a:xfrm>
          </p:grpSpPr>
          <p:sp>
            <p:nvSpPr>
              <p:cNvPr id="231526" name="Oval 102"/>
              <p:cNvSpPr/>
              <p:nvPr/>
            </p:nvSpPr>
            <p:spPr>
              <a:xfrm rot="5400000" flipH="1">
                <a:off x="2394" y="2836"/>
                <a:ext cx="679" cy="273"/>
              </a:xfrm>
              <a:prstGeom prst="ellipse">
                <a:avLst/>
              </a:prstGeom>
              <a:noFill/>
              <a:ln w="28575" cap="flat" cmpd="sng">
                <a:solidFill>
                  <a:schemeClr val="accent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1527" name="Line 103"/>
              <p:cNvSpPr/>
              <p:nvPr/>
            </p:nvSpPr>
            <p:spPr>
              <a:xfrm flipH="1">
                <a:off x="2577" y="2918"/>
                <a:ext cx="0" cy="104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dash"/>
                <a:headEnd type="none" w="med" len="med"/>
                <a:tailEnd type="arrow" w="med" len="med"/>
              </a:ln>
            </p:spPr>
          </p:sp>
        </p:grpSp>
      </p:grpSp>
      <p:sp>
        <p:nvSpPr>
          <p:cNvPr id="19560" name="Text Box 104"/>
          <p:cNvSpPr txBox="1">
            <a:spLocks noChangeArrowheads="1"/>
          </p:cNvSpPr>
          <p:nvPr/>
        </p:nvSpPr>
        <p:spPr bwMode="auto">
          <a:xfrm>
            <a:off x="322263" y="558515"/>
            <a:ext cx="3038475" cy="4431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1" lang="en-US" altLang="zh-CN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负载运行</a:t>
            </a:r>
          </a:p>
        </p:txBody>
      </p:sp>
      <p:sp>
        <p:nvSpPr>
          <p:cNvPr id="19561" name="Text Box 105"/>
          <p:cNvSpPr txBox="1">
            <a:spLocks noChangeArrowheads="1"/>
          </p:cNvSpPr>
          <p:nvPr/>
        </p:nvSpPr>
        <p:spPr bwMode="auto">
          <a:xfrm>
            <a:off x="6102350" y="484188"/>
            <a:ext cx="2503488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变压器接负载：</a:t>
            </a:r>
          </a:p>
        </p:txBody>
      </p:sp>
      <p:sp>
        <p:nvSpPr>
          <p:cNvPr id="19562" name="Text Box 106"/>
          <p:cNvSpPr txBox="1">
            <a:spLocks noChangeArrowheads="1"/>
          </p:cNvSpPr>
          <p:nvPr/>
        </p:nvSpPr>
        <p:spPr bwMode="auto">
          <a:xfrm>
            <a:off x="476250" y="3201988"/>
            <a:ext cx="4171950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∵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≈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=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4.44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f N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 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</a:p>
        </p:txBody>
      </p:sp>
      <p:sp>
        <p:nvSpPr>
          <p:cNvPr id="19563" name="Text Box 107"/>
          <p:cNvSpPr txBox="1"/>
          <p:nvPr/>
        </p:nvSpPr>
        <p:spPr>
          <a:xfrm>
            <a:off x="6486525" y="1001713"/>
            <a:ext cx="2403475" cy="213518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变压器接负载后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副边磁势也产生磁通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主磁通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合成磁通。</a:t>
            </a:r>
          </a:p>
        </p:txBody>
      </p:sp>
      <p:sp>
        <p:nvSpPr>
          <p:cNvPr id="19564" name="Text Box 108"/>
          <p:cNvSpPr txBox="1">
            <a:spLocks noChangeArrowheads="1"/>
          </p:cNvSpPr>
          <p:nvPr/>
        </p:nvSpPr>
        <p:spPr bwMode="auto">
          <a:xfrm>
            <a:off x="4238625" y="3249613"/>
            <a:ext cx="3756025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  </a:t>
            </a:r>
            <a:r>
              <a:rPr kumimoji="1" lang="zh-CN" altLang="en-US" sz="2800" b="1" kern="1200" cap="none" spc="0" normalizeH="0" baseline="0" noProof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电源电压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U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1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没有变</a:t>
            </a:r>
          </a:p>
        </p:txBody>
      </p:sp>
      <p:sp>
        <p:nvSpPr>
          <p:cNvPr id="19565" name="Rectangle 109"/>
          <p:cNvSpPr>
            <a:spLocks noChangeArrowheads="1"/>
          </p:cNvSpPr>
          <p:nvPr/>
        </p:nvSpPr>
        <p:spPr bwMode="auto">
          <a:xfrm>
            <a:off x="533400" y="3771900"/>
            <a:ext cx="5746750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∴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变压器接负载后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,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主磁通 </a:t>
            </a:r>
            <a:r>
              <a:rPr kumimoji="1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</a:t>
            </a:r>
            <a:r>
              <a:rPr kumimoji="1" lang="en-US" altLang="zh-CN" sz="2800" b="1" i="0" u="none" strike="noStrike" kern="1200" cap="none" spc="0" normalizeH="0" baseline="-2500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Symbol" panose="05050102010706020507" pitchFamily="18" charset="2"/>
              </a:rPr>
              <a:t>m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不变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  <a:endParaRPr kumimoji="1" lang="zh-CN" altLang="en-US" sz="2800" b="1" i="1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Symbol" panose="05050102010706020507" pitchFamily="18" charset="2"/>
            </a:endParaRPr>
          </a:p>
        </p:txBody>
      </p:sp>
      <p:graphicFrame>
        <p:nvGraphicFramePr>
          <p:cNvPr id="231534" name="Object 110"/>
          <p:cNvGraphicFramePr/>
          <p:nvPr/>
        </p:nvGraphicFramePr>
        <p:xfrm>
          <a:off x="473075" y="4395788"/>
          <a:ext cx="28098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2" r:id="rId5" imgW="1332865" imgH="241300" progId="Equation.3">
                  <p:embed/>
                </p:oleObj>
              </mc:Choice>
              <mc:Fallback>
                <p:oleObj r:id="rId5" imgW="1332865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075" y="4395788"/>
                        <a:ext cx="2809875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535" name="Object 111"/>
          <p:cNvGraphicFramePr/>
          <p:nvPr/>
        </p:nvGraphicFramePr>
        <p:xfrm>
          <a:off x="3998913" y="4470400"/>
          <a:ext cx="23352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3" r:id="rId7" imgW="2209800" imgH="419100" progId="Equation.3">
                  <p:embed/>
                </p:oleObj>
              </mc:Choice>
              <mc:Fallback>
                <p:oleObj r:id="rId7" imgW="22098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8913" y="4470400"/>
                        <a:ext cx="2335212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68" name="Rectangle 112"/>
          <p:cNvSpPr/>
          <p:nvPr/>
        </p:nvSpPr>
        <p:spPr>
          <a:xfrm>
            <a:off x="6089650" y="4408488"/>
            <a:ext cx="286226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（空载电流很小）</a:t>
            </a:r>
          </a:p>
        </p:txBody>
      </p:sp>
      <p:sp>
        <p:nvSpPr>
          <p:cNvPr id="19569" name="AutoShape 113"/>
          <p:cNvSpPr/>
          <p:nvPr/>
        </p:nvSpPr>
        <p:spPr>
          <a:xfrm>
            <a:off x="3379788" y="4500563"/>
            <a:ext cx="563562" cy="365125"/>
          </a:xfrm>
          <a:prstGeom prst="rightArrow">
            <a:avLst>
              <a:gd name="adj1" fmla="val 43305"/>
              <a:gd name="adj2" fmla="val 75430"/>
            </a:avLst>
          </a:prstGeom>
          <a:solidFill>
            <a:schemeClr val="accent2"/>
          </a:solidFill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570" name="Rectangle 114"/>
          <p:cNvSpPr/>
          <p:nvPr/>
        </p:nvSpPr>
        <p:spPr>
          <a:xfrm>
            <a:off x="4638675" y="5127625"/>
            <a:ext cx="180975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= N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i="1" baseline="-25000" dirty="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solidFill>
                  <a:srgbClr val="6633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i="1" baseline="-25000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71" name="Rectangle 115"/>
          <p:cNvSpPr>
            <a:spLocks noChangeArrowheads="1"/>
          </p:cNvSpPr>
          <p:nvPr/>
        </p:nvSpPr>
        <p:spPr bwMode="auto">
          <a:xfrm>
            <a:off x="839788" y="5810250"/>
            <a:ext cx="1281113" cy="466725"/>
          </a:xfrm>
          <a:prstGeom prst="rect">
            <a:avLst/>
          </a:prstGeom>
          <a:solidFill>
            <a:srgbClr val="FFFFCC"/>
          </a:solidFill>
          <a:ln w="28575">
            <a:solidFill>
              <a:srgbClr val="663300"/>
            </a:solidFill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结论</a:t>
            </a:r>
          </a:p>
        </p:txBody>
      </p:sp>
      <p:sp>
        <p:nvSpPr>
          <p:cNvPr id="19572" name="Rectangle 116"/>
          <p:cNvSpPr/>
          <p:nvPr/>
        </p:nvSpPr>
        <p:spPr>
          <a:xfrm>
            <a:off x="3430588" y="5122863"/>
            <a:ext cx="1068387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有效值</a:t>
            </a:r>
          </a:p>
        </p:txBody>
      </p:sp>
      <p:graphicFrame>
        <p:nvGraphicFramePr>
          <p:cNvPr id="231541" name="Object 117"/>
          <p:cNvGraphicFramePr/>
          <p:nvPr/>
        </p:nvGraphicFramePr>
        <p:xfrm>
          <a:off x="579438" y="5043488"/>
          <a:ext cx="21082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4" r:id="rId9" imgW="951865" imgH="228600" progId="Equation.3">
                  <p:embed/>
                </p:oleObj>
              </mc:Choice>
              <mc:Fallback>
                <p:oleObj r:id="rId9" imgW="9518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9438" y="5043488"/>
                        <a:ext cx="210820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542" name="Object 118"/>
          <p:cNvGraphicFramePr/>
          <p:nvPr/>
        </p:nvGraphicFramePr>
        <p:xfrm>
          <a:off x="2400300" y="5657850"/>
          <a:ext cx="1930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5" r:id="rId11" imgW="939165" imgH="444500" progId="Equation.3">
                  <p:embed/>
                </p:oleObj>
              </mc:Choice>
              <mc:Fallback>
                <p:oleObj r:id="rId11" imgW="939165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00300" y="5657850"/>
                        <a:ext cx="19304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82825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0" grpId="0" build="p"/>
      <p:bldP spid="19561" grpId="0" build="p"/>
      <p:bldP spid="19562" grpId="0"/>
      <p:bldP spid="19563" grpId="0" build="p"/>
      <p:bldP spid="19564" grpId="0" build="p"/>
      <p:bldP spid="19565" grpId="0" build="p"/>
      <p:bldP spid="19568" grpId="0" build="p"/>
      <p:bldP spid="19569" grpId="0" animBg="1"/>
      <p:bldP spid="19570" grpId="0"/>
      <p:bldP spid="19571" grpId="0" animBg="1"/>
      <p:bldP spid="195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50825" y="760413"/>
            <a:ext cx="2325688" cy="530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R="0" algn="ctr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1" lang="en-US" altLang="zh-CN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阻抗变换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662113" y="1052513"/>
            <a:ext cx="3914775" cy="2273300"/>
            <a:chOff x="1114" y="582"/>
            <a:chExt cx="2466" cy="1432"/>
          </a:xfrm>
        </p:grpSpPr>
        <p:sp>
          <p:nvSpPr>
            <p:cNvPr id="232452" name="Rectangle 4"/>
            <p:cNvSpPr/>
            <p:nvPr/>
          </p:nvSpPr>
          <p:spPr>
            <a:xfrm>
              <a:off x="2951" y="615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2453" name="Text Box 5"/>
            <p:cNvSpPr txBox="1"/>
            <p:nvPr/>
          </p:nvSpPr>
          <p:spPr>
            <a:xfrm>
              <a:off x="2910" y="660"/>
              <a:ext cx="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2454" name="Group 6"/>
            <p:cNvGrpSpPr/>
            <p:nvPr/>
          </p:nvGrpSpPr>
          <p:grpSpPr>
            <a:xfrm>
              <a:off x="2432" y="1251"/>
              <a:ext cx="76" cy="394"/>
              <a:chOff x="4675" y="450"/>
              <a:chExt cx="76" cy="394"/>
            </a:xfrm>
          </p:grpSpPr>
          <p:sp>
            <p:nvSpPr>
              <p:cNvPr id="232455" name="Arc 7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56" name="Arc 8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57" name="Arc 9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58" name="Arc 10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2459" name="Group 11"/>
            <p:cNvGrpSpPr/>
            <p:nvPr/>
          </p:nvGrpSpPr>
          <p:grpSpPr>
            <a:xfrm flipH="1">
              <a:off x="2209" y="1235"/>
              <a:ext cx="76" cy="394"/>
              <a:chOff x="4675" y="450"/>
              <a:chExt cx="76" cy="394"/>
            </a:xfrm>
          </p:grpSpPr>
          <p:sp>
            <p:nvSpPr>
              <p:cNvPr id="232460" name="Arc 12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61" name="Arc 13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62" name="Arc 14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63" name="Arc 15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2464" name="Line 16"/>
            <p:cNvSpPr/>
            <p:nvPr/>
          </p:nvSpPr>
          <p:spPr>
            <a:xfrm>
              <a:off x="2357" y="1221"/>
              <a:ext cx="0" cy="41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65" name="Line 17"/>
            <p:cNvSpPr/>
            <p:nvPr/>
          </p:nvSpPr>
          <p:spPr>
            <a:xfrm flipV="1">
              <a:off x="2235" y="1011"/>
              <a:ext cx="0" cy="23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66" name="Line 18"/>
            <p:cNvSpPr/>
            <p:nvPr/>
          </p:nvSpPr>
          <p:spPr>
            <a:xfrm flipH="1">
              <a:off x="2224" y="1643"/>
              <a:ext cx="0" cy="35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67" name="Line 19"/>
            <p:cNvSpPr/>
            <p:nvPr/>
          </p:nvSpPr>
          <p:spPr>
            <a:xfrm flipV="1">
              <a:off x="2468" y="1022"/>
              <a:ext cx="1" cy="23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68" name="Line 20"/>
            <p:cNvSpPr/>
            <p:nvPr/>
          </p:nvSpPr>
          <p:spPr>
            <a:xfrm>
              <a:off x="2491" y="1655"/>
              <a:ext cx="0" cy="3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69" name="Line 21"/>
            <p:cNvSpPr/>
            <p:nvPr/>
          </p:nvSpPr>
          <p:spPr>
            <a:xfrm>
              <a:off x="1147" y="1996"/>
              <a:ext cx="1071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70" name="Line 22"/>
            <p:cNvSpPr/>
            <p:nvPr/>
          </p:nvSpPr>
          <p:spPr>
            <a:xfrm>
              <a:off x="2460" y="1019"/>
              <a:ext cx="70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71" name="Line 23"/>
            <p:cNvSpPr/>
            <p:nvPr/>
          </p:nvSpPr>
          <p:spPr>
            <a:xfrm>
              <a:off x="2487" y="1996"/>
              <a:ext cx="68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72" name="Text Box 24"/>
            <p:cNvSpPr txBox="1"/>
            <p:nvPr/>
          </p:nvSpPr>
          <p:spPr>
            <a:xfrm>
              <a:off x="2238" y="726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232473" name="Line 25"/>
            <p:cNvSpPr/>
            <p:nvPr/>
          </p:nvSpPr>
          <p:spPr>
            <a:xfrm flipH="1">
              <a:off x="3158" y="1023"/>
              <a:ext cx="0" cy="97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74" name="Rectangle 26"/>
            <p:cNvSpPr/>
            <p:nvPr/>
          </p:nvSpPr>
          <p:spPr>
            <a:xfrm>
              <a:off x="2649" y="1306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2475" name="Rectangle 27"/>
            <p:cNvSpPr/>
            <p:nvPr/>
          </p:nvSpPr>
          <p:spPr>
            <a:xfrm>
              <a:off x="2571" y="1353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2476" name="Line 28"/>
            <p:cNvSpPr/>
            <p:nvPr/>
          </p:nvSpPr>
          <p:spPr>
            <a:xfrm flipH="1" flipV="1">
              <a:off x="2673" y="952"/>
              <a:ext cx="23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2477" name="Rectangle 29"/>
            <p:cNvSpPr/>
            <p:nvPr/>
          </p:nvSpPr>
          <p:spPr>
            <a:xfrm>
              <a:off x="1314" y="1273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2478" name="Rectangle 30"/>
            <p:cNvSpPr/>
            <p:nvPr/>
          </p:nvSpPr>
          <p:spPr>
            <a:xfrm>
              <a:off x="1220" y="1326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2479" name="Rectangle 31"/>
            <p:cNvSpPr/>
            <p:nvPr/>
          </p:nvSpPr>
          <p:spPr>
            <a:xfrm>
              <a:off x="1746" y="582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2480" name="Text Box 32"/>
            <p:cNvSpPr txBox="1"/>
            <p:nvPr/>
          </p:nvSpPr>
          <p:spPr>
            <a:xfrm>
              <a:off x="1704" y="627"/>
              <a:ext cx="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2481" name="Line 33"/>
            <p:cNvSpPr/>
            <p:nvPr/>
          </p:nvSpPr>
          <p:spPr>
            <a:xfrm flipV="1">
              <a:off x="1490" y="919"/>
              <a:ext cx="23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2482" name="Line 34"/>
            <p:cNvSpPr/>
            <p:nvPr/>
          </p:nvSpPr>
          <p:spPr>
            <a:xfrm>
              <a:off x="1139" y="1012"/>
              <a:ext cx="109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2483" name="Text Box 35"/>
            <p:cNvSpPr txBox="1"/>
            <p:nvPr/>
          </p:nvSpPr>
          <p:spPr>
            <a:xfrm>
              <a:off x="1359" y="1646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2484" name="Text Box 36"/>
            <p:cNvSpPr txBox="1"/>
            <p:nvPr/>
          </p:nvSpPr>
          <p:spPr>
            <a:xfrm>
              <a:off x="1360" y="1022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2485" name="Text Box 37"/>
            <p:cNvSpPr txBox="1"/>
            <p:nvPr/>
          </p:nvSpPr>
          <p:spPr>
            <a:xfrm>
              <a:off x="2621" y="1694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2486" name="Text Box 38"/>
            <p:cNvSpPr txBox="1"/>
            <p:nvPr/>
          </p:nvSpPr>
          <p:spPr>
            <a:xfrm>
              <a:off x="2584" y="1069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2487" name="Oval 39"/>
            <p:cNvSpPr/>
            <p:nvPr/>
          </p:nvSpPr>
          <p:spPr>
            <a:xfrm>
              <a:off x="1114" y="983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2488" name="Oval 40"/>
            <p:cNvSpPr/>
            <p:nvPr/>
          </p:nvSpPr>
          <p:spPr>
            <a:xfrm>
              <a:off x="1126" y="1967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2489" name="Group 41"/>
            <p:cNvGrpSpPr/>
            <p:nvPr/>
          </p:nvGrpSpPr>
          <p:grpSpPr>
            <a:xfrm>
              <a:off x="3109" y="1356"/>
              <a:ext cx="471" cy="327"/>
              <a:chOff x="3662" y="1524"/>
              <a:chExt cx="471" cy="327"/>
            </a:xfrm>
          </p:grpSpPr>
          <p:sp>
            <p:nvSpPr>
              <p:cNvPr id="232490" name="Rectangle 42"/>
              <p:cNvSpPr/>
              <p:nvPr/>
            </p:nvSpPr>
            <p:spPr>
              <a:xfrm>
                <a:off x="3662" y="1540"/>
                <a:ext cx="106" cy="235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2491" name="Text Box 43"/>
              <p:cNvSpPr txBox="1"/>
              <p:nvPr/>
            </p:nvSpPr>
            <p:spPr>
              <a:xfrm>
                <a:off x="3792" y="1524"/>
                <a:ext cx="3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sz="2800" b="1" baseline="-25000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baseline="-25000" dirty="0">
                  <a:solidFill>
                    <a:srgbClr val="FF0066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0524" name="AutoShape 44"/>
          <p:cNvSpPr/>
          <p:nvPr/>
        </p:nvSpPr>
        <p:spPr>
          <a:xfrm>
            <a:off x="808038" y="2376488"/>
            <a:ext cx="862012" cy="390525"/>
          </a:xfrm>
          <a:prstGeom prst="rightArrow">
            <a:avLst>
              <a:gd name="adj1" fmla="val 50000"/>
              <a:gd name="adj2" fmla="val 5518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25" name="Rectangle 45"/>
          <p:cNvSpPr/>
          <p:nvPr/>
        </p:nvSpPr>
        <p:spPr>
          <a:xfrm>
            <a:off x="900113" y="1870075"/>
            <a:ext cx="5413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800" b="1" baseline="-25000" dirty="0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0526" name="Text Box 46"/>
          <p:cNvSpPr txBox="1"/>
          <p:nvPr/>
        </p:nvSpPr>
        <p:spPr>
          <a:xfrm>
            <a:off x="6170613" y="1668463"/>
            <a:ext cx="1714500" cy="5302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负载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阻抗</a:t>
            </a:r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728663" y="5257800"/>
            <a:ext cx="930275" cy="547688"/>
          </a:xfrm>
          <a:prstGeom prst="rect">
            <a:avLst/>
          </a:prstGeom>
          <a:solidFill>
            <a:srgbClr val="CCECFF"/>
          </a:solidFill>
          <a:ln w="28575">
            <a:solidFill>
              <a:srgbClr val="0000CC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结论</a:t>
            </a:r>
          </a:p>
        </p:txBody>
      </p:sp>
      <p:sp>
        <p:nvSpPr>
          <p:cNvPr id="20528" name="Rectangle 48"/>
          <p:cNvSpPr/>
          <p:nvPr/>
        </p:nvSpPr>
        <p:spPr>
          <a:xfrm>
            <a:off x="6084888" y="3429000"/>
            <a:ext cx="2020887" cy="2682875"/>
          </a:xfrm>
          <a:prstGeom prst="rect">
            <a:avLst/>
          </a:prstGeom>
          <a:solidFill>
            <a:srgbClr val="CCFFFF">
              <a:alpha val="50195"/>
            </a:srgbClr>
          </a:solidFill>
          <a:ln w="2857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在电子线路和通信工程中，常用变压器来实现阻抗的匹配。</a:t>
            </a:r>
          </a:p>
        </p:txBody>
      </p:sp>
      <p:graphicFrame>
        <p:nvGraphicFramePr>
          <p:cNvPr id="232497" name="Object 49"/>
          <p:cNvGraphicFramePr/>
          <p:nvPr/>
        </p:nvGraphicFramePr>
        <p:xfrm>
          <a:off x="6357938" y="2376488"/>
          <a:ext cx="113665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3" r:id="rId4" imgW="1231265" imgH="862965" progId="Equation.3">
                  <p:embed/>
                </p:oleObj>
              </mc:Choice>
              <mc:Fallback>
                <p:oleObj r:id="rId4" imgW="1231265" imgH="862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7938" y="2376488"/>
                        <a:ext cx="1136650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498" name="Object 50"/>
          <p:cNvGraphicFramePr/>
          <p:nvPr/>
        </p:nvGraphicFramePr>
        <p:xfrm>
          <a:off x="954088" y="3776663"/>
          <a:ext cx="11414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4" r:id="rId6" imgW="1193165" imgH="862965" progId="Equation.3">
                  <p:embed/>
                </p:oleObj>
              </mc:Choice>
              <mc:Fallback>
                <p:oleObj r:id="rId6" imgW="1193165" imgH="862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4088" y="3776663"/>
                        <a:ext cx="1141412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499" name="Object 51"/>
          <p:cNvGraphicFramePr/>
          <p:nvPr/>
        </p:nvGraphicFramePr>
        <p:xfrm>
          <a:off x="2185988" y="3725863"/>
          <a:ext cx="21590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5" r:id="rId8" imgW="2159000" imgH="1193800" progId="Equation.3">
                  <p:embed/>
                </p:oleObj>
              </mc:Choice>
              <mc:Fallback>
                <p:oleObj r:id="rId8" imgW="2159000" imgH="119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5988" y="3725863"/>
                        <a:ext cx="2159000" cy="1193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500" name="Object 52"/>
          <p:cNvGraphicFramePr/>
          <p:nvPr/>
        </p:nvGraphicFramePr>
        <p:xfrm>
          <a:off x="4389438" y="3903663"/>
          <a:ext cx="1181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6" r:id="rId10" imgW="1180465" imgH="457200" progId="Equation.3">
                  <p:embed/>
                </p:oleObj>
              </mc:Choice>
              <mc:Fallback>
                <p:oleObj r:id="rId10" imgW="1180465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89438" y="3903663"/>
                        <a:ext cx="11811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501" name="Object 53"/>
          <p:cNvGraphicFramePr/>
          <p:nvPr/>
        </p:nvGraphicFramePr>
        <p:xfrm>
          <a:off x="2051050" y="5300663"/>
          <a:ext cx="167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7" r:id="rId12" imgW="1676400" imgH="457200" progId="Equation.3">
                  <p:embed/>
                </p:oleObj>
              </mc:Choice>
              <mc:Fallback>
                <p:oleObj r:id="rId12" imgW="16764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51050" y="5300663"/>
                        <a:ext cx="16764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2762367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524" grpId="0" animBg="1"/>
      <p:bldP spid="20525" grpId="0" build="p"/>
      <p:bldP spid="20526" grpId="0" build="p"/>
      <p:bldP spid="20527" grpId="0" animBg="1"/>
      <p:bldP spid="205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04800" y="836613"/>
            <a:ext cx="68595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三、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变压器的额定值和运行特性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95288" y="1630363"/>
            <a:ext cx="3889375" cy="438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1" lang="en-US" altLang="zh-CN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变压器的额定值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0825" y="2205038"/>
            <a:ext cx="4492625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）额定电压（</a:t>
            </a: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</a:t>
            </a:r>
            <a:r>
              <a:rPr kumimoji="1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KV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kumimoji="1" lang="zh-CN" altLang="en-US" sz="2800" b="1" kern="1200" cap="none" spc="0" normalizeH="0" baseline="-25000" noProof="0" smtClean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3" name="Rectangle 5"/>
          <p:cNvSpPr/>
          <p:nvPr/>
        </p:nvSpPr>
        <p:spPr>
          <a:xfrm>
            <a:off x="971550" y="3281363"/>
            <a:ext cx="6821488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CC00CC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CC00CC"/>
                </a:solidFill>
                <a:latin typeface="Times New Roman" panose="02020603050405020304" pitchFamily="18" charset="0"/>
              </a:rPr>
              <a:t>2N</a:t>
            </a:r>
            <a:r>
              <a:rPr lang="en-US" altLang="zh-CN" sz="2800" b="1" dirty="0">
                <a:solidFill>
                  <a:srgbClr val="CC00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原绕组加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1N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时，副绕组的开路电压。</a:t>
            </a:r>
          </a:p>
        </p:txBody>
      </p:sp>
      <p:sp>
        <p:nvSpPr>
          <p:cNvPr id="43014" name="Rectangle 6"/>
          <p:cNvSpPr/>
          <p:nvPr/>
        </p:nvSpPr>
        <p:spPr>
          <a:xfrm>
            <a:off x="947738" y="2757488"/>
            <a:ext cx="412908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2800" b="1" i="1" dirty="0">
                <a:solidFill>
                  <a:srgbClr val="CC00CC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CC00CC"/>
                </a:solidFill>
                <a:latin typeface="Times New Roman" panose="02020603050405020304" pitchFamily="18" charset="0"/>
              </a:rPr>
              <a:t>1N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原绕组的额定电压。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971550" y="3938588"/>
            <a:ext cx="3571875" cy="42703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三相变压器为线电压。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50825" y="4514850"/>
            <a:ext cx="429101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）额定容量（</a:t>
            </a: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VA</a:t>
            </a:r>
            <a:r>
              <a:rPr kumimoji="1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KVA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</a:p>
        </p:txBody>
      </p:sp>
      <p:sp>
        <p:nvSpPr>
          <p:cNvPr id="43017" name="Rectangle 9"/>
          <p:cNvSpPr/>
          <p:nvPr/>
        </p:nvSpPr>
        <p:spPr>
          <a:xfrm>
            <a:off x="900113" y="5810250"/>
            <a:ext cx="1785937" cy="427038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三相变压器</a:t>
            </a:r>
          </a:p>
        </p:txBody>
      </p:sp>
      <p:sp>
        <p:nvSpPr>
          <p:cNvPr id="43018" name="Rectangle 10"/>
          <p:cNvSpPr/>
          <p:nvPr/>
        </p:nvSpPr>
        <p:spPr>
          <a:xfrm>
            <a:off x="901700" y="5114925"/>
            <a:ext cx="1785938" cy="427038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单相变压器</a:t>
            </a:r>
          </a:p>
        </p:txBody>
      </p:sp>
      <p:graphicFrame>
        <p:nvGraphicFramePr>
          <p:cNvPr id="233483" name="Object 11"/>
          <p:cNvGraphicFramePr/>
          <p:nvPr/>
        </p:nvGraphicFramePr>
        <p:xfrm>
          <a:off x="3086100" y="5157788"/>
          <a:ext cx="29257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6" r:id="rId4" imgW="2943860" imgH="405765" progId="Equation.3">
                  <p:embed/>
                </p:oleObj>
              </mc:Choice>
              <mc:Fallback>
                <p:oleObj r:id="rId4" imgW="2943860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CC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86100" y="5157788"/>
                        <a:ext cx="2925763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3484" name="Object 12"/>
          <p:cNvGraphicFramePr/>
          <p:nvPr/>
        </p:nvGraphicFramePr>
        <p:xfrm>
          <a:off x="3059113" y="5819775"/>
          <a:ext cx="35798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7" r:id="rId6" imgW="3706495" imgH="431800" progId="Equation.3">
                  <p:embed/>
                </p:oleObj>
              </mc:Choice>
              <mc:Fallback>
                <p:oleObj r:id="rId6" imgW="3706495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CC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59113" y="5819775"/>
                        <a:ext cx="3579812" cy="41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44183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2" grpId="0"/>
      <p:bldP spid="43013" grpId="0"/>
      <p:bldP spid="43014" grpId="0" build="p"/>
      <p:bldP spid="43015" grpId="0"/>
      <p:bldP spid="43016" grpId="0"/>
      <p:bldP spid="43017" grpId="0"/>
      <p:bldP spid="430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50825" y="765175"/>
            <a:ext cx="38814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）额定电流（</a:t>
            </a:r>
            <a:r>
              <a:rPr kumimoji="1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1" lang="zh-CN" altLang="en-US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1" lang="zh-CN" altLang="en-US" sz="2800" b="1" kern="1200" cap="none" spc="0" normalizeH="0" baseline="-25000" noProof="0" smtClean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4499" name="Rectangle 3">
            <a:hlinkClick r:id="" action="ppaction://hlinkshowjump?jump=endshow"/>
          </p:cNvPr>
          <p:cNvSpPr/>
          <p:nvPr/>
        </p:nvSpPr>
        <p:spPr>
          <a:xfrm>
            <a:off x="8191500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4500" name="Rectangle 4">
            <a:hlinkClick r:id="" action="ppaction://hlinkshowjump?jump=nextslide"/>
          </p:cNvPr>
          <p:cNvSpPr/>
          <p:nvPr/>
        </p:nvSpPr>
        <p:spPr>
          <a:xfrm>
            <a:off x="7734300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4501" name="Rectangle 5">
            <a:hlinkClick r:id="" action="ppaction://hlinkshowjump?jump=previousslide"/>
          </p:cNvPr>
          <p:cNvSpPr/>
          <p:nvPr/>
        </p:nvSpPr>
        <p:spPr>
          <a:xfrm>
            <a:off x="7277100" y="64516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06" name="Rectangle 6"/>
          <p:cNvSpPr/>
          <p:nvPr/>
        </p:nvSpPr>
        <p:spPr>
          <a:xfrm>
            <a:off x="971550" y="1758950"/>
            <a:ext cx="4192588" cy="519113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CC00CC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solidFill>
                  <a:srgbClr val="CC00CC"/>
                </a:solidFill>
                <a:latin typeface="Times New Roman" panose="02020603050405020304" pitchFamily="18" charset="0"/>
              </a:rPr>
              <a:t>2N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副绕组的额定电流。</a:t>
            </a:r>
          </a:p>
        </p:txBody>
      </p:sp>
      <p:sp>
        <p:nvSpPr>
          <p:cNvPr id="25607" name="Rectangle 7"/>
          <p:cNvSpPr/>
          <p:nvPr/>
        </p:nvSpPr>
        <p:spPr>
          <a:xfrm>
            <a:off x="971550" y="1341438"/>
            <a:ext cx="41925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CC00CC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solidFill>
                  <a:srgbClr val="CC00CC"/>
                </a:solidFill>
                <a:latin typeface="Times New Roman" panose="02020603050405020304" pitchFamily="18" charset="0"/>
              </a:rPr>
              <a:t>1N 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原绕组的额定电流。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003800" y="1730375"/>
            <a:ext cx="3756025" cy="519113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三相变压器为线电流。</a:t>
            </a:r>
          </a:p>
        </p:txBody>
      </p:sp>
      <p:sp>
        <p:nvSpPr>
          <p:cNvPr id="25658" name="Text Box 58"/>
          <p:cNvSpPr txBox="1">
            <a:spLocks noChangeArrowheads="1"/>
          </p:cNvSpPr>
          <p:nvPr/>
        </p:nvSpPr>
        <p:spPr bwMode="auto">
          <a:xfrm>
            <a:off x="250825" y="2276475"/>
            <a:ext cx="36718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）额定频率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f</a:t>
            </a:r>
            <a:r>
              <a:rPr kumimoji="1" lang="en-US" altLang="zh-CN" sz="2800" b="1" kern="1200" cap="none" spc="0" normalizeH="0" baseline="-2500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34506" name="Text Box 59"/>
          <p:cNvSpPr txBox="1"/>
          <p:nvPr/>
        </p:nvSpPr>
        <p:spPr>
          <a:xfrm>
            <a:off x="971550" y="2852738"/>
            <a:ext cx="76327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额定频率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</a:rPr>
              <a:t>N</a:t>
            </a:r>
            <a:r>
              <a:rPr lang="zh-CN" altLang="en-US" dirty="0">
                <a:latin typeface="Times New Roman" panose="02020603050405020304" pitchFamily="18" charset="0"/>
              </a:rPr>
              <a:t>是指变压器应接入的电源频率，我国电力系统的标准频率为</a:t>
            </a:r>
            <a:r>
              <a:rPr lang="en-US" altLang="zh-CN" dirty="0">
                <a:latin typeface="Times New Roman" panose="02020603050405020304" pitchFamily="18" charset="0"/>
              </a:rPr>
              <a:t>50Hz</a:t>
            </a:r>
            <a:r>
              <a:rPr lang="zh-CN" altLang="en-US" dirty="0">
                <a:latin typeface="Times New Roman" panose="02020603050405020304" pitchFamily="18" charset="0"/>
              </a:rPr>
              <a:t>。 </a:t>
            </a:r>
          </a:p>
        </p:txBody>
      </p:sp>
      <p:sp>
        <p:nvSpPr>
          <p:cNvPr id="25660" name="Text Box 60"/>
          <p:cNvSpPr txBox="1">
            <a:spLocks noChangeArrowheads="1"/>
          </p:cNvSpPr>
          <p:nvPr/>
        </p:nvSpPr>
        <p:spPr bwMode="auto">
          <a:xfrm>
            <a:off x="250825" y="3789363"/>
            <a:ext cx="32400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）型号</a:t>
            </a:r>
            <a:r>
              <a:rPr kumimoji="1" lang="zh-CN" altLang="en-US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pic>
        <p:nvPicPr>
          <p:cNvPr id="234508" name="Picture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4437063"/>
            <a:ext cx="7634287" cy="199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1550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6" grpId="0"/>
      <p:bldP spid="25607" grpId="0" build="p"/>
      <p:bldP spid="256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/>
          <p:nvPr/>
        </p:nvSpPr>
        <p:spPr>
          <a:xfrm>
            <a:off x="323850" y="765175"/>
            <a:ext cx="828516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例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某收音机输出变压器的原线圈匝数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=600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匝，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=30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匝，接有阻抗为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16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扬声器（匹配），现要改接成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4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扬声器，问二次线圈匝数为多少才能匹配？</a:t>
            </a:r>
          </a:p>
        </p:txBody>
      </p:sp>
      <p:sp>
        <p:nvSpPr>
          <p:cNvPr id="51203" name="Rectangle 3"/>
          <p:cNvSpPr/>
          <p:nvPr/>
        </p:nvSpPr>
        <p:spPr>
          <a:xfrm>
            <a:off x="395288" y="2349500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解：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原变比</a:t>
            </a:r>
          </a:p>
        </p:txBody>
      </p:sp>
      <p:graphicFrame>
        <p:nvGraphicFramePr>
          <p:cNvPr id="235524" name="Object 4"/>
          <p:cNvGraphicFramePr/>
          <p:nvPr/>
        </p:nvGraphicFramePr>
        <p:xfrm>
          <a:off x="1258888" y="3284538"/>
          <a:ext cx="2536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9" r:id="rId4" imgW="2653030" imgH="862965" progId="Equation.3">
                  <p:embed/>
                </p:oleObj>
              </mc:Choice>
              <mc:Fallback>
                <p:oleObj r:id="rId4" imgW="2653030" imgH="862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3284538"/>
                        <a:ext cx="2536825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25" name="Object 5"/>
          <p:cNvGraphicFramePr/>
          <p:nvPr/>
        </p:nvGraphicFramePr>
        <p:xfrm>
          <a:off x="755650" y="4724400"/>
          <a:ext cx="4368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30" r:id="rId6" imgW="4368800" imgH="457200" progId="Equation.3">
                  <p:embed/>
                </p:oleObj>
              </mc:Choice>
              <mc:Fallback>
                <p:oleObj r:id="rId6" imgW="43688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5650" y="4724400"/>
                        <a:ext cx="43688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26" name="Object 6"/>
          <p:cNvGraphicFramePr/>
          <p:nvPr/>
        </p:nvGraphicFramePr>
        <p:xfrm>
          <a:off x="2268538" y="5445125"/>
          <a:ext cx="4859337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31" r:id="rId8" imgW="2208530" imgH="444500" progId="Equation.3">
                  <p:embed/>
                </p:oleObj>
              </mc:Choice>
              <mc:Fallback>
                <p:oleObj r:id="rId8" imgW="2208530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68538" y="5445125"/>
                        <a:ext cx="4859337" cy="976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/>
          <p:nvPr/>
        </p:nvGrpSpPr>
        <p:grpSpPr>
          <a:xfrm>
            <a:off x="4859338" y="2276475"/>
            <a:ext cx="3455987" cy="2108200"/>
            <a:chOff x="385" y="2144"/>
            <a:chExt cx="2177" cy="1328"/>
          </a:xfrm>
        </p:grpSpPr>
        <p:grpSp>
          <p:nvGrpSpPr>
            <p:cNvPr id="235528" name="Group 8"/>
            <p:cNvGrpSpPr/>
            <p:nvPr/>
          </p:nvGrpSpPr>
          <p:grpSpPr>
            <a:xfrm>
              <a:off x="1779" y="2703"/>
              <a:ext cx="76" cy="394"/>
              <a:chOff x="4675" y="450"/>
              <a:chExt cx="76" cy="394"/>
            </a:xfrm>
          </p:grpSpPr>
          <p:sp>
            <p:nvSpPr>
              <p:cNvPr id="235529" name="Arc 9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0" name="Arc 10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1" name="Arc 11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2" name="Arc 12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5533" name="Group 13"/>
            <p:cNvGrpSpPr/>
            <p:nvPr/>
          </p:nvGrpSpPr>
          <p:grpSpPr>
            <a:xfrm flipH="1">
              <a:off x="1556" y="2687"/>
              <a:ext cx="76" cy="394"/>
              <a:chOff x="4675" y="450"/>
              <a:chExt cx="76" cy="394"/>
            </a:xfrm>
          </p:grpSpPr>
          <p:sp>
            <p:nvSpPr>
              <p:cNvPr id="235534" name="Arc 14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5" name="Arc 15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6" name="Arc 16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37" name="Arc 17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5538" name="Line 18"/>
            <p:cNvSpPr/>
            <p:nvPr/>
          </p:nvSpPr>
          <p:spPr>
            <a:xfrm>
              <a:off x="1704" y="2673"/>
              <a:ext cx="0" cy="41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39" name="Line 19"/>
            <p:cNvSpPr/>
            <p:nvPr/>
          </p:nvSpPr>
          <p:spPr>
            <a:xfrm flipV="1">
              <a:off x="1582" y="2463"/>
              <a:ext cx="0" cy="23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0" name="Line 20"/>
            <p:cNvSpPr/>
            <p:nvPr/>
          </p:nvSpPr>
          <p:spPr>
            <a:xfrm flipH="1">
              <a:off x="1571" y="3077"/>
              <a:ext cx="0" cy="38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1" name="Line 21"/>
            <p:cNvSpPr/>
            <p:nvPr/>
          </p:nvSpPr>
          <p:spPr>
            <a:xfrm flipV="1">
              <a:off x="1815" y="2474"/>
              <a:ext cx="1" cy="23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2" name="Line 22"/>
            <p:cNvSpPr/>
            <p:nvPr/>
          </p:nvSpPr>
          <p:spPr>
            <a:xfrm>
              <a:off x="1838" y="3107"/>
              <a:ext cx="0" cy="3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3" name="Line 23"/>
            <p:cNvSpPr/>
            <p:nvPr/>
          </p:nvSpPr>
          <p:spPr>
            <a:xfrm flipV="1">
              <a:off x="482" y="3449"/>
              <a:ext cx="1083" cy="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4" name="Line 24"/>
            <p:cNvSpPr/>
            <p:nvPr/>
          </p:nvSpPr>
          <p:spPr>
            <a:xfrm>
              <a:off x="1807" y="2471"/>
              <a:ext cx="70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5" name="Line 25"/>
            <p:cNvSpPr/>
            <p:nvPr/>
          </p:nvSpPr>
          <p:spPr>
            <a:xfrm>
              <a:off x="1834" y="3448"/>
              <a:ext cx="68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6" name="Text Box 26"/>
            <p:cNvSpPr txBox="1"/>
            <p:nvPr/>
          </p:nvSpPr>
          <p:spPr>
            <a:xfrm>
              <a:off x="1585" y="2178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235547" name="Line 27"/>
            <p:cNvSpPr/>
            <p:nvPr/>
          </p:nvSpPr>
          <p:spPr>
            <a:xfrm flipH="1">
              <a:off x="2505" y="2475"/>
              <a:ext cx="0" cy="97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48" name="Line 28"/>
            <p:cNvSpPr/>
            <p:nvPr/>
          </p:nvSpPr>
          <p:spPr>
            <a:xfrm flipH="1" flipV="1">
              <a:off x="2020" y="2404"/>
              <a:ext cx="233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5549" name="Line 29"/>
            <p:cNvSpPr/>
            <p:nvPr/>
          </p:nvSpPr>
          <p:spPr>
            <a:xfrm flipV="1">
              <a:off x="1065" y="2395"/>
              <a:ext cx="233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5550" name="Line 30"/>
            <p:cNvSpPr/>
            <p:nvPr/>
          </p:nvSpPr>
          <p:spPr>
            <a:xfrm>
              <a:off x="486" y="2464"/>
              <a:ext cx="109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51" name="Oval 31"/>
            <p:cNvSpPr/>
            <p:nvPr/>
          </p:nvSpPr>
          <p:spPr>
            <a:xfrm>
              <a:off x="893" y="2447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5552" name="Oval 32"/>
            <p:cNvSpPr/>
            <p:nvPr/>
          </p:nvSpPr>
          <p:spPr>
            <a:xfrm>
              <a:off x="869" y="3425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5553" name="Rectangle 33"/>
            <p:cNvSpPr/>
            <p:nvPr/>
          </p:nvSpPr>
          <p:spPr>
            <a:xfrm>
              <a:off x="2456" y="2824"/>
              <a:ext cx="106" cy="235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5554" name="Oval 34"/>
            <p:cNvSpPr/>
            <p:nvPr/>
          </p:nvSpPr>
          <p:spPr>
            <a:xfrm>
              <a:off x="385" y="3021"/>
              <a:ext cx="204" cy="204"/>
            </a:xfrm>
            <a:prstGeom prst="ellipse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5555" name="Line 35"/>
            <p:cNvSpPr/>
            <p:nvPr/>
          </p:nvSpPr>
          <p:spPr>
            <a:xfrm>
              <a:off x="480" y="2461"/>
              <a:ext cx="0" cy="99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556" name="Text Box 36"/>
            <p:cNvSpPr txBox="1"/>
            <p:nvPr/>
          </p:nvSpPr>
          <p:spPr>
            <a:xfrm>
              <a:off x="479" y="2808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5557" name="Text Box 37"/>
            <p:cNvSpPr txBox="1"/>
            <p:nvPr/>
          </p:nvSpPr>
          <p:spPr>
            <a:xfrm>
              <a:off x="486" y="3124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5558" name="Rectangle 38"/>
            <p:cNvSpPr/>
            <p:nvPr/>
          </p:nvSpPr>
          <p:spPr>
            <a:xfrm>
              <a:off x="440" y="2584"/>
              <a:ext cx="106" cy="235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35559" name="Object 39"/>
            <p:cNvGraphicFramePr/>
            <p:nvPr/>
          </p:nvGraphicFramePr>
          <p:xfrm>
            <a:off x="606" y="3100"/>
            <a:ext cx="142" cy="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2" r:id="rId10" imgW="304800" imgH="330200" progId="Equation.3">
                    <p:embed/>
                  </p:oleObj>
                </mc:Choice>
                <mc:Fallback>
                  <p:oleObj r:id="rId10" imgW="304800" imgH="330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06" y="3100"/>
                          <a:ext cx="142" cy="1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0" name="Object 40"/>
            <p:cNvGraphicFramePr/>
            <p:nvPr/>
          </p:nvGraphicFramePr>
          <p:xfrm>
            <a:off x="548" y="2603"/>
            <a:ext cx="241" cy="2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3" r:id="rId12" imgW="228600" imgH="228600" progId="Equation.3">
                    <p:embed/>
                  </p:oleObj>
                </mc:Choice>
                <mc:Fallback>
                  <p:oleObj r:id="rId12" imgW="2286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48" y="2603"/>
                          <a:ext cx="241" cy="2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1" name="Object 41"/>
            <p:cNvGraphicFramePr/>
            <p:nvPr/>
          </p:nvGraphicFramePr>
          <p:xfrm>
            <a:off x="1032" y="2144"/>
            <a:ext cx="130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4" r:id="rId14" imgW="279400" imgH="419100" progId="Equation.3">
                    <p:embed/>
                  </p:oleObj>
                </mc:Choice>
                <mc:Fallback>
                  <p:oleObj r:id="rId14" imgW="279400" imgH="419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032" y="2144"/>
                          <a:ext cx="130" cy="1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2" name="Object 42"/>
            <p:cNvGraphicFramePr/>
            <p:nvPr/>
          </p:nvGraphicFramePr>
          <p:xfrm>
            <a:off x="2154" y="2156"/>
            <a:ext cx="142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5" r:id="rId16" imgW="304800" imgH="418465" progId="Equation.3">
                    <p:embed/>
                  </p:oleObj>
                </mc:Choice>
                <mc:Fallback>
                  <p:oleObj r:id="rId16" imgW="304800" imgH="4184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54" y="2156"/>
                          <a:ext cx="142" cy="1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3" name="Object 43"/>
            <p:cNvGraphicFramePr/>
            <p:nvPr/>
          </p:nvGraphicFramePr>
          <p:xfrm>
            <a:off x="2083" y="2882"/>
            <a:ext cx="284" cy="1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6" r:id="rId18" imgW="609600" imgH="292100" progId="Equation.3">
                    <p:embed/>
                  </p:oleObj>
                </mc:Choice>
                <mc:Fallback>
                  <p:oleObj r:id="rId18" imgW="609600" imgH="292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83" y="2882"/>
                          <a:ext cx="284" cy="1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564" name="AutoShape 44"/>
            <p:cNvSpPr/>
            <p:nvPr/>
          </p:nvSpPr>
          <p:spPr>
            <a:xfrm>
              <a:off x="816" y="2940"/>
              <a:ext cx="327" cy="96"/>
            </a:xfrm>
            <a:prstGeom prst="rightArrow">
              <a:avLst>
                <a:gd name="adj1" fmla="val 50000"/>
                <a:gd name="adj2" fmla="val 8515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35565" name="Object 45"/>
            <p:cNvGraphicFramePr/>
            <p:nvPr/>
          </p:nvGraphicFramePr>
          <p:xfrm>
            <a:off x="865" y="2711"/>
            <a:ext cx="165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7" r:id="rId20" imgW="355600" imgH="405765" progId="Equation.3">
                    <p:embed/>
                  </p:oleObj>
                </mc:Choice>
                <mc:Fallback>
                  <p:oleObj r:id="rId20" imgW="355600" imgH="4057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CC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65" y="2711"/>
                          <a:ext cx="165" cy="1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6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93915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/>
      <p:bldP spid="5120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/>
          <p:nvPr/>
        </p:nvSpPr>
        <p:spPr>
          <a:xfrm>
            <a:off x="704850" y="5114925"/>
            <a:ext cx="1970088" cy="519113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电压变化率</a:t>
            </a:r>
          </a:p>
        </p:txBody>
      </p:sp>
      <p:sp>
        <p:nvSpPr>
          <p:cNvPr id="23555" name="Rectangle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3987" y="544225"/>
            <a:ext cx="3478837" cy="58477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2.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变压器的外特性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4518025" y="546100"/>
            <a:ext cx="3819525" cy="3067050"/>
            <a:chOff x="3054" y="347"/>
            <a:chExt cx="2406" cy="1932"/>
          </a:xfrm>
        </p:grpSpPr>
        <p:sp>
          <p:nvSpPr>
            <p:cNvPr id="236549" name="Line 5"/>
            <p:cNvSpPr/>
            <p:nvPr/>
          </p:nvSpPr>
          <p:spPr>
            <a:xfrm>
              <a:off x="3468" y="1968"/>
              <a:ext cx="182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6550" name="Line 6"/>
            <p:cNvSpPr/>
            <p:nvPr/>
          </p:nvSpPr>
          <p:spPr>
            <a:xfrm flipV="1">
              <a:off x="3468" y="492"/>
              <a:ext cx="0" cy="147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6551" name="Freeform 7"/>
            <p:cNvSpPr/>
            <p:nvPr/>
          </p:nvSpPr>
          <p:spPr>
            <a:xfrm>
              <a:off x="3468" y="972"/>
              <a:ext cx="1572" cy="360"/>
            </a:xfrm>
            <a:custGeom>
              <a:avLst/>
              <a:gdLst>
                <a:gd name="txL" fmla="*/ 0 w 1572"/>
                <a:gd name="txT" fmla="*/ 0 h 360"/>
                <a:gd name="txR" fmla="*/ 1572 w 1572"/>
                <a:gd name="txB" fmla="*/ 360 h 360"/>
              </a:gdLst>
              <a:ahLst/>
              <a:cxnLst>
                <a:cxn ang="0">
                  <a:pos x="0" y="0"/>
                </a:cxn>
                <a:cxn ang="0">
                  <a:pos x="1056" y="84"/>
                </a:cxn>
                <a:cxn ang="0">
                  <a:pos x="1572" y="360"/>
                </a:cxn>
              </a:cxnLst>
              <a:rect l="txL" t="txT" r="txR" b="txB"/>
              <a:pathLst>
                <a:path w="1572" h="360">
                  <a:moveTo>
                    <a:pt x="0" y="0"/>
                  </a:moveTo>
                  <a:cubicBezTo>
                    <a:pt x="176" y="14"/>
                    <a:pt x="794" y="24"/>
                    <a:pt x="1056" y="84"/>
                  </a:cubicBezTo>
                  <a:cubicBezTo>
                    <a:pt x="1318" y="144"/>
                    <a:pt x="1464" y="302"/>
                    <a:pt x="1572" y="360"/>
                  </a:cubicBezTo>
                </a:path>
              </a:pathLst>
            </a:custGeom>
            <a:noFill/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552" name="Freeform 8"/>
            <p:cNvSpPr/>
            <p:nvPr/>
          </p:nvSpPr>
          <p:spPr>
            <a:xfrm>
              <a:off x="3468" y="972"/>
              <a:ext cx="1512" cy="540"/>
            </a:xfrm>
            <a:custGeom>
              <a:avLst/>
              <a:gdLst>
                <a:gd name="txL" fmla="*/ 0 w 1512"/>
                <a:gd name="txT" fmla="*/ 0 h 540"/>
                <a:gd name="txR" fmla="*/ 1512 w 1512"/>
                <a:gd name="txB" fmla="*/ 540 h 540"/>
              </a:gdLst>
              <a:ahLst/>
              <a:cxnLst>
                <a:cxn ang="0">
                  <a:pos x="0" y="0"/>
                </a:cxn>
                <a:cxn ang="0">
                  <a:pos x="516" y="84"/>
                </a:cxn>
                <a:cxn ang="0">
                  <a:pos x="726" y="126"/>
                </a:cxn>
                <a:cxn ang="0">
                  <a:pos x="1032" y="228"/>
                </a:cxn>
                <a:cxn ang="0">
                  <a:pos x="1206" y="336"/>
                </a:cxn>
                <a:cxn ang="0">
                  <a:pos x="1512" y="540"/>
                </a:cxn>
              </a:cxnLst>
              <a:rect l="txL" t="txT" r="txR" b="txB"/>
              <a:pathLst>
                <a:path w="1512" h="540">
                  <a:moveTo>
                    <a:pt x="0" y="0"/>
                  </a:moveTo>
                  <a:cubicBezTo>
                    <a:pt x="86" y="14"/>
                    <a:pt x="395" y="63"/>
                    <a:pt x="516" y="84"/>
                  </a:cubicBezTo>
                  <a:cubicBezTo>
                    <a:pt x="637" y="105"/>
                    <a:pt x="640" y="102"/>
                    <a:pt x="726" y="126"/>
                  </a:cubicBezTo>
                  <a:cubicBezTo>
                    <a:pt x="812" y="150"/>
                    <a:pt x="952" y="193"/>
                    <a:pt x="1032" y="228"/>
                  </a:cubicBezTo>
                  <a:cubicBezTo>
                    <a:pt x="1112" y="263"/>
                    <a:pt x="1126" y="284"/>
                    <a:pt x="1206" y="336"/>
                  </a:cubicBezTo>
                  <a:cubicBezTo>
                    <a:pt x="1286" y="388"/>
                    <a:pt x="1448" y="498"/>
                    <a:pt x="1512" y="54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553" name="Line 9"/>
            <p:cNvSpPr/>
            <p:nvPr/>
          </p:nvSpPr>
          <p:spPr>
            <a:xfrm>
              <a:off x="3468" y="960"/>
              <a:ext cx="1356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6554" name="Text Box 10"/>
            <p:cNvSpPr txBox="1"/>
            <p:nvPr/>
          </p:nvSpPr>
          <p:spPr>
            <a:xfrm rot="900000">
              <a:off x="3962" y="1219"/>
              <a:ext cx="719" cy="25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cos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r>
                <a:rPr lang="en-US" altLang="zh-CN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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﹤1</a:t>
              </a:r>
            </a:p>
          </p:txBody>
        </p:sp>
        <p:sp>
          <p:nvSpPr>
            <p:cNvPr id="236555" name="Text Box 11"/>
            <p:cNvSpPr txBox="1"/>
            <p:nvPr/>
          </p:nvSpPr>
          <p:spPr>
            <a:xfrm rot="900000">
              <a:off x="4571" y="945"/>
              <a:ext cx="820" cy="250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cos</a:t>
              </a:r>
              <a:r>
                <a:rPr lang="en-US" altLang="zh-CN" sz="2000" b="1" dirty="0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r>
                <a:rPr lang="en-US" altLang="zh-CN" sz="2000" b="1" baseline="-25000" dirty="0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</a:t>
              </a:r>
              <a:r>
                <a:rPr lang="en-US" altLang="zh-CN" sz="2000" b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=1</a:t>
              </a:r>
            </a:p>
          </p:txBody>
        </p:sp>
        <p:sp>
          <p:nvSpPr>
            <p:cNvPr id="236556" name="Rectangle 12"/>
            <p:cNvSpPr/>
            <p:nvPr/>
          </p:nvSpPr>
          <p:spPr>
            <a:xfrm>
              <a:off x="3262" y="1843"/>
              <a:ext cx="196" cy="25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236557" name="Rectangle 13"/>
            <p:cNvSpPr/>
            <p:nvPr/>
          </p:nvSpPr>
          <p:spPr>
            <a:xfrm>
              <a:off x="3458" y="347"/>
              <a:ext cx="319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36558" name="Rectangle 14"/>
            <p:cNvSpPr/>
            <p:nvPr/>
          </p:nvSpPr>
          <p:spPr>
            <a:xfrm>
              <a:off x="5173" y="1964"/>
              <a:ext cx="287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 </a:t>
              </a:r>
            </a:p>
          </p:txBody>
        </p:sp>
        <p:sp>
          <p:nvSpPr>
            <p:cNvPr id="236559" name="Line 15"/>
            <p:cNvSpPr/>
            <p:nvPr/>
          </p:nvSpPr>
          <p:spPr>
            <a:xfrm>
              <a:off x="4656" y="960"/>
              <a:ext cx="0" cy="1008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6560" name="Rectangle 16"/>
            <p:cNvSpPr/>
            <p:nvPr/>
          </p:nvSpPr>
          <p:spPr>
            <a:xfrm>
              <a:off x="3054" y="782"/>
              <a:ext cx="383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236561" name="Rectangle 17"/>
            <p:cNvSpPr/>
            <p:nvPr/>
          </p:nvSpPr>
          <p:spPr>
            <a:xfrm>
              <a:off x="4541" y="1991"/>
              <a:ext cx="347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2N</a:t>
              </a: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695325" y="1490663"/>
            <a:ext cx="3905250" cy="2273300"/>
            <a:chOff x="1114" y="582"/>
            <a:chExt cx="2460" cy="1432"/>
          </a:xfrm>
        </p:grpSpPr>
        <p:sp>
          <p:nvSpPr>
            <p:cNvPr id="236563" name="Rectangle 23"/>
            <p:cNvSpPr/>
            <p:nvPr/>
          </p:nvSpPr>
          <p:spPr>
            <a:xfrm>
              <a:off x="2951" y="615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6564" name="Text Box 24"/>
            <p:cNvSpPr txBox="1"/>
            <p:nvPr/>
          </p:nvSpPr>
          <p:spPr>
            <a:xfrm>
              <a:off x="2910" y="660"/>
              <a:ext cx="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6565" name="Group 25"/>
            <p:cNvGrpSpPr/>
            <p:nvPr/>
          </p:nvGrpSpPr>
          <p:grpSpPr>
            <a:xfrm>
              <a:off x="2432" y="1251"/>
              <a:ext cx="76" cy="394"/>
              <a:chOff x="4675" y="450"/>
              <a:chExt cx="76" cy="394"/>
            </a:xfrm>
          </p:grpSpPr>
          <p:sp>
            <p:nvSpPr>
              <p:cNvPr id="236566" name="Arc 26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67" name="Arc 27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68" name="Arc 28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69" name="Arc 29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6570" name="Group 30"/>
            <p:cNvGrpSpPr/>
            <p:nvPr/>
          </p:nvGrpSpPr>
          <p:grpSpPr>
            <a:xfrm flipH="1">
              <a:off x="2209" y="1235"/>
              <a:ext cx="76" cy="394"/>
              <a:chOff x="4675" y="450"/>
              <a:chExt cx="76" cy="394"/>
            </a:xfrm>
          </p:grpSpPr>
          <p:sp>
            <p:nvSpPr>
              <p:cNvPr id="236571" name="Arc 31"/>
              <p:cNvSpPr/>
              <p:nvPr/>
            </p:nvSpPr>
            <p:spPr>
              <a:xfrm flipH="1">
                <a:off x="4675" y="450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72" name="Arc 32"/>
              <p:cNvSpPr/>
              <p:nvPr/>
            </p:nvSpPr>
            <p:spPr>
              <a:xfrm flipH="1">
                <a:off x="4679" y="6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73" name="Arc 33"/>
              <p:cNvSpPr/>
              <p:nvPr/>
            </p:nvSpPr>
            <p:spPr>
              <a:xfrm flipH="1">
                <a:off x="4675" y="542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574" name="Arc 34"/>
              <p:cNvSpPr/>
              <p:nvPr/>
            </p:nvSpPr>
            <p:spPr>
              <a:xfrm flipH="1">
                <a:off x="4691" y="746"/>
                <a:ext cx="60" cy="9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6" y="0"/>
                  </a:cxn>
                  <a:cxn ang="0">
                    <a:pos x="0" y="98"/>
                  </a:cxn>
                  <a:cxn ang="0">
                    <a:pos x="6" y="49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6575" name="Line 35"/>
            <p:cNvSpPr/>
            <p:nvPr/>
          </p:nvSpPr>
          <p:spPr>
            <a:xfrm>
              <a:off x="2357" y="1221"/>
              <a:ext cx="0" cy="41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76" name="Line 36"/>
            <p:cNvSpPr/>
            <p:nvPr/>
          </p:nvSpPr>
          <p:spPr>
            <a:xfrm flipV="1">
              <a:off x="2235" y="1011"/>
              <a:ext cx="0" cy="23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77" name="Line 37"/>
            <p:cNvSpPr/>
            <p:nvPr/>
          </p:nvSpPr>
          <p:spPr>
            <a:xfrm flipH="1">
              <a:off x="2224" y="1643"/>
              <a:ext cx="0" cy="35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78" name="Line 38"/>
            <p:cNvSpPr/>
            <p:nvPr/>
          </p:nvSpPr>
          <p:spPr>
            <a:xfrm flipV="1">
              <a:off x="2468" y="1022"/>
              <a:ext cx="1" cy="23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79" name="Line 39"/>
            <p:cNvSpPr/>
            <p:nvPr/>
          </p:nvSpPr>
          <p:spPr>
            <a:xfrm>
              <a:off x="2491" y="1655"/>
              <a:ext cx="0" cy="3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80" name="Line 40"/>
            <p:cNvSpPr/>
            <p:nvPr/>
          </p:nvSpPr>
          <p:spPr>
            <a:xfrm>
              <a:off x="1147" y="1996"/>
              <a:ext cx="1071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81" name="Line 41"/>
            <p:cNvSpPr/>
            <p:nvPr/>
          </p:nvSpPr>
          <p:spPr>
            <a:xfrm>
              <a:off x="2460" y="1019"/>
              <a:ext cx="70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82" name="Line 42"/>
            <p:cNvSpPr/>
            <p:nvPr/>
          </p:nvSpPr>
          <p:spPr>
            <a:xfrm>
              <a:off x="2487" y="1996"/>
              <a:ext cx="680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83" name="Text Box 43"/>
            <p:cNvSpPr txBox="1"/>
            <p:nvPr/>
          </p:nvSpPr>
          <p:spPr>
            <a:xfrm>
              <a:off x="2238" y="726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236584" name="Line 44"/>
            <p:cNvSpPr/>
            <p:nvPr/>
          </p:nvSpPr>
          <p:spPr>
            <a:xfrm flipH="1">
              <a:off x="3158" y="1023"/>
              <a:ext cx="0" cy="97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85" name="Rectangle 45"/>
            <p:cNvSpPr/>
            <p:nvPr/>
          </p:nvSpPr>
          <p:spPr>
            <a:xfrm>
              <a:off x="2649" y="1306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6586" name="Rectangle 46"/>
            <p:cNvSpPr/>
            <p:nvPr/>
          </p:nvSpPr>
          <p:spPr>
            <a:xfrm>
              <a:off x="2571" y="1353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6587" name="Line 47"/>
            <p:cNvSpPr/>
            <p:nvPr/>
          </p:nvSpPr>
          <p:spPr>
            <a:xfrm flipH="1" flipV="1">
              <a:off x="2673" y="952"/>
              <a:ext cx="23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6588" name="Rectangle 48"/>
            <p:cNvSpPr/>
            <p:nvPr/>
          </p:nvSpPr>
          <p:spPr>
            <a:xfrm>
              <a:off x="1314" y="1273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6589" name="Rectangle 49"/>
            <p:cNvSpPr/>
            <p:nvPr/>
          </p:nvSpPr>
          <p:spPr>
            <a:xfrm>
              <a:off x="1220" y="1326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6590" name="Rectangle 50"/>
            <p:cNvSpPr/>
            <p:nvPr/>
          </p:nvSpPr>
          <p:spPr>
            <a:xfrm>
              <a:off x="1746" y="582"/>
              <a:ext cx="16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6591" name="Text Box 51"/>
            <p:cNvSpPr txBox="1"/>
            <p:nvPr/>
          </p:nvSpPr>
          <p:spPr>
            <a:xfrm>
              <a:off x="1704" y="627"/>
              <a:ext cx="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36592" name="Line 52"/>
            <p:cNvSpPr/>
            <p:nvPr/>
          </p:nvSpPr>
          <p:spPr>
            <a:xfrm flipV="1">
              <a:off x="1490" y="919"/>
              <a:ext cx="23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36593" name="Line 53"/>
            <p:cNvSpPr/>
            <p:nvPr/>
          </p:nvSpPr>
          <p:spPr>
            <a:xfrm>
              <a:off x="1139" y="1012"/>
              <a:ext cx="109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594" name="Text Box 54"/>
            <p:cNvSpPr txBox="1"/>
            <p:nvPr/>
          </p:nvSpPr>
          <p:spPr>
            <a:xfrm>
              <a:off x="1359" y="1646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6595" name="Text Box 55"/>
            <p:cNvSpPr txBox="1"/>
            <p:nvPr/>
          </p:nvSpPr>
          <p:spPr>
            <a:xfrm>
              <a:off x="1360" y="1022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6596" name="Text Box 56"/>
            <p:cNvSpPr txBox="1"/>
            <p:nvPr/>
          </p:nvSpPr>
          <p:spPr>
            <a:xfrm>
              <a:off x="2621" y="1694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  <p:sp>
          <p:nvSpPr>
            <p:cNvPr id="236597" name="Text Box 57"/>
            <p:cNvSpPr txBox="1"/>
            <p:nvPr/>
          </p:nvSpPr>
          <p:spPr>
            <a:xfrm>
              <a:off x="2584" y="1069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36598" name="Oval 58"/>
            <p:cNvSpPr/>
            <p:nvPr/>
          </p:nvSpPr>
          <p:spPr>
            <a:xfrm>
              <a:off x="1114" y="983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599" name="Oval 59"/>
            <p:cNvSpPr/>
            <p:nvPr/>
          </p:nvSpPr>
          <p:spPr>
            <a:xfrm>
              <a:off x="1126" y="1967"/>
              <a:ext cx="48" cy="4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6600" name="Group 60"/>
            <p:cNvGrpSpPr/>
            <p:nvPr/>
          </p:nvGrpSpPr>
          <p:grpSpPr>
            <a:xfrm>
              <a:off x="3109" y="1356"/>
              <a:ext cx="465" cy="327"/>
              <a:chOff x="3662" y="1524"/>
              <a:chExt cx="465" cy="327"/>
            </a:xfrm>
          </p:grpSpPr>
          <p:sp>
            <p:nvSpPr>
              <p:cNvPr id="236601" name="Rectangle 61"/>
              <p:cNvSpPr/>
              <p:nvPr/>
            </p:nvSpPr>
            <p:spPr>
              <a:xfrm>
                <a:off x="3662" y="1540"/>
                <a:ext cx="106" cy="235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6602" name="Text Box 62"/>
              <p:cNvSpPr txBox="1"/>
              <p:nvPr/>
            </p:nvSpPr>
            <p:spPr>
              <a:xfrm>
                <a:off x="3798" y="1524"/>
                <a:ext cx="329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i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sz="2800" b="1" baseline="-25000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baseline="-25000" dirty="0">
                  <a:solidFill>
                    <a:srgbClr val="FF0066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3615" name="Text Box 63"/>
          <p:cNvSpPr txBox="1"/>
          <p:nvPr/>
        </p:nvSpPr>
        <p:spPr>
          <a:xfrm>
            <a:off x="523875" y="5880100"/>
            <a:ext cx="6789738" cy="519113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（电压变化率越小越好，一般在</a:t>
            </a:r>
            <a:r>
              <a:rPr lang="en-US" altLang="zh-CN" sz="2800" b="1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5%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左右）</a:t>
            </a:r>
          </a:p>
        </p:txBody>
      </p:sp>
      <p:graphicFrame>
        <p:nvGraphicFramePr>
          <p:cNvPr id="236604" name="Object 64"/>
          <p:cNvGraphicFramePr/>
          <p:nvPr/>
        </p:nvGraphicFramePr>
        <p:xfrm>
          <a:off x="2844800" y="5078413"/>
          <a:ext cx="266065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4" r:id="rId5" imgW="2881630" imgH="862965" progId="Equation.3">
                  <p:embed/>
                </p:oleObj>
              </mc:Choice>
              <mc:Fallback>
                <p:oleObj r:id="rId5" imgW="2881630" imgH="862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CC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44800" y="5078413"/>
                        <a:ext cx="2660650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17" name="Rectangle 65"/>
          <p:cNvSpPr/>
          <p:nvPr/>
        </p:nvSpPr>
        <p:spPr>
          <a:xfrm>
            <a:off x="5160963" y="3465513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996633"/>
                </a:solidFill>
                <a:latin typeface="宋体" panose="02010600030101010101" pitchFamily="2" charset="-122"/>
              </a:rPr>
              <a:t>变压器外特性</a:t>
            </a:r>
          </a:p>
        </p:txBody>
      </p:sp>
      <p:grpSp>
        <p:nvGrpSpPr>
          <p:cNvPr id="7" name="Group 66"/>
          <p:cNvGrpSpPr/>
          <p:nvPr/>
        </p:nvGrpSpPr>
        <p:grpSpPr>
          <a:xfrm>
            <a:off x="250825" y="4005263"/>
            <a:ext cx="8629650" cy="946150"/>
            <a:chOff x="144" y="2509"/>
            <a:chExt cx="5436" cy="596"/>
          </a:xfrm>
        </p:grpSpPr>
        <p:sp>
          <p:nvSpPr>
            <p:cNvPr id="236607" name="Rectangle 67"/>
            <p:cNvSpPr/>
            <p:nvPr/>
          </p:nvSpPr>
          <p:spPr>
            <a:xfrm>
              <a:off x="144" y="2509"/>
              <a:ext cx="5436" cy="596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 anchorCtr="0">
              <a:spAutoFit/>
            </a:bodyPr>
            <a:lstStyle/>
            <a:p>
              <a:r>
                <a:rPr lang="en-US" altLang="zh-CN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28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当电源电压</a:t>
              </a:r>
              <a:r>
                <a:rPr lang="en-US" altLang="zh-CN" sz="2800" b="1" i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sz="12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sz="28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和负载功率因数一定时，        的关系曲线称为变压器的</a:t>
              </a:r>
              <a:r>
                <a:rPr lang="zh-CN" altLang="en-US" sz="2800" b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外特性</a:t>
              </a: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。</a:t>
              </a:r>
            </a:p>
          </p:txBody>
        </p:sp>
        <p:graphicFrame>
          <p:nvGraphicFramePr>
            <p:cNvPr id="236608" name="Object 68"/>
            <p:cNvGraphicFramePr/>
            <p:nvPr/>
          </p:nvGraphicFramePr>
          <p:xfrm>
            <a:off x="4391" y="2564"/>
            <a:ext cx="989" cy="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05" r:id="rId7" imgW="1701800" imgH="457200" progId="Equation.3">
                    <p:embed/>
                  </p:oleObj>
                </mc:Choice>
                <mc:Fallback>
                  <p:oleObj r:id="rId7" imgW="1701800" imgH="457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CC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91" y="2564"/>
                          <a:ext cx="989" cy="2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08189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615" grpId="0"/>
      <p:bldP spid="2361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54025" y="1268413"/>
            <a:ext cx="928688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损耗</a:t>
            </a:r>
            <a:endParaRPr kumimoji="1" lang="zh-CN" altLang="en-US" sz="2800" b="1" kern="1200" cap="none" spc="0" normalizeH="0" baseline="-25000" noProof="0" smtClean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468313" y="1922463"/>
            <a:ext cx="717550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铜损</a:t>
            </a:r>
            <a:endParaRPr lang="zh-CN" altLang="en-US" sz="3200" b="1" baseline="-25000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33388" y="2692400"/>
            <a:ext cx="714375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效率</a:t>
            </a:r>
            <a:endParaRPr kumimoji="1" lang="zh-CN" altLang="en-US" sz="2800" b="1" kern="1200" cap="none" spc="0" normalizeH="0" baseline="-25000" noProof="0" smtClean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716463" y="2711450"/>
            <a:ext cx="3805238" cy="487363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  <a:sym typeface="Symbol" panose="05050102010706020507" pitchFamily="18" charset="2"/>
              </a:rPr>
              <a:t>电力变压器</a:t>
            </a:r>
            <a:r>
              <a:rPr kumimoji="1" lang="zh-CN" altLang="en-US" sz="3200" b="1" i="1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  <a:sym typeface="Symbol" panose="05050102010706020507" pitchFamily="18" charset="2"/>
              </a:rPr>
              <a:t>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=</a:t>
            </a:r>
            <a:r>
              <a:rPr kumimoji="1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(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90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  <a:sym typeface="Symbol" panose="05050102010706020507" pitchFamily="18" charset="2"/>
              </a:rPr>
              <a:t>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99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)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>% </a:t>
            </a:r>
          </a:p>
        </p:txBody>
      </p:sp>
      <p:sp>
        <p:nvSpPr>
          <p:cNvPr id="24582" name="Rectangl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69827" y="531655"/>
            <a:ext cx="4942059" cy="492443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3.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变压器的功率损耗与效率</a:t>
            </a:r>
          </a:p>
        </p:txBody>
      </p:sp>
      <p:sp>
        <p:nvSpPr>
          <p:cNvPr id="24583" name="Rectangle 7"/>
          <p:cNvSpPr/>
          <p:nvPr/>
        </p:nvSpPr>
        <p:spPr>
          <a:xfrm>
            <a:off x="4322763" y="1949450"/>
            <a:ext cx="4229100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铁损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P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Fe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有关</a:t>
            </a:r>
          </a:p>
        </p:txBody>
      </p:sp>
      <p:graphicFrame>
        <p:nvGraphicFramePr>
          <p:cNvPr id="237576" name="Object 9"/>
          <p:cNvGraphicFramePr/>
          <p:nvPr/>
        </p:nvGraphicFramePr>
        <p:xfrm>
          <a:off x="1403350" y="2476500"/>
          <a:ext cx="3027363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5" r:id="rId4" imgW="3136900" imgH="914400" progId="Equation.3">
                  <p:embed/>
                </p:oleObj>
              </mc:Choice>
              <mc:Fallback>
                <p:oleObj r:id="rId4" imgW="3136900" imgH="914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CC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03350" y="2476500"/>
                        <a:ext cx="3027363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7" name="Object 19"/>
          <p:cNvGraphicFramePr/>
          <p:nvPr/>
        </p:nvGraphicFramePr>
        <p:xfrm>
          <a:off x="1470025" y="1312863"/>
          <a:ext cx="252888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6" r:id="rId6" imgW="2374900" imgH="457200" progId="Equation.3">
                  <p:embed/>
                </p:oleObj>
              </mc:Choice>
              <mc:Fallback>
                <p:oleObj r:id="rId6" imgW="23749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70025" y="1312863"/>
                        <a:ext cx="2528888" cy="487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8" name="Object 20"/>
          <p:cNvGraphicFramePr/>
          <p:nvPr/>
        </p:nvGraphicFramePr>
        <p:xfrm>
          <a:off x="1352550" y="1949450"/>
          <a:ext cx="28956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7" r:id="rId8" imgW="2780030" imgH="520700" progId="Equation.3">
                  <p:embed/>
                </p:oleObj>
              </mc:Choice>
              <mc:Fallback>
                <p:oleObj r:id="rId8" imgW="2780030" imgH="520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52550" y="1949450"/>
                        <a:ext cx="289560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7" name="Text Box 21"/>
          <p:cNvSpPr txBox="1"/>
          <p:nvPr/>
        </p:nvSpPr>
        <p:spPr>
          <a:xfrm>
            <a:off x="323850" y="3443288"/>
            <a:ext cx="8569325" cy="3081337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例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有一单相容量为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10kVA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、额定电压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3300/220V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的变压 器。问：</a:t>
            </a:r>
          </a:p>
          <a:p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变压器的变比；原、副边额定电流是多少？</a:t>
            </a:r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副边接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220V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40W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的白炽灯，如变压器在额定状态下运行，可接多少盏？ </a:t>
            </a:r>
          </a:p>
          <a:p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zh-CN" altLang="en-US" sz="2800" b="1" dirty="0">
                <a:solidFill>
                  <a:srgbClr val="CC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如果副边接的是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220V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40W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 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cos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=0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.45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的日光灯可接多少盏？</a:t>
            </a:r>
          </a:p>
        </p:txBody>
      </p:sp>
      <p:sp>
        <p:nvSpPr>
          <p:cNvPr id="12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54215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7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7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24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24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3" grpId="0"/>
      <p:bldP spid="2459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/>
          <p:nvPr/>
        </p:nvSpPr>
        <p:spPr>
          <a:xfrm>
            <a:off x="298450" y="1101725"/>
            <a:ext cx="1033463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解：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0" y="4668838"/>
            <a:ext cx="1079500" cy="519112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  <a:endParaRPr lang="zh-CN" altLang="en-US" sz="2800" b="1" i="1" dirty="0">
              <a:solidFill>
                <a:schemeClr val="accent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38596" name="Rectangle 5">
            <a:hlinkClick r:id="" action="ppaction://hlinkshowjump?jump=endshow"/>
          </p:cNvPr>
          <p:cNvSpPr/>
          <p:nvPr/>
        </p:nvSpPr>
        <p:spPr>
          <a:xfrm>
            <a:off x="8191500" y="5932488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8597" name="Rectangle 6">
            <a:hlinkClick r:id="" action="ppaction://hlinkshowjump?jump=nextslide"/>
          </p:cNvPr>
          <p:cNvSpPr/>
          <p:nvPr/>
        </p:nvSpPr>
        <p:spPr>
          <a:xfrm>
            <a:off x="7734300" y="5932488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8598" name="Rectangle 7">
            <a:hlinkClick r:id="" action="ppaction://hlinkshowjump?jump=previousslide"/>
          </p:cNvPr>
          <p:cNvSpPr/>
          <p:nvPr/>
        </p:nvSpPr>
        <p:spPr>
          <a:xfrm>
            <a:off x="7277100" y="5932488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827088" y="3625850"/>
            <a:ext cx="2921000" cy="882650"/>
            <a:chOff x="2089" y="2734"/>
            <a:chExt cx="1840" cy="556"/>
          </a:xfrm>
        </p:grpSpPr>
        <p:sp>
          <p:nvSpPr>
            <p:cNvPr id="238600" name="Line 9"/>
            <p:cNvSpPr/>
            <p:nvPr/>
          </p:nvSpPr>
          <p:spPr>
            <a:xfrm>
              <a:off x="2425" y="3003"/>
              <a:ext cx="170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8601" name="Line 10"/>
            <p:cNvSpPr/>
            <p:nvPr/>
          </p:nvSpPr>
          <p:spPr>
            <a:xfrm>
              <a:off x="2835" y="3003"/>
              <a:ext cx="324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8602" name="Rectangle 11"/>
            <p:cNvSpPr/>
            <p:nvPr/>
          </p:nvSpPr>
          <p:spPr>
            <a:xfrm>
              <a:off x="3773" y="2870"/>
              <a:ext cx="15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3" name="Rectangle 12"/>
            <p:cNvSpPr/>
            <p:nvPr/>
          </p:nvSpPr>
          <p:spPr>
            <a:xfrm>
              <a:off x="3552" y="2870"/>
              <a:ext cx="21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18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4" name="Rectangle 13"/>
            <p:cNvSpPr/>
            <p:nvPr/>
          </p:nvSpPr>
          <p:spPr>
            <a:xfrm>
              <a:off x="3498" y="2870"/>
              <a:ext cx="5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5" name="Rectangle 14"/>
            <p:cNvSpPr/>
            <p:nvPr/>
          </p:nvSpPr>
          <p:spPr>
            <a:xfrm>
              <a:off x="3391" y="2870"/>
              <a:ext cx="108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6" name="Rectangle 15"/>
            <p:cNvSpPr/>
            <p:nvPr/>
          </p:nvSpPr>
          <p:spPr>
            <a:xfrm>
              <a:off x="2840" y="3031"/>
              <a:ext cx="32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220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7" name="Rectangle 16"/>
            <p:cNvSpPr/>
            <p:nvPr/>
          </p:nvSpPr>
          <p:spPr>
            <a:xfrm>
              <a:off x="2892" y="2734"/>
              <a:ext cx="21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40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8" name="Rectangle 17"/>
            <p:cNvSpPr/>
            <p:nvPr/>
          </p:nvSpPr>
          <p:spPr>
            <a:xfrm>
              <a:off x="3218" y="2845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09" name="Rectangle 18"/>
            <p:cNvSpPr/>
            <p:nvPr/>
          </p:nvSpPr>
          <p:spPr>
            <a:xfrm>
              <a:off x="2655" y="2845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10" name="Rectangle 19"/>
            <p:cNvSpPr/>
            <p:nvPr/>
          </p:nvSpPr>
          <p:spPr>
            <a:xfrm>
              <a:off x="2246" y="2845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11" name="Rectangle 20"/>
            <p:cNvSpPr/>
            <p:nvPr/>
          </p:nvSpPr>
          <p:spPr>
            <a:xfrm>
              <a:off x="2417" y="3031"/>
              <a:ext cx="15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12" name="Rectangle 21"/>
            <p:cNvSpPr/>
            <p:nvPr/>
          </p:nvSpPr>
          <p:spPr>
            <a:xfrm>
              <a:off x="2445" y="2734"/>
              <a:ext cx="132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P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38613" name="Rectangle 22"/>
            <p:cNvSpPr/>
            <p:nvPr/>
          </p:nvSpPr>
          <p:spPr>
            <a:xfrm>
              <a:off x="2089" y="2870"/>
              <a:ext cx="8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6647" name="Rectangle 23"/>
          <p:cNvSpPr/>
          <p:nvPr/>
        </p:nvSpPr>
        <p:spPr>
          <a:xfrm>
            <a:off x="847725" y="2914650"/>
            <a:ext cx="1722438" cy="4111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700" b="1" dirty="0">
                <a:solidFill>
                  <a:schemeClr val="accent2"/>
                </a:solidFill>
                <a:latin typeface="宋体" panose="02010600030101010101" pitchFamily="2" charset="-122"/>
              </a:rPr>
              <a:t>每盏灯电流</a:t>
            </a:r>
          </a:p>
        </p:txBody>
      </p:sp>
      <p:graphicFrame>
        <p:nvGraphicFramePr>
          <p:cNvPr id="238615" name="Object 24"/>
          <p:cNvGraphicFramePr/>
          <p:nvPr/>
        </p:nvGraphicFramePr>
        <p:xfrm>
          <a:off x="4292600" y="981075"/>
          <a:ext cx="405923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3" r:id="rId4" imgW="3947795" imgH="901065" progId="Equation.3">
                  <p:embed/>
                </p:oleObj>
              </mc:Choice>
              <mc:Fallback>
                <p:oleObj r:id="rId4" imgW="3947795" imgH="9010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92600" y="981075"/>
                        <a:ext cx="4059238" cy="92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8616" name="Object 25"/>
          <p:cNvGraphicFramePr/>
          <p:nvPr/>
        </p:nvGraphicFramePr>
        <p:xfrm>
          <a:off x="1917700" y="1020763"/>
          <a:ext cx="20637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4" r:id="rId6" imgW="2006600" imgH="787400" progId="Equation.3">
                  <p:embed/>
                </p:oleObj>
              </mc:Choice>
              <mc:Fallback>
                <p:oleObj r:id="rId6" imgW="2006600" imgH="787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17700" y="1020763"/>
                        <a:ext cx="2063750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8617" name="Object 26"/>
          <p:cNvGraphicFramePr/>
          <p:nvPr/>
        </p:nvGraphicFramePr>
        <p:xfrm>
          <a:off x="2484438" y="2070100"/>
          <a:ext cx="53006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5" r:id="rId8" imgW="5153660" imgH="901065" progId="Equation.3">
                  <p:embed/>
                </p:oleObj>
              </mc:Choice>
              <mc:Fallback>
                <p:oleObj r:id="rId8" imgW="5153660" imgH="9010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2070100"/>
                        <a:ext cx="5300662" cy="92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51" name="Rectangle 27"/>
          <p:cNvSpPr/>
          <p:nvPr/>
        </p:nvSpPr>
        <p:spPr>
          <a:xfrm>
            <a:off x="0" y="2852738"/>
            <a:ext cx="10763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</a:p>
        </p:txBody>
      </p:sp>
      <p:graphicFrame>
        <p:nvGraphicFramePr>
          <p:cNvPr id="238619" name="Object 28"/>
          <p:cNvGraphicFramePr/>
          <p:nvPr/>
        </p:nvGraphicFramePr>
        <p:xfrm>
          <a:off x="4067175" y="3671888"/>
          <a:ext cx="319881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6" r:id="rId10" imgW="3111500" imgH="787400" progId="Equation.3">
                  <p:embed/>
                </p:oleObj>
              </mc:Choice>
              <mc:Fallback>
                <p:oleObj r:id="rId10" imgW="3111500" imgH="787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067175" y="3671888"/>
                        <a:ext cx="3198813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8620" name="Object 29"/>
          <p:cNvGraphicFramePr/>
          <p:nvPr/>
        </p:nvGraphicFramePr>
        <p:xfrm>
          <a:off x="5480050" y="5181600"/>
          <a:ext cx="317341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7" r:id="rId12" imgW="3086100" imgH="787400" progId="Equation.3">
                  <p:embed/>
                </p:oleObj>
              </mc:Choice>
              <mc:Fallback>
                <p:oleObj r:id="rId12" imgW="3086100" imgH="787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480050" y="5181600"/>
                        <a:ext cx="3173413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54" name="Rectangle 30"/>
          <p:cNvSpPr/>
          <p:nvPr/>
        </p:nvSpPr>
        <p:spPr>
          <a:xfrm>
            <a:off x="911225" y="4652963"/>
            <a:ext cx="1906588" cy="503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chemeClr val="accent2"/>
                </a:solidFill>
                <a:latin typeface="宋体" panose="02010600030101010101" pitchFamily="2" charset="-122"/>
              </a:rPr>
              <a:t>每盏灯电流</a:t>
            </a:r>
          </a:p>
        </p:txBody>
      </p:sp>
      <p:grpSp>
        <p:nvGrpSpPr>
          <p:cNvPr id="3" name="Group 31"/>
          <p:cNvGrpSpPr/>
          <p:nvPr/>
        </p:nvGrpSpPr>
        <p:grpSpPr>
          <a:xfrm>
            <a:off x="811213" y="5167313"/>
            <a:ext cx="4541837" cy="884237"/>
            <a:chOff x="1963" y="2106"/>
            <a:chExt cx="2861" cy="557"/>
          </a:xfrm>
        </p:grpSpPr>
        <p:sp>
          <p:nvSpPr>
            <p:cNvPr id="238623" name="Line 32"/>
            <p:cNvSpPr/>
            <p:nvPr/>
          </p:nvSpPr>
          <p:spPr>
            <a:xfrm>
              <a:off x="2299" y="2376"/>
              <a:ext cx="636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8624" name="Line 33"/>
            <p:cNvSpPr/>
            <p:nvPr/>
          </p:nvSpPr>
          <p:spPr>
            <a:xfrm>
              <a:off x="3174" y="2376"/>
              <a:ext cx="880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8625" name="Rectangle 34"/>
            <p:cNvSpPr/>
            <p:nvPr/>
          </p:nvSpPr>
          <p:spPr>
            <a:xfrm>
              <a:off x="4668" y="2242"/>
              <a:ext cx="15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26" name="Rectangle 35"/>
            <p:cNvSpPr/>
            <p:nvPr/>
          </p:nvSpPr>
          <p:spPr>
            <a:xfrm>
              <a:off x="4447" y="2242"/>
              <a:ext cx="21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40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27" name="Rectangle 36"/>
            <p:cNvSpPr/>
            <p:nvPr/>
          </p:nvSpPr>
          <p:spPr>
            <a:xfrm>
              <a:off x="4394" y="2242"/>
              <a:ext cx="5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28" name="Rectangle 37"/>
            <p:cNvSpPr/>
            <p:nvPr/>
          </p:nvSpPr>
          <p:spPr>
            <a:xfrm>
              <a:off x="4287" y="2242"/>
              <a:ext cx="108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29" name="Rectangle 38"/>
            <p:cNvSpPr/>
            <p:nvPr/>
          </p:nvSpPr>
          <p:spPr>
            <a:xfrm>
              <a:off x="3842" y="2404"/>
              <a:ext cx="21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45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0" name="Rectangle 39"/>
            <p:cNvSpPr/>
            <p:nvPr/>
          </p:nvSpPr>
          <p:spPr>
            <a:xfrm>
              <a:off x="3788" y="2404"/>
              <a:ext cx="5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1" name="Rectangle 40"/>
            <p:cNvSpPr/>
            <p:nvPr/>
          </p:nvSpPr>
          <p:spPr>
            <a:xfrm>
              <a:off x="3681" y="2404"/>
              <a:ext cx="108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2" name="Rectangle 41"/>
            <p:cNvSpPr/>
            <p:nvPr/>
          </p:nvSpPr>
          <p:spPr>
            <a:xfrm>
              <a:off x="3179" y="2404"/>
              <a:ext cx="443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220</a:t>
              </a:r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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3" name="Rectangle 42"/>
            <p:cNvSpPr/>
            <p:nvPr/>
          </p:nvSpPr>
          <p:spPr>
            <a:xfrm>
              <a:off x="3509" y="2106"/>
              <a:ext cx="21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40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4" name="Rectangle 43"/>
            <p:cNvSpPr/>
            <p:nvPr/>
          </p:nvSpPr>
          <p:spPr>
            <a:xfrm>
              <a:off x="2487" y="2404"/>
              <a:ext cx="288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cos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5" name="Rectangle 44"/>
            <p:cNvSpPr/>
            <p:nvPr/>
          </p:nvSpPr>
          <p:spPr>
            <a:xfrm>
              <a:off x="4114" y="2218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6" name="Rectangle 45"/>
            <p:cNvSpPr/>
            <p:nvPr/>
          </p:nvSpPr>
          <p:spPr>
            <a:xfrm>
              <a:off x="2995" y="2218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7" name="Rectangle 46"/>
            <p:cNvSpPr/>
            <p:nvPr/>
          </p:nvSpPr>
          <p:spPr>
            <a:xfrm>
              <a:off x="2120" y="2218"/>
              <a:ext cx="119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dirty="0">
                  <a:solidFill>
                    <a:srgbClr val="CC00CC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8" name="Rectangle 47"/>
            <p:cNvSpPr/>
            <p:nvPr/>
          </p:nvSpPr>
          <p:spPr>
            <a:xfrm>
              <a:off x="2780" y="2380"/>
              <a:ext cx="130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CC00CC"/>
                  </a:solidFill>
                  <a:latin typeface="Symbol" panose="05050102010706020507" pitchFamily="18" charset="2"/>
                </a:rPr>
                <a:t>j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39" name="Rectangle 48"/>
            <p:cNvSpPr/>
            <p:nvPr/>
          </p:nvSpPr>
          <p:spPr>
            <a:xfrm>
              <a:off x="2291" y="2404"/>
              <a:ext cx="15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40" name="Rectangle 49"/>
            <p:cNvSpPr/>
            <p:nvPr/>
          </p:nvSpPr>
          <p:spPr>
            <a:xfrm>
              <a:off x="2552" y="2106"/>
              <a:ext cx="132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P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8641" name="Rectangle 50"/>
            <p:cNvSpPr/>
            <p:nvPr/>
          </p:nvSpPr>
          <p:spPr>
            <a:xfrm>
              <a:off x="1963" y="2242"/>
              <a:ext cx="8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700" b="1" i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6675" name="Rectangle 51"/>
          <p:cNvSpPr/>
          <p:nvPr/>
        </p:nvSpPr>
        <p:spPr>
          <a:xfrm>
            <a:off x="827088" y="1125538"/>
            <a:ext cx="10763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）</a:t>
            </a:r>
          </a:p>
        </p:txBody>
      </p:sp>
      <p:sp>
        <p:nvSpPr>
          <p:cNvPr id="51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4430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47" grpId="0" build="p"/>
      <p:bldP spid="26651" grpId="0" build="p"/>
      <p:bldP spid="26654" grpId="0" build="p"/>
      <p:bldP spid="266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92225" y="1481138"/>
            <a:ext cx="63039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电工设备中常见的磁路及铁心线圈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395288" y="3695700"/>
            <a:ext cx="3206750" cy="2619375"/>
            <a:chOff x="471" y="1577"/>
            <a:chExt cx="2020" cy="1650"/>
          </a:xfrm>
        </p:grpSpPr>
        <p:sp>
          <p:nvSpPr>
            <p:cNvPr id="211972" name="Rectangle 4"/>
            <p:cNvSpPr/>
            <p:nvPr/>
          </p:nvSpPr>
          <p:spPr>
            <a:xfrm>
              <a:off x="903" y="1577"/>
              <a:ext cx="1187" cy="1178"/>
            </a:xfrm>
            <a:prstGeom prst="rect">
              <a:avLst/>
            </a:prstGeom>
            <a:solidFill>
              <a:schemeClr val="bg2"/>
            </a:solidFill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1973" name="Rectangle 5"/>
            <p:cNvSpPr/>
            <p:nvPr/>
          </p:nvSpPr>
          <p:spPr>
            <a:xfrm>
              <a:off x="1093" y="1813"/>
              <a:ext cx="798" cy="726"/>
            </a:xfrm>
            <a:prstGeom prst="rect">
              <a:avLst/>
            </a:prstGeom>
            <a:solidFill>
              <a:srgbClr val="EBF7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1974" name="Group 6"/>
            <p:cNvGrpSpPr/>
            <p:nvPr/>
          </p:nvGrpSpPr>
          <p:grpSpPr>
            <a:xfrm>
              <a:off x="1004" y="1669"/>
              <a:ext cx="975" cy="1006"/>
              <a:chOff x="2038" y="1916"/>
              <a:chExt cx="1251" cy="1091"/>
            </a:xfrm>
          </p:grpSpPr>
          <p:sp>
            <p:nvSpPr>
              <p:cNvPr id="211975" name="Line 7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1976" name="Line 8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1977" name="Line 9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1978" name="Line 10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1979" name="Line 11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1980" name="Line 12"/>
            <p:cNvSpPr/>
            <p:nvPr/>
          </p:nvSpPr>
          <p:spPr>
            <a:xfrm flipV="1">
              <a:off x="471" y="1817"/>
              <a:ext cx="384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1981" name="Group 13"/>
            <p:cNvGrpSpPr/>
            <p:nvPr/>
          </p:nvGrpSpPr>
          <p:grpSpPr>
            <a:xfrm>
              <a:off x="855" y="1961"/>
              <a:ext cx="288" cy="144"/>
              <a:chOff x="1022" y="3111"/>
              <a:chExt cx="1108" cy="594"/>
            </a:xfrm>
          </p:grpSpPr>
          <p:sp>
            <p:nvSpPr>
              <p:cNvPr id="211982" name="Arc 14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83" name="Arc 15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84" name="Line 16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1985" name="Group 17"/>
            <p:cNvGrpSpPr/>
            <p:nvPr/>
          </p:nvGrpSpPr>
          <p:grpSpPr>
            <a:xfrm>
              <a:off x="807" y="1817"/>
              <a:ext cx="336" cy="48"/>
              <a:chOff x="3888" y="3120"/>
              <a:chExt cx="336" cy="48"/>
            </a:xfrm>
          </p:grpSpPr>
          <p:sp>
            <p:nvSpPr>
              <p:cNvPr id="211986" name="Arc 18"/>
              <p:cNvSpPr/>
              <p:nvPr/>
            </p:nvSpPr>
            <p:spPr>
              <a:xfrm flipV="1">
                <a:off x="4176" y="3120"/>
                <a:ext cx="48" cy="4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5" y="0"/>
                  </a:cxn>
                  <a:cxn ang="0">
                    <a:pos x="0" y="48"/>
                  </a:cxn>
                  <a:cxn ang="0">
                    <a:pos x="5" y="24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87" name="Line 19"/>
              <p:cNvSpPr/>
              <p:nvPr/>
            </p:nvSpPr>
            <p:spPr>
              <a:xfrm flipH="1" flipV="1">
                <a:off x="3888" y="3120"/>
                <a:ext cx="30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1988" name="Group 20"/>
            <p:cNvGrpSpPr/>
            <p:nvPr/>
          </p:nvGrpSpPr>
          <p:grpSpPr>
            <a:xfrm>
              <a:off x="855" y="2057"/>
              <a:ext cx="288" cy="144"/>
              <a:chOff x="1022" y="3111"/>
              <a:chExt cx="1108" cy="594"/>
            </a:xfrm>
          </p:grpSpPr>
          <p:sp>
            <p:nvSpPr>
              <p:cNvPr id="211989" name="Arc 2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0" name="Arc 2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1" name="Line 2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1992" name="Group 24"/>
            <p:cNvGrpSpPr/>
            <p:nvPr/>
          </p:nvGrpSpPr>
          <p:grpSpPr>
            <a:xfrm>
              <a:off x="855" y="2153"/>
              <a:ext cx="288" cy="144"/>
              <a:chOff x="1022" y="3111"/>
              <a:chExt cx="1108" cy="594"/>
            </a:xfrm>
          </p:grpSpPr>
          <p:sp>
            <p:nvSpPr>
              <p:cNvPr id="211993" name="Arc 25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4" name="Arc 26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5" name="Line 27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1996" name="Group 28"/>
            <p:cNvGrpSpPr/>
            <p:nvPr/>
          </p:nvGrpSpPr>
          <p:grpSpPr>
            <a:xfrm>
              <a:off x="855" y="2249"/>
              <a:ext cx="288" cy="144"/>
              <a:chOff x="1022" y="3111"/>
              <a:chExt cx="1108" cy="594"/>
            </a:xfrm>
          </p:grpSpPr>
          <p:sp>
            <p:nvSpPr>
              <p:cNvPr id="211997" name="Arc 29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8" name="Arc 30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1999" name="Line 31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2000" name="Group 32"/>
            <p:cNvGrpSpPr/>
            <p:nvPr/>
          </p:nvGrpSpPr>
          <p:grpSpPr>
            <a:xfrm>
              <a:off x="855" y="2345"/>
              <a:ext cx="288" cy="144"/>
              <a:chOff x="1022" y="3111"/>
              <a:chExt cx="1108" cy="594"/>
            </a:xfrm>
          </p:grpSpPr>
          <p:sp>
            <p:nvSpPr>
              <p:cNvPr id="212001" name="Arc 3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02" name="Arc 3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03" name="Line 3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2004" name="Group 36"/>
            <p:cNvGrpSpPr/>
            <p:nvPr/>
          </p:nvGrpSpPr>
          <p:grpSpPr>
            <a:xfrm>
              <a:off x="855" y="1865"/>
              <a:ext cx="288" cy="144"/>
              <a:chOff x="1022" y="3111"/>
              <a:chExt cx="1108" cy="594"/>
            </a:xfrm>
          </p:grpSpPr>
          <p:sp>
            <p:nvSpPr>
              <p:cNvPr id="212005" name="Arc 37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06" name="Arc 38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07" name="Line 39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2008" name="Line 40"/>
            <p:cNvSpPr/>
            <p:nvPr/>
          </p:nvSpPr>
          <p:spPr>
            <a:xfrm flipV="1">
              <a:off x="471" y="2489"/>
              <a:ext cx="432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2009" name="Group 41"/>
            <p:cNvGrpSpPr/>
            <p:nvPr/>
          </p:nvGrpSpPr>
          <p:grpSpPr>
            <a:xfrm>
              <a:off x="1863" y="1944"/>
              <a:ext cx="288" cy="144"/>
              <a:chOff x="1022" y="3111"/>
              <a:chExt cx="1108" cy="594"/>
            </a:xfrm>
          </p:grpSpPr>
          <p:sp>
            <p:nvSpPr>
              <p:cNvPr id="212010" name="Arc 4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11" name="Arc 4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12" name="Line 4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2013" name="Group 45"/>
            <p:cNvGrpSpPr/>
            <p:nvPr/>
          </p:nvGrpSpPr>
          <p:grpSpPr>
            <a:xfrm>
              <a:off x="1863" y="2040"/>
              <a:ext cx="288" cy="144"/>
              <a:chOff x="1022" y="3111"/>
              <a:chExt cx="1108" cy="594"/>
            </a:xfrm>
          </p:grpSpPr>
          <p:sp>
            <p:nvSpPr>
              <p:cNvPr id="212014" name="Arc 46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15" name="Arc 47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16" name="Line 48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2017" name="Group 49"/>
            <p:cNvGrpSpPr/>
            <p:nvPr/>
          </p:nvGrpSpPr>
          <p:grpSpPr>
            <a:xfrm>
              <a:off x="1863" y="2136"/>
              <a:ext cx="288" cy="144"/>
              <a:chOff x="1022" y="3111"/>
              <a:chExt cx="1108" cy="594"/>
            </a:xfrm>
          </p:grpSpPr>
          <p:sp>
            <p:nvSpPr>
              <p:cNvPr id="212018" name="Arc 50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19" name="Arc 51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20" name="Line 52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2021" name="Line 53"/>
            <p:cNvSpPr/>
            <p:nvPr/>
          </p:nvSpPr>
          <p:spPr>
            <a:xfrm flipV="1">
              <a:off x="2103" y="1944"/>
              <a:ext cx="384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2022" name="Group 54"/>
            <p:cNvGrpSpPr/>
            <p:nvPr/>
          </p:nvGrpSpPr>
          <p:grpSpPr>
            <a:xfrm flipH="1" flipV="1">
              <a:off x="1842" y="2284"/>
              <a:ext cx="336" cy="48"/>
              <a:chOff x="3888" y="3120"/>
              <a:chExt cx="336" cy="48"/>
            </a:xfrm>
          </p:grpSpPr>
          <p:sp>
            <p:nvSpPr>
              <p:cNvPr id="212023" name="Arc 55"/>
              <p:cNvSpPr/>
              <p:nvPr/>
            </p:nvSpPr>
            <p:spPr>
              <a:xfrm flipV="1">
                <a:off x="4176" y="3120"/>
                <a:ext cx="48" cy="4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5" y="0"/>
                  </a:cxn>
                  <a:cxn ang="0">
                    <a:pos x="0" y="48"/>
                  </a:cxn>
                  <a:cxn ang="0">
                    <a:pos x="5" y="24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24" name="Line 56"/>
              <p:cNvSpPr/>
              <p:nvPr/>
            </p:nvSpPr>
            <p:spPr>
              <a:xfrm flipH="1" flipV="1">
                <a:off x="3888" y="3120"/>
                <a:ext cx="30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2025" name="Line 57"/>
            <p:cNvSpPr/>
            <p:nvPr/>
          </p:nvSpPr>
          <p:spPr>
            <a:xfrm>
              <a:off x="2112" y="2323"/>
              <a:ext cx="379" cy="13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26" name="Rectangle 58"/>
            <p:cNvSpPr/>
            <p:nvPr/>
          </p:nvSpPr>
          <p:spPr>
            <a:xfrm>
              <a:off x="1058" y="2900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变压器</a:t>
              </a:r>
            </a:p>
          </p:txBody>
        </p:sp>
      </p:grpSp>
      <p:sp>
        <p:nvSpPr>
          <p:cNvPr id="5179" name="AutoShape 59"/>
          <p:cNvSpPr/>
          <p:nvPr/>
        </p:nvSpPr>
        <p:spPr>
          <a:xfrm>
            <a:off x="4681538" y="2801938"/>
            <a:ext cx="706437" cy="566737"/>
          </a:xfrm>
          <a:prstGeom prst="wedgeEllipseCallout">
            <a:avLst>
              <a:gd name="adj1" fmla="val 49551"/>
              <a:gd name="adj2" fmla="val 97338"/>
            </a:avLst>
          </a:prstGeom>
          <a:noFill/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dirty="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en-US" altLang="zh-CN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80" name="AutoShape 60"/>
          <p:cNvSpPr/>
          <p:nvPr/>
        </p:nvSpPr>
        <p:spPr>
          <a:xfrm>
            <a:off x="3043238" y="2820988"/>
            <a:ext cx="1066800" cy="609600"/>
          </a:xfrm>
          <a:prstGeom prst="wedgeEllipseCallout">
            <a:avLst>
              <a:gd name="adj1" fmla="val -69046"/>
              <a:gd name="adj2" fmla="val 113542"/>
            </a:avLst>
          </a:prstGeom>
          <a:noFill/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铁心</a:t>
            </a:r>
          </a:p>
        </p:txBody>
      </p:sp>
      <p:grpSp>
        <p:nvGrpSpPr>
          <p:cNvPr id="15" name="Group 61"/>
          <p:cNvGrpSpPr/>
          <p:nvPr/>
        </p:nvGrpSpPr>
        <p:grpSpPr>
          <a:xfrm>
            <a:off x="4594225" y="3292475"/>
            <a:ext cx="2917825" cy="3157538"/>
            <a:chOff x="3116" y="1323"/>
            <a:chExt cx="1838" cy="1989"/>
          </a:xfrm>
        </p:grpSpPr>
        <p:sp>
          <p:nvSpPr>
            <p:cNvPr id="212030" name="Oval 62"/>
            <p:cNvSpPr/>
            <p:nvPr/>
          </p:nvSpPr>
          <p:spPr>
            <a:xfrm>
              <a:off x="3219" y="1323"/>
              <a:ext cx="1631" cy="1532"/>
            </a:xfrm>
            <a:prstGeom prst="ellipse">
              <a:avLst/>
            </a:prstGeom>
            <a:solidFill>
              <a:srgbClr val="5F5F5F"/>
            </a:solidFill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1" name="AutoShape 63"/>
            <p:cNvSpPr/>
            <p:nvPr/>
          </p:nvSpPr>
          <p:spPr>
            <a:xfrm flipV="1">
              <a:off x="3146" y="2571"/>
              <a:ext cx="1782" cy="348"/>
            </a:xfrm>
            <a:custGeom>
              <a:avLst/>
              <a:gdLst>
                <a:gd name="txL" fmla="*/ 4497 w 21600"/>
                <a:gd name="txT" fmla="*/ 4531 h 21600"/>
                <a:gd name="txR" fmla="*/ 17103 w 21600"/>
                <a:gd name="txB" fmla="*/ 17131 h 21600"/>
              </a:gdLst>
              <a:ahLst/>
              <a:cxnLst>
                <a:cxn ang="0">
                  <a:pos x="1559" y="174"/>
                </a:cxn>
                <a:cxn ang="0">
                  <a:pos x="891" y="348"/>
                </a:cxn>
                <a:cxn ang="0">
                  <a:pos x="223" y="174"/>
                </a:cxn>
                <a:cxn ang="0">
                  <a:pos x="891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2" name="Oval 64"/>
            <p:cNvSpPr/>
            <p:nvPr/>
          </p:nvSpPr>
          <p:spPr>
            <a:xfrm>
              <a:off x="3275" y="1382"/>
              <a:ext cx="1507" cy="1421"/>
            </a:xfrm>
            <a:prstGeom prst="ellipse">
              <a:avLst/>
            </a:prstGeom>
            <a:solidFill>
              <a:srgbClr val="969696"/>
            </a:solidFill>
            <a:ln w="2857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3" name="Oval 65"/>
            <p:cNvSpPr/>
            <p:nvPr/>
          </p:nvSpPr>
          <p:spPr>
            <a:xfrm>
              <a:off x="3467" y="1571"/>
              <a:ext cx="1119" cy="1051"/>
            </a:xfrm>
            <a:prstGeom prst="ellipse">
              <a:avLst/>
            </a:prstGeom>
            <a:solidFill>
              <a:srgbClr val="EBF7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4" name="Rectangle 66"/>
            <p:cNvSpPr/>
            <p:nvPr/>
          </p:nvSpPr>
          <p:spPr>
            <a:xfrm rot="-3245417">
              <a:off x="4483" y="2366"/>
              <a:ext cx="126" cy="129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5" name="Rectangle 67"/>
            <p:cNvSpPr/>
            <p:nvPr/>
          </p:nvSpPr>
          <p:spPr>
            <a:xfrm rot="-3245417">
              <a:off x="4424" y="2333"/>
              <a:ext cx="109" cy="82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6" name="Rectangle 68"/>
            <p:cNvSpPr/>
            <p:nvPr/>
          </p:nvSpPr>
          <p:spPr>
            <a:xfrm>
              <a:off x="3971" y="2631"/>
              <a:ext cx="128" cy="113"/>
            </a:xfrm>
            <a:prstGeom prst="rect">
              <a:avLst/>
            </a:prstGeom>
            <a:solidFill>
              <a:srgbClr val="EBF7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7" name="Rectangle 69"/>
            <p:cNvSpPr/>
            <p:nvPr/>
          </p:nvSpPr>
          <p:spPr>
            <a:xfrm>
              <a:off x="3979" y="2593"/>
              <a:ext cx="116" cy="9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8" name="Rectangle 70"/>
            <p:cNvSpPr/>
            <p:nvPr/>
          </p:nvSpPr>
          <p:spPr>
            <a:xfrm flipV="1">
              <a:off x="3962" y="1453"/>
              <a:ext cx="128" cy="118"/>
            </a:xfrm>
            <a:prstGeom prst="rect">
              <a:avLst/>
            </a:prstGeom>
            <a:solidFill>
              <a:srgbClr val="EBF7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39" name="Freeform 71"/>
            <p:cNvSpPr/>
            <p:nvPr/>
          </p:nvSpPr>
          <p:spPr>
            <a:xfrm rot="-7362625" flipV="1">
              <a:off x="4501" y="1749"/>
              <a:ext cx="121" cy="121"/>
            </a:xfrm>
            <a:custGeom>
              <a:avLst/>
              <a:gdLst>
                <a:gd name="txL" fmla="*/ 0 w 240"/>
                <a:gd name="txT" fmla="*/ 0 h 240"/>
                <a:gd name="txR" fmla="*/ 240 w 240"/>
                <a:gd name="txB" fmla="*/ 240 h 240"/>
              </a:gdLst>
              <a:ahLst/>
              <a:cxnLst>
                <a:cxn ang="0">
                  <a:pos x="0" y="240"/>
                </a:cxn>
                <a:cxn ang="0">
                  <a:pos x="0" y="0"/>
                </a:cxn>
                <a:cxn ang="0">
                  <a:pos x="240" y="0"/>
                </a:cxn>
                <a:cxn ang="0">
                  <a:pos x="240" y="240"/>
                </a:cxn>
              </a:cxnLst>
              <a:rect l="txL" t="txT" r="txR" b="txB"/>
              <a:pathLst>
                <a:path w="240" h="240">
                  <a:moveTo>
                    <a:pt x="0" y="240"/>
                  </a:moveTo>
                  <a:lnTo>
                    <a:pt x="0" y="0"/>
                  </a:lnTo>
                  <a:lnTo>
                    <a:pt x="240" y="0"/>
                  </a:lnTo>
                  <a:lnTo>
                    <a:pt x="240" y="240"/>
                  </a:lnTo>
                </a:path>
              </a:pathLst>
            </a:cu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sm" len="lg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0" name="Rectangle 72"/>
            <p:cNvSpPr/>
            <p:nvPr/>
          </p:nvSpPr>
          <p:spPr>
            <a:xfrm rot="8757774">
              <a:off x="3559" y="2303"/>
              <a:ext cx="51" cy="135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1" name="Rectangle 73"/>
            <p:cNvSpPr/>
            <p:nvPr/>
          </p:nvSpPr>
          <p:spPr>
            <a:xfrm rot="7554583">
              <a:off x="3421" y="1744"/>
              <a:ext cx="126" cy="12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2" name="Freeform 74"/>
            <p:cNvSpPr/>
            <p:nvPr/>
          </p:nvSpPr>
          <p:spPr>
            <a:xfrm rot="3437375" flipV="1">
              <a:off x="3459" y="2361"/>
              <a:ext cx="121" cy="121"/>
            </a:xfrm>
            <a:custGeom>
              <a:avLst/>
              <a:gdLst>
                <a:gd name="txL" fmla="*/ 0 w 240"/>
                <a:gd name="txT" fmla="*/ 0 h 240"/>
                <a:gd name="txR" fmla="*/ 240 w 240"/>
                <a:gd name="txB" fmla="*/ 240 h 240"/>
              </a:gdLst>
              <a:ahLst/>
              <a:cxnLst>
                <a:cxn ang="0">
                  <a:pos x="0" y="240"/>
                </a:cxn>
                <a:cxn ang="0">
                  <a:pos x="0" y="0"/>
                </a:cxn>
                <a:cxn ang="0">
                  <a:pos x="240" y="0"/>
                </a:cxn>
                <a:cxn ang="0">
                  <a:pos x="240" y="240"/>
                </a:cxn>
              </a:cxnLst>
              <a:rect l="txL" t="txT" r="txR" b="txB"/>
              <a:pathLst>
                <a:path w="240" h="240">
                  <a:moveTo>
                    <a:pt x="0" y="240"/>
                  </a:moveTo>
                  <a:lnTo>
                    <a:pt x="0" y="0"/>
                  </a:lnTo>
                  <a:lnTo>
                    <a:pt x="240" y="0"/>
                  </a:lnTo>
                  <a:lnTo>
                    <a:pt x="240" y="240"/>
                  </a:lnTo>
                </a:path>
              </a:pathLst>
            </a:cu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sm" len="lg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3" name="Rectangle 75"/>
            <p:cNvSpPr/>
            <p:nvPr/>
          </p:nvSpPr>
          <p:spPr>
            <a:xfrm rot="7554583">
              <a:off x="3481" y="1802"/>
              <a:ext cx="113" cy="94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4" name="Rectangle 76"/>
            <p:cNvSpPr/>
            <p:nvPr/>
          </p:nvSpPr>
          <p:spPr>
            <a:xfrm flipV="1">
              <a:off x="3971" y="1542"/>
              <a:ext cx="115" cy="92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5" name="Rectangle 77"/>
            <p:cNvSpPr/>
            <p:nvPr/>
          </p:nvSpPr>
          <p:spPr>
            <a:xfrm rot="-2042226">
              <a:off x="4483" y="1793"/>
              <a:ext cx="46" cy="118"/>
            </a:xfrm>
            <a:prstGeom prst="rect">
              <a:avLst/>
            </a:prstGeom>
            <a:solidFill>
              <a:srgbClr val="EBF7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6" name="Oval 78"/>
            <p:cNvSpPr/>
            <p:nvPr/>
          </p:nvSpPr>
          <p:spPr>
            <a:xfrm>
              <a:off x="3988" y="2639"/>
              <a:ext cx="98" cy="92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7" name="Oval 79"/>
            <p:cNvSpPr/>
            <p:nvPr/>
          </p:nvSpPr>
          <p:spPr>
            <a:xfrm flipV="1">
              <a:off x="3975" y="1466"/>
              <a:ext cx="98" cy="92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8" name="Oval 80"/>
            <p:cNvSpPr/>
            <p:nvPr/>
          </p:nvSpPr>
          <p:spPr>
            <a:xfrm>
              <a:off x="4513" y="1760"/>
              <a:ext cx="98" cy="92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49" name="Oval 81"/>
            <p:cNvSpPr/>
            <p:nvPr/>
          </p:nvSpPr>
          <p:spPr>
            <a:xfrm rot="10800000">
              <a:off x="3470" y="2370"/>
              <a:ext cx="98" cy="93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50" name="Oval 82"/>
            <p:cNvSpPr/>
            <p:nvPr/>
          </p:nvSpPr>
          <p:spPr>
            <a:xfrm>
              <a:off x="4500" y="2395"/>
              <a:ext cx="94" cy="92"/>
            </a:xfrm>
            <a:prstGeom prst="ellipse">
              <a:avLst/>
            </a:prstGeom>
            <a:solidFill>
              <a:srgbClr val="3DB77A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51" name="Oval 83"/>
            <p:cNvSpPr/>
            <p:nvPr/>
          </p:nvSpPr>
          <p:spPr>
            <a:xfrm>
              <a:off x="3433" y="1764"/>
              <a:ext cx="98" cy="93"/>
            </a:xfrm>
            <a:prstGeom prst="ellipse">
              <a:avLst/>
            </a:prstGeom>
            <a:solidFill>
              <a:srgbClr val="3DB77A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2052" name="Group 84"/>
            <p:cNvGrpSpPr/>
            <p:nvPr/>
          </p:nvGrpSpPr>
          <p:grpSpPr>
            <a:xfrm>
              <a:off x="3590" y="1622"/>
              <a:ext cx="688" cy="941"/>
              <a:chOff x="2242" y="2320"/>
              <a:chExt cx="968" cy="1343"/>
            </a:xfrm>
          </p:grpSpPr>
          <p:sp>
            <p:nvSpPr>
              <p:cNvPr id="212053" name="Text Box 85"/>
              <p:cNvSpPr txBox="1"/>
              <p:nvPr/>
            </p:nvSpPr>
            <p:spPr>
              <a:xfrm>
                <a:off x="2242" y="2608"/>
                <a:ext cx="276" cy="3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–</a:t>
                </a:r>
              </a:p>
            </p:txBody>
          </p:sp>
          <p:sp>
            <p:nvSpPr>
              <p:cNvPr id="212054" name="Line 86"/>
              <p:cNvSpPr/>
              <p:nvPr/>
            </p:nvSpPr>
            <p:spPr>
              <a:xfrm>
                <a:off x="2296" y="3227"/>
                <a:ext cx="349" cy="7"/>
              </a:xfrm>
              <a:prstGeom prst="line">
                <a:avLst/>
              </a:prstGeom>
              <a:ln w="38100" cap="flat" cmpd="sng">
                <a:solidFill>
                  <a:srgbClr val="FF33CC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12055" name="Group 87"/>
              <p:cNvGrpSpPr/>
              <p:nvPr/>
            </p:nvGrpSpPr>
            <p:grpSpPr>
              <a:xfrm>
                <a:off x="2511" y="2385"/>
                <a:ext cx="699" cy="1218"/>
                <a:chOff x="4872" y="1764"/>
                <a:chExt cx="468" cy="1044"/>
              </a:xfrm>
            </p:grpSpPr>
            <p:sp>
              <p:nvSpPr>
                <p:cNvPr id="212056" name="Rectangle 88"/>
                <p:cNvSpPr/>
                <p:nvPr/>
              </p:nvSpPr>
              <p:spPr>
                <a:xfrm>
                  <a:off x="4945" y="1958"/>
                  <a:ext cx="336" cy="660"/>
                </a:xfrm>
                <a:prstGeom prst="rect">
                  <a:avLst/>
                </a:prstGeom>
                <a:solidFill>
                  <a:srgbClr val="CDD1D5"/>
                </a:solidFill>
                <a:ln w="38100" cap="flat" cmpd="sng">
                  <a:solidFill>
                    <a:srgbClr val="67716D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 anchorCtr="0">
                  <a:spAutoFit/>
                </a:bodyPr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12057" name="AutoShape 89"/>
                <p:cNvSpPr/>
                <p:nvPr/>
              </p:nvSpPr>
              <p:spPr>
                <a:xfrm rot="5400000">
                  <a:off x="5016" y="2484"/>
                  <a:ext cx="192" cy="456"/>
                </a:xfrm>
                <a:prstGeom prst="flowChartDelay">
                  <a:avLst/>
                </a:prstGeom>
                <a:solidFill>
                  <a:srgbClr val="B2B2B2"/>
                </a:solidFill>
                <a:ln w="38100" cap="flat" cmpd="sng">
                  <a:solidFill>
                    <a:srgbClr val="5A757E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12058" name="AutoShape 90"/>
                <p:cNvSpPr/>
                <p:nvPr/>
              </p:nvSpPr>
              <p:spPr>
                <a:xfrm rot="-5400000">
                  <a:off x="5004" y="1632"/>
                  <a:ext cx="192" cy="456"/>
                </a:xfrm>
                <a:prstGeom prst="flowChartDelay">
                  <a:avLst/>
                </a:prstGeom>
                <a:solidFill>
                  <a:srgbClr val="B2B2B2"/>
                </a:solidFill>
                <a:ln w="38100" cap="flat" cmpd="sng">
                  <a:solidFill>
                    <a:srgbClr val="5A757E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12059" name="Freeform 91"/>
              <p:cNvSpPr/>
              <p:nvPr/>
            </p:nvSpPr>
            <p:spPr>
              <a:xfrm>
                <a:off x="2556" y="2786"/>
                <a:ext cx="627" cy="140"/>
              </a:xfrm>
              <a:custGeom>
                <a:avLst/>
                <a:gdLst>
                  <a:gd name="txL" fmla="*/ 0 w 672"/>
                  <a:gd name="txT" fmla="*/ 0 h 204"/>
                  <a:gd name="txR" fmla="*/ 672 w 672"/>
                  <a:gd name="txB" fmla="*/ 204 h 204"/>
                </a:gdLst>
                <a:ahLst/>
                <a:cxnLst>
                  <a:cxn ang="0">
                    <a:pos x="36" y="0"/>
                  </a:cxn>
                  <a:cxn ang="0">
                    <a:pos x="0" y="36"/>
                  </a:cxn>
                  <a:cxn ang="0">
                    <a:pos x="36" y="96"/>
                  </a:cxn>
                  <a:cxn ang="0">
                    <a:pos x="618" y="90"/>
                  </a:cxn>
                  <a:cxn ang="0">
                    <a:pos x="672" y="138"/>
                  </a:cxn>
                  <a:cxn ang="0">
                    <a:pos x="624" y="204"/>
                  </a:cxn>
                </a:cxnLst>
                <a:rect l="txL" t="txT" r="txR" b="txB"/>
                <a:pathLst>
                  <a:path w="672" h="204">
                    <a:moveTo>
                      <a:pt x="36" y="0"/>
                    </a:moveTo>
                    <a:lnTo>
                      <a:pt x="0" y="36"/>
                    </a:lnTo>
                    <a:lnTo>
                      <a:pt x="36" y="96"/>
                    </a:lnTo>
                    <a:lnTo>
                      <a:pt x="618" y="90"/>
                    </a:lnTo>
                    <a:lnTo>
                      <a:pt x="672" y="138"/>
                    </a:lnTo>
                    <a:lnTo>
                      <a:pt x="624" y="204"/>
                    </a:lnTo>
                  </a:path>
                </a:pathLst>
              </a:custGeom>
              <a:noFill/>
              <a:ln w="38100" cap="flat" cmpd="sng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0" name="Freeform 92"/>
              <p:cNvSpPr/>
              <p:nvPr/>
            </p:nvSpPr>
            <p:spPr>
              <a:xfrm>
                <a:off x="2556" y="2940"/>
                <a:ext cx="627" cy="140"/>
              </a:xfrm>
              <a:custGeom>
                <a:avLst/>
                <a:gdLst>
                  <a:gd name="txL" fmla="*/ 0 w 672"/>
                  <a:gd name="txT" fmla="*/ 0 h 204"/>
                  <a:gd name="txR" fmla="*/ 672 w 672"/>
                  <a:gd name="txB" fmla="*/ 204 h 204"/>
                </a:gdLst>
                <a:ahLst/>
                <a:cxnLst>
                  <a:cxn ang="0">
                    <a:pos x="36" y="0"/>
                  </a:cxn>
                  <a:cxn ang="0">
                    <a:pos x="0" y="36"/>
                  </a:cxn>
                  <a:cxn ang="0">
                    <a:pos x="36" y="96"/>
                  </a:cxn>
                  <a:cxn ang="0">
                    <a:pos x="618" y="90"/>
                  </a:cxn>
                  <a:cxn ang="0">
                    <a:pos x="672" y="138"/>
                  </a:cxn>
                  <a:cxn ang="0">
                    <a:pos x="624" y="204"/>
                  </a:cxn>
                </a:cxnLst>
                <a:rect l="txL" t="txT" r="txR" b="txB"/>
                <a:pathLst>
                  <a:path w="672" h="204">
                    <a:moveTo>
                      <a:pt x="36" y="0"/>
                    </a:moveTo>
                    <a:lnTo>
                      <a:pt x="0" y="36"/>
                    </a:lnTo>
                    <a:lnTo>
                      <a:pt x="36" y="96"/>
                    </a:lnTo>
                    <a:lnTo>
                      <a:pt x="618" y="90"/>
                    </a:lnTo>
                    <a:lnTo>
                      <a:pt x="672" y="138"/>
                    </a:lnTo>
                    <a:lnTo>
                      <a:pt x="624" y="204"/>
                    </a:lnTo>
                  </a:path>
                </a:pathLst>
              </a:custGeom>
              <a:noFill/>
              <a:ln w="38100" cap="flat" cmpd="sng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1" name="Freeform 93"/>
              <p:cNvSpPr/>
              <p:nvPr/>
            </p:nvSpPr>
            <p:spPr>
              <a:xfrm>
                <a:off x="2556" y="3066"/>
                <a:ext cx="627" cy="140"/>
              </a:xfrm>
              <a:custGeom>
                <a:avLst/>
                <a:gdLst>
                  <a:gd name="txL" fmla="*/ 0 w 672"/>
                  <a:gd name="txT" fmla="*/ 0 h 204"/>
                  <a:gd name="txR" fmla="*/ 672 w 672"/>
                  <a:gd name="txB" fmla="*/ 204 h 204"/>
                </a:gdLst>
                <a:ahLst/>
                <a:cxnLst>
                  <a:cxn ang="0">
                    <a:pos x="36" y="0"/>
                  </a:cxn>
                  <a:cxn ang="0">
                    <a:pos x="0" y="36"/>
                  </a:cxn>
                  <a:cxn ang="0">
                    <a:pos x="36" y="96"/>
                  </a:cxn>
                  <a:cxn ang="0">
                    <a:pos x="618" y="90"/>
                  </a:cxn>
                  <a:cxn ang="0">
                    <a:pos x="672" y="138"/>
                  </a:cxn>
                  <a:cxn ang="0">
                    <a:pos x="624" y="204"/>
                  </a:cxn>
                </a:cxnLst>
                <a:rect l="txL" t="txT" r="txR" b="txB"/>
                <a:pathLst>
                  <a:path w="672" h="204">
                    <a:moveTo>
                      <a:pt x="36" y="0"/>
                    </a:moveTo>
                    <a:lnTo>
                      <a:pt x="0" y="36"/>
                    </a:lnTo>
                    <a:lnTo>
                      <a:pt x="36" y="96"/>
                    </a:lnTo>
                    <a:lnTo>
                      <a:pt x="618" y="90"/>
                    </a:lnTo>
                    <a:lnTo>
                      <a:pt x="672" y="138"/>
                    </a:lnTo>
                    <a:lnTo>
                      <a:pt x="624" y="204"/>
                    </a:lnTo>
                  </a:path>
                </a:pathLst>
              </a:custGeom>
              <a:noFill/>
              <a:ln w="38100" cap="flat" cmpd="sng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2" name="Freeform 94"/>
              <p:cNvSpPr/>
              <p:nvPr/>
            </p:nvSpPr>
            <p:spPr>
              <a:xfrm>
                <a:off x="2284" y="2716"/>
                <a:ext cx="878" cy="35"/>
              </a:xfrm>
              <a:custGeom>
                <a:avLst/>
                <a:gdLst>
                  <a:gd name="txL" fmla="*/ 0 w 1542"/>
                  <a:gd name="txT" fmla="*/ 0 h 78"/>
                  <a:gd name="txR" fmla="*/ 1542 w 1542"/>
                  <a:gd name="txB" fmla="*/ 78 h 78"/>
                </a:gdLst>
                <a:ahLst/>
                <a:cxnLst>
                  <a:cxn ang="0">
                    <a:pos x="0" y="0"/>
                  </a:cxn>
                  <a:cxn ang="0">
                    <a:pos x="913" y="7"/>
                  </a:cxn>
                  <a:cxn ang="0">
                    <a:pos x="925" y="7"/>
                  </a:cxn>
                  <a:cxn ang="0">
                    <a:pos x="1495" y="14"/>
                  </a:cxn>
                  <a:cxn ang="0">
                    <a:pos x="1542" y="54"/>
                  </a:cxn>
                  <a:cxn ang="0">
                    <a:pos x="1506" y="78"/>
                  </a:cxn>
                </a:cxnLst>
                <a:rect l="txL" t="txT" r="txR" b="txB"/>
                <a:pathLst>
                  <a:path w="1542" h="78">
                    <a:moveTo>
                      <a:pt x="0" y="0"/>
                    </a:moveTo>
                    <a:lnTo>
                      <a:pt x="913" y="7"/>
                    </a:lnTo>
                    <a:lnTo>
                      <a:pt x="925" y="7"/>
                    </a:lnTo>
                    <a:lnTo>
                      <a:pt x="1495" y="14"/>
                    </a:lnTo>
                    <a:lnTo>
                      <a:pt x="1542" y="54"/>
                    </a:lnTo>
                    <a:lnTo>
                      <a:pt x="1506" y="78"/>
                    </a:lnTo>
                  </a:path>
                </a:pathLst>
              </a:custGeom>
              <a:noFill/>
              <a:ln w="38100" cap="flat" cmpd="sng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3" name="Rectangle 95"/>
              <p:cNvSpPr/>
              <p:nvPr/>
            </p:nvSpPr>
            <p:spPr>
              <a:xfrm>
                <a:off x="2283" y="3005"/>
                <a:ext cx="398" cy="3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12064" name="Oval 96"/>
              <p:cNvSpPr/>
              <p:nvPr/>
            </p:nvSpPr>
            <p:spPr>
              <a:xfrm>
                <a:off x="2251" y="2688"/>
                <a:ext cx="72" cy="56"/>
              </a:xfrm>
              <a:prstGeom prst="ellipse">
                <a:avLst/>
              </a:prstGeom>
              <a:solidFill>
                <a:srgbClr val="FFFFF3"/>
              </a:solidFill>
              <a:ln w="25400" cap="flat" cmpd="sng">
                <a:solidFill>
                  <a:srgbClr val="FF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5" name="Oval 97"/>
              <p:cNvSpPr/>
              <p:nvPr/>
            </p:nvSpPr>
            <p:spPr>
              <a:xfrm>
                <a:off x="2260" y="3199"/>
                <a:ext cx="72" cy="56"/>
              </a:xfrm>
              <a:prstGeom prst="ellipse">
                <a:avLst/>
              </a:prstGeom>
              <a:solidFill>
                <a:srgbClr val="FFFFF3"/>
              </a:solidFill>
              <a:ln w="25400" cap="flat" cmpd="sng">
                <a:solidFill>
                  <a:srgbClr val="FF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66" name="Text Box 98"/>
              <p:cNvSpPr txBox="1"/>
              <p:nvPr/>
            </p:nvSpPr>
            <p:spPr>
              <a:xfrm>
                <a:off x="2715" y="2320"/>
                <a:ext cx="288" cy="3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  <p:sp>
            <p:nvSpPr>
              <p:cNvPr id="212067" name="Text Box 99"/>
              <p:cNvSpPr txBox="1"/>
              <p:nvPr/>
            </p:nvSpPr>
            <p:spPr>
              <a:xfrm>
                <a:off x="2701" y="3306"/>
                <a:ext cx="326" cy="3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N</a:t>
                </a:r>
              </a:p>
            </p:txBody>
          </p:sp>
        </p:grpSp>
        <p:grpSp>
          <p:nvGrpSpPr>
            <p:cNvPr id="212068" name="Group 100"/>
            <p:cNvGrpSpPr/>
            <p:nvPr/>
          </p:nvGrpSpPr>
          <p:grpSpPr>
            <a:xfrm>
              <a:off x="4088" y="1574"/>
              <a:ext cx="604" cy="1063"/>
              <a:chOff x="1200" y="2111"/>
              <a:chExt cx="345" cy="833"/>
            </a:xfrm>
          </p:grpSpPr>
          <p:sp>
            <p:nvSpPr>
              <p:cNvPr id="212069" name="Oval 101"/>
              <p:cNvSpPr/>
              <p:nvPr/>
            </p:nvSpPr>
            <p:spPr>
              <a:xfrm>
                <a:off x="1200" y="2111"/>
                <a:ext cx="345" cy="833"/>
              </a:xfrm>
              <a:prstGeom prst="ellipse">
                <a:avLst/>
              </a:prstGeom>
              <a:noFill/>
              <a:ln w="38100" cap="rnd" cmpd="sng">
                <a:solidFill>
                  <a:srgbClr val="3366FF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70" name="Line 102"/>
              <p:cNvSpPr/>
              <p:nvPr/>
            </p:nvSpPr>
            <p:spPr>
              <a:xfrm>
                <a:off x="1200" y="2455"/>
                <a:ext cx="11" cy="167"/>
              </a:xfrm>
              <a:prstGeom prst="line">
                <a:avLst/>
              </a:prstGeom>
              <a:ln w="38100" cap="rnd" cmpd="sng">
                <a:solidFill>
                  <a:srgbClr val="3366FF"/>
                </a:solidFill>
                <a:prstDash val="sysDot"/>
                <a:headEnd type="none" w="med" len="med"/>
                <a:tailEnd type="stealth" w="med" len="lg"/>
              </a:ln>
            </p:spPr>
          </p:sp>
        </p:grpSp>
        <p:grpSp>
          <p:nvGrpSpPr>
            <p:cNvPr id="212071" name="Group 103"/>
            <p:cNvGrpSpPr/>
            <p:nvPr/>
          </p:nvGrpSpPr>
          <p:grpSpPr>
            <a:xfrm flipH="1">
              <a:off x="3388" y="1548"/>
              <a:ext cx="629" cy="1080"/>
              <a:chOff x="1200" y="2111"/>
              <a:chExt cx="345" cy="833"/>
            </a:xfrm>
          </p:grpSpPr>
          <p:sp>
            <p:nvSpPr>
              <p:cNvPr id="212072" name="Oval 104"/>
              <p:cNvSpPr/>
              <p:nvPr/>
            </p:nvSpPr>
            <p:spPr>
              <a:xfrm>
                <a:off x="1200" y="2111"/>
                <a:ext cx="345" cy="833"/>
              </a:xfrm>
              <a:prstGeom prst="ellipse">
                <a:avLst/>
              </a:prstGeom>
              <a:noFill/>
              <a:ln w="38100" cap="rnd" cmpd="sng">
                <a:solidFill>
                  <a:srgbClr val="3366FF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2073" name="Line 105"/>
              <p:cNvSpPr/>
              <p:nvPr/>
            </p:nvSpPr>
            <p:spPr>
              <a:xfrm>
                <a:off x="1200" y="2455"/>
                <a:ext cx="11" cy="167"/>
              </a:xfrm>
              <a:prstGeom prst="line">
                <a:avLst/>
              </a:prstGeom>
              <a:ln w="38100" cap="rnd" cmpd="sng">
                <a:solidFill>
                  <a:srgbClr val="3366FF"/>
                </a:solidFill>
                <a:prstDash val="sysDot"/>
                <a:headEnd type="none" w="med" len="med"/>
                <a:tailEnd type="stealth" w="med" len="lg"/>
              </a:ln>
            </p:spPr>
          </p:sp>
        </p:grpSp>
        <p:sp>
          <p:nvSpPr>
            <p:cNvPr id="212074" name="Rectangle 106"/>
            <p:cNvSpPr/>
            <p:nvPr/>
          </p:nvSpPr>
          <p:spPr>
            <a:xfrm>
              <a:off x="3116" y="2800"/>
              <a:ext cx="131" cy="147"/>
            </a:xfrm>
            <a:prstGeom prst="rect">
              <a:avLst/>
            </a:prstGeom>
            <a:solidFill>
              <a:srgbClr val="EFF9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75" name="Rectangle 107"/>
            <p:cNvSpPr/>
            <p:nvPr/>
          </p:nvSpPr>
          <p:spPr>
            <a:xfrm>
              <a:off x="4823" y="2794"/>
              <a:ext cx="131" cy="147"/>
            </a:xfrm>
            <a:prstGeom prst="rect">
              <a:avLst/>
            </a:prstGeom>
            <a:solidFill>
              <a:srgbClr val="EFF9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2076" name="Rectangle 108"/>
            <p:cNvSpPr/>
            <p:nvPr/>
          </p:nvSpPr>
          <p:spPr>
            <a:xfrm>
              <a:off x="3793" y="2985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电机</a:t>
              </a:r>
            </a:p>
          </p:txBody>
        </p:sp>
      </p:grpSp>
      <p:sp>
        <p:nvSpPr>
          <p:cNvPr id="5229" name="AutoShape 109"/>
          <p:cNvSpPr/>
          <p:nvPr/>
        </p:nvSpPr>
        <p:spPr>
          <a:xfrm>
            <a:off x="1787525" y="2900363"/>
            <a:ext cx="706438" cy="566737"/>
          </a:xfrm>
          <a:prstGeom prst="wedgeEllipseCallout">
            <a:avLst>
              <a:gd name="adj1" fmla="val -59440"/>
              <a:gd name="adj2" fmla="val 119190"/>
            </a:avLst>
          </a:prstGeom>
          <a:noFill/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en-US" altLang="zh-CN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" name="Group 110"/>
          <p:cNvGrpSpPr/>
          <p:nvPr/>
        </p:nvGrpSpPr>
        <p:grpSpPr>
          <a:xfrm>
            <a:off x="6415088" y="2420938"/>
            <a:ext cx="1670050" cy="652462"/>
            <a:chOff x="4263" y="774"/>
            <a:chExt cx="1052" cy="411"/>
          </a:xfrm>
        </p:grpSpPr>
        <p:sp>
          <p:nvSpPr>
            <p:cNvPr id="212079" name="AutoShape 111"/>
            <p:cNvSpPr/>
            <p:nvPr/>
          </p:nvSpPr>
          <p:spPr>
            <a:xfrm>
              <a:off x="4542" y="774"/>
              <a:ext cx="686" cy="411"/>
            </a:xfrm>
            <a:prstGeom prst="wedgeEllipseCallout">
              <a:avLst>
                <a:gd name="adj1" fmla="val -95333"/>
                <a:gd name="adj2" fmla="val 189171"/>
              </a:avLst>
            </a:prstGeom>
            <a:gradFill rotWithShape="0">
              <a:gsLst>
                <a:gs pos="0">
                  <a:srgbClr val="FF99CC"/>
                </a:gs>
                <a:gs pos="100000">
                  <a:srgbClr val="FFFFFF"/>
                </a:gs>
              </a:gsLst>
              <a:path path="rect">
                <a:fillToRect t="100000" r="10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pPr algn="ctr"/>
              <a:endParaRPr lang="zh-CN" altLang="zh-CN" dirty="0">
                <a:solidFill>
                  <a:srgbClr val="66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2080" name="AutoShape 112"/>
            <p:cNvSpPr/>
            <p:nvPr/>
          </p:nvSpPr>
          <p:spPr>
            <a:xfrm>
              <a:off x="4263" y="795"/>
              <a:ext cx="1052" cy="384"/>
            </a:xfrm>
            <a:prstGeom prst="wedgeEllipseCallout">
              <a:avLst>
                <a:gd name="adj1" fmla="val -53421"/>
                <a:gd name="adj2" fmla="val 130731"/>
              </a:avLst>
            </a:prstGeom>
            <a:gradFill rotWithShape="0">
              <a:gsLst>
                <a:gs pos="0">
                  <a:srgbClr val="FF99CC"/>
                </a:gs>
                <a:gs pos="100000">
                  <a:srgbClr val="FFFFFF"/>
                </a:gs>
              </a:gsLst>
              <a:path path="rect">
                <a:fillToRect t="100000" r="10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铁心</a:t>
              </a:r>
            </a:p>
          </p:txBody>
        </p:sp>
      </p:grpSp>
      <p:grpSp>
        <p:nvGrpSpPr>
          <p:cNvPr id="21" name="Group 113"/>
          <p:cNvGrpSpPr/>
          <p:nvPr/>
        </p:nvGrpSpPr>
        <p:grpSpPr>
          <a:xfrm>
            <a:off x="3252788" y="5778500"/>
            <a:ext cx="1073150" cy="617538"/>
            <a:chOff x="2271" y="2889"/>
            <a:chExt cx="676" cy="389"/>
          </a:xfrm>
        </p:grpSpPr>
        <p:sp>
          <p:nvSpPr>
            <p:cNvPr id="212082" name="AutoShape 114"/>
            <p:cNvSpPr/>
            <p:nvPr/>
          </p:nvSpPr>
          <p:spPr>
            <a:xfrm>
              <a:off x="2271" y="2889"/>
              <a:ext cx="672" cy="384"/>
            </a:xfrm>
            <a:prstGeom prst="wedgeEllipseCallout">
              <a:avLst>
                <a:gd name="adj1" fmla="val -225148"/>
                <a:gd name="adj2" fmla="val -195833"/>
              </a:avLst>
            </a:prstGeom>
            <a:noFill/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绕组</a:t>
              </a:r>
            </a:p>
          </p:txBody>
        </p:sp>
        <p:sp>
          <p:nvSpPr>
            <p:cNvPr id="212083" name="AutoShape 115"/>
            <p:cNvSpPr/>
            <p:nvPr/>
          </p:nvSpPr>
          <p:spPr>
            <a:xfrm>
              <a:off x="2275" y="2894"/>
              <a:ext cx="672" cy="384"/>
            </a:xfrm>
            <a:prstGeom prst="wedgeEllipseCallout">
              <a:avLst>
                <a:gd name="adj1" fmla="val -75000"/>
                <a:gd name="adj2" fmla="val -203125"/>
              </a:avLst>
            </a:prstGeom>
            <a:noFill/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b="1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绕组</a:t>
              </a:r>
            </a:p>
          </p:txBody>
        </p:sp>
        <p:sp>
          <p:nvSpPr>
            <p:cNvPr id="212084" name="Rectangle 116"/>
            <p:cNvSpPr/>
            <p:nvPr/>
          </p:nvSpPr>
          <p:spPr>
            <a:xfrm>
              <a:off x="2304" y="2933"/>
              <a:ext cx="95" cy="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Group 117"/>
          <p:cNvGrpSpPr/>
          <p:nvPr/>
        </p:nvGrpSpPr>
        <p:grpSpPr>
          <a:xfrm>
            <a:off x="7416800" y="5681663"/>
            <a:ext cx="1073150" cy="617537"/>
            <a:chOff x="4894" y="2828"/>
            <a:chExt cx="676" cy="389"/>
          </a:xfrm>
        </p:grpSpPr>
        <p:sp>
          <p:nvSpPr>
            <p:cNvPr id="212086" name="AutoShape 118"/>
            <p:cNvSpPr/>
            <p:nvPr/>
          </p:nvSpPr>
          <p:spPr>
            <a:xfrm>
              <a:off x="4894" y="2828"/>
              <a:ext cx="672" cy="384"/>
            </a:xfrm>
            <a:prstGeom prst="wedgeEllipseCallout">
              <a:avLst>
                <a:gd name="adj1" fmla="val -151190"/>
                <a:gd name="adj2" fmla="val -236718"/>
              </a:avLst>
            </a:prstGeom>
            <a:noFill/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</a:rPr>
                <a:t>绕组</a:t>
              </a:r>
            </a:p>
          </p:txBody>
        </p:sp>
        <p:sp>
          <p:nvSpPr>
            <p:cNvPr id="212087" name="AutoShape 119"/>
            <p:cNvSpPr/>
            <p:nvPr/>
          </p:nvSpPr>
          <p:spPr>
            <a:xfrm>
              <a:off x="4898" y="2833"/>
              <a:ext cx="672" cy="384"/>
            </a:xfrm>
            <a:prstGeom prst="wedgeEllipseCallout">
              <a:avLst>
                <a:gd name="adj1" fmla="val -96431"/>
                <a:gd name="adj2" fmla="val -305468"/>
              </a:avLst>
            </a:prstGeom>
            <a:noFill/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Times New Roman" panose="02020603050405020304" pitchFamily="18" charset="0"/>
                </a:rPr>
                <a:t>绕组</a:t>
              </a:r>
            </a:p>
          </p:txBody>
        </p:sp>
        <p:sp>
          <p:nvSpPr>
            <p:cNvPr id="212088" name="Rectangle 120"/>
            <p:cNvSpPr/>
            <p:nvPr/>
          </p:nvSpPr>
          <p:spPr>
            <a:xfrm>
              <a:off x="5019" y="2872"/>
              <a:ext cx="95" cy="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241" name="Rectangle 121"/>
          <p:cNvSpPr>
            <a:spLocks noChangeArrowheads="1"/>
          </p:cNvSpPr>
          <p:nvPr/>
        </p:nvSpPr>
        <p:spPr bwMode="auto">
          <a:xfrm>
            <a:off x="390313" y="503237"/>
            <a:ext cx="52705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5.1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磁路及基本物理量</a:t>
            </a:r>
          </a:p>
        </p:txBody>
      </p:sp>
      <p:sp>
        <p:nvSpPr>
          <p:cNvPr id="122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62622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9819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79" grpId="0" animBg="1"/>
      <p:bldP spid="5180" grpId="0" animBg="1"/>
      <p:bldP spid="52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8" name="Picture 2" descr="slee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3241675"/>
            <a:ext cx="142240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AutoShape 5"/>
          <p:cNvSpPr/>
          <p:nvPr/>
        </p:nvSpPr>
        <p:spPr>
          <a:xfrm>
            <a:off x="539750" y="1270001"/>
            <a:ext cx="2881312" cy="1728787"/>
          </a:xfrm>
          <a:prstGeom prst="cloudCallout">
            <a:avLst>
              <a:gd name="adj1" fmla="val 71102"/>
              <a:gd name="adj2" fmla="val 84435"/>
            </a:avLst>
          </a:prstGeom>
          <a:solidFill>
            <a:srgbClr val="CCFF99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sz="1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1800" b="1" dirty="0">
                <a:latin typeface="Times New Roman" panose="02020603050405020304" pitchFamily="18" charset="0"/>
              </a:rPr>
              <a:t>为什么变压器的铁心要用硅钢片叠成？用整块的铁心行不行？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4694" name="AutoShape 6"/>
          <p:cNvSpPr/>
          <p:nvPr/>
        </p:nvSpPr>
        <p:spPr>
          <a:xfrm>
            <a:off x="477837" y="4843462"/>
            <a:ext cx="4103688" cy="2014538"/>
          </a:xfrm>
          <a:prstGeom prst="cloudCallout">
            <a:avLst>
              <a:gd name="adj1" fmla="val 34718"/>
              <a:gd name="adj2" fmla="val -75847"/>
            </a:avLst>
          </a:prstGeom>
          <a:solidFill>
            <a:srgbClr val="00FFFF"/>
          </a:solidFill>
          <a:ln w="952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1800" b="1" dirty="0">
                <a:latin typeface="Times New Roman" panose="02020603050405020304" pitchFamily="18" charset="0"/>
              </a:rPr>
              <a:t>变压器能否用来变换直流电压？如果将变压器接到与额定电压相同的直流电源上，会有输出吗？会产生什么后果？ </a:t>
            </a:r>
          </a:p>
        </p:txBody>
      </p:sp>
      <p:sp>
        <p:nvSpPr>
          <p:cNvPr id="53253" name="AutoShape 5"/>
          <p:cNvSpPr/>
          <p:nvPr/>
        </p:nvSpPr>
        <p:spPr>
          <a:xfrm>
            <a:off x="5346700" y="1169988"/>
            <a:ext cx="3382963" cy="2232025"/>
          </a:xfrm>
          <a:prstGeom prst="cloudCallout">
            <a:avLst>
              <a:gd name="adj1" fmla="val -55301"/>
              <a:gd name="adj2" fmla="val 92602"/>
            </a:avLst>
          </a:prstGeom>
          <a:solidFill>
            <a:srgbClr val="FFCC99"/>
          </a:solidFill>
          <a:ln w="1270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1800" b="1" dirty="0">
                <a:latin typeface="Times New Roman" panose="02020603050405020304" pitchFamily="18" charset="0"/>
              </a:rPr>
              <a:t>有一台</a:t>
            </a:r>
            <a:r>
              <a:rPr lang="en-US" altLang="zh-CN" sz="1800" b="1" dirty="0">
                <a:latin typeface="Times New Roman" panose="02020603050405020304" pitchFamily="18" charset="0"/>
              </a:rPr>
              <a:t>220\110V</a:t>
            </a:r>
            <a:r>
              <a:rPr lang="zh-CN" altLang="en-US" sz="1800" b="1" dirty="0">
                <a:latin typeface="Times New Roman" panose="02020603050405020304" pitchFamily="18" charset="0"/>
              </a:rPr>
              <a:t>的变压器，可否把变压器原绕组绕</a:t>
            </a:r>
            <a:r>
              <a:rPr lang="en-US" altLang="zh-CN" sz="1800" b="1" dirty="0">
                <a:latin typeface="Times New Roman" panose="02020603050405020304" pitchFamily="18" charset="0"/>
              </a:rPr>
              <a:t>2</a:t>
            </a:r>
            <a:r>
              <a:rPr lang="zh-CN" altLang="en-US" sz="1800" b="1" dirty="0">
                <a:latin typeface="Times New Roman" panose="02020603050405020304" pitchFamily="18" charset="0"/>
              </a:rPr>
              <a:t>匝，副绕组绕</a:t>
            </a:r>
            <a:r>
              <a:rPr lang="en-US" altLang="zh-CN" sz="1800" b="1" dirty="0">
                <a:latin typeface="Times New Roman" panose="02020603050405020304" pitchFamily="18" charset="0"/>
              </a:rPr>
              <a:t>1</a:t>
            </a:r>
            <a:r>
              <a:rPr lang="zh-CN" altLang="en-US" sz="1800" b="1" dirty="0">
                <a:latin typeface="Times New Roman" panose="02020603050405020304" pitchFamily="18" charset="0"/>
              </a:rPr>
              <a:t>匝来满足变比的要求？为什么？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75694" y="485776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8429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32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nimBg="1"/>
      <p:bldP spid="114694" grpId="0" animBg="1"/>
      <p:bldP spid="53253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366713" y="476250"/>
            <a:ext cx="52705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5.4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常用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250825" y="1412875"/>
            <a:ext cx="41036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一、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自耦变压器和调压器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539750" y="2349500"/>
            <a:ext cx="3041650" cy="3249613"/>
            <a:chOff x="316" y="777"/>
            <a:chExt cx="1916" cy="2047"/>
          </a:xfrm>
        </p:grpSpPr>
        <p:sp>
          <p:nvSpPr>
            <p:cNvPr id="240645" name="Line 5"/>
            <p:cNvSpPr/>
            <p:nvPr/>
          </p:nvSpPr>
          <p:spPr>
            <a:xfrm flipV="1">
              <a:off x="471" y="2218"/>
              <a:ext cx="857" cy="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646" name="Rectangle 6"/>
            <p:cNvSpPr/>
            <p:nvPr/>
          </p:nvSpPr>
          <p:spPr>
            <a:xfrm>
              <a:off x="1128" y="777"/>
              <a:ext cx="1104" cy="1744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rgbClr val="58838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647" name="Rectangle 7"/>
            <p:cNvSpPr/>
            <p:nvPr/>
          </p:nvSpPr>
          <p:spPr>
            <a:xfrm>
              <a:off x="1272" y="959"/>
              <a:ext cx="798" cy="1362"/>
            </a:xfrm>
            <a:prstGeom prst="rect">
              <a:avLst/>
            </a:prstGeom>
            <a:solidFill>
              <a:srgbClr val="EBF7FF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0648" name="Group 8"/>
            <p:cNvGrpSpPr/>
            <p:nvPr/>
          </p:nvGrpSpPr>
          <p:grpSpPr>
            <a:xfrm>
              <a:off x="1062" y="1009"/>
              <a:ext cx="288" cy="388"/>
              <a:chOff x="4014" y="866"/>
              <a:chExt cx="288" cy="388"/>
            </a:xfrm>
          </p:grpSpPr>
          <p:grpSp>
            <p:nvGrpSpPr>
              <p:cNvPr id="240649" name="Group 9"/>
              <p:cNvGrpSpPr/>
              <p:nvPr/>
            </p:nvGrpSpPr>
            <p:grpSpPr>
              <a:xfrm>
                <a:off x="4014" y="976"/>
                <a:ext cx="288" cy="144"/>
                <a:chOff x="1022" y="3111"/>
                <a:chExt cx="1108" cy="594"/>
              </a:xfrm>
            </p:grpSpPr>
            <p:sp>
              <p:nvSpPr>
                <p:cNvPr id="240650" name="Arc 10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51" name="Arc 11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52" name="Line 12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40653" name="Group 13"/>
              <p:cNvGrpSpPr/>
              <p:nvPr/>
            </p:nvGrpSpPr>
            <p:grpSpPr>
              <a:xfrm>
                <a:off x="4014" y="1110"/>
                <a:ext cx="288" cy="144"/>
                <a:chOff x="1022" y="3111"/>
                <a:chExt cx="1108" cy="594"/>
              </a:xfrm>
            </p:grpSpPr>
            <p:sp>
              <p:nvSpPr>
                <p:cNvPr id="240654" name="Arc 14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55" name="Arc 15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56" name="Line 16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40657" name="Group 17"/>
              <p:cNvGrpSpPr/>
              <p:nvPr/>
            </p:nvGrpSpPr>
            <p:grpSpPr>
              <a:xfrm>
                <a:off x="4014" y="866"/>
                <a:ext cx="288" cy="144"/>
                <a:chOff x="1022" y="3111"/>
                <a:chExt cx="1108" cy="594"/>
              </a:xfrm>
            </p:grpSpPr>
            <p:sp>
              <p:nvSpPr>
                <p:cNvPr id="240658" name="Arc 18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59" name="Arc 19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60" name="Line 20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40661" name="Oval 21"/>
            <p:cNvSpPr/>
            <p:nvPr/>
          </p:nvSpPr>
          <p:spPr>
            <a:xfrm>
              <a:off x="462" y="2168"/>
              <a:ext cx="68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662" name="Line 22"/>
            <p:cNvSpPr/>
            <p:nvPr/>
          </p:nvSpPr>
          <p:spPr>
            <a:xfrm flipV="1">
              <a:off x="452" y="961"/>
              <a:ext cx="637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0663" name="Group 23"/>
            <p:cNvGrpSpPr/>
            <p:nvPr/>
          </p:nvGrpSpPr>
          <p:grpSpPr>
            <a:xfrm>
              <a:off x="1014" y="961"/>
              <a:ext cx="336" cy="48"/>
              <a:chOff x="3888" y="3120"/>
              <a:chExt cx="336" cy="48"/>
            </a:xfrm>
          </p:grpSpPr>
          <p:sp>
            <p:nvSpPr>
              <p:cNvPr id="240664" name="Arc 24"/>
              <p:cNvSpPr/>
              <p:nvPr/>
            </p:nvSpPr>
            <p:spPr>
              <a:xfrm flipV="1">
                <a:off x="4176" y="3120"/>
                <a:ext cx="48" cy="4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5" y="0"/>
                  </a:cxn>
                  <a:cxn ang="0">
                    <a:pos x="0" y="48"/>
                  </a:cxn>
                  <a:cxn ang="0">
                    <a:pos x="5" y="24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65" name="Line 25"/>
              <p:cNvSpPr/>
              <p:nvPr/>
            </p:nvSpPr>
            <p:spPr>
              <a:xfrm flipH="1" flipV="1">
                <a:off x="3888" y="3120"/>
                <a:ext cx="30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0666" name="Oval 26"/>
            <p:cNvSpPr/>
            <p:nvPr/>
          </p:nvSpPr>
          <p:spPr>
            <a:xfrm>
              <a:off x="405" y="921"/>
              <a:ext cx="58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667" name="Text Box 27"/>
            <p:cNvSpPr txBox="1"/>
            <p:nvPr/>
          </p:nvSpPr>
          <p:spPr>
            <a:xfrm>
              <a:off x="687" y="1314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800" b="1" baseline="-25000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grpSp>
          <p:nvGrpSpPr>
            <p:cNvPr id="240668" name="Group 28"/>
            <p:cNvGrpSpPr/>
            <p:nvPr/>
          </p:nvGrpSpPr>
          <p:grpSpPr>
            <a:xfrm>
              <a:off x="1080" y="1357"/>
              <a:ext cx="288" cy="388"/>
              <a:chOff x="4014" y="866"/>
              <a:chExt cx="288" cy="388"/>
            </a:xfrm>
          </p:grpSpPr>
          <p:grpSp>
            <p:nvGrpSpPr>
              <p:cNvPr id="240669" name="Group 29"/>
              <p:cNvGrpSpPr/>
              <p:nvPr/>
            </p:nvGrpSpPr>
            <p:grpSpPr>
              <a:xfrm>
                <a:off x="4014" y="976"/>
                <a:ext cx="288" cy="144"/>
                <a:chOff x="1022" y="3111"/>
                <a:chExt cx="1108" cy="594"/>
              </a:xfrm>
            </p:grpSpPr>
            <p:sp>
              <p:nvSpPr>
                <p:cNvPr id="240670" name="Arc 30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71" name="Arc 31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72" name="Line 32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40673" name="Group 33"/>
              <p:cNvGrpSpPr/>
              <p:nvPr/>
            </p:nvGrpSpPr>
            <p:grpSpPr>
              <a:xfrm>
                <a:off x="4014" y="1110"/>
                <a:ext cx="288" cy="144"/>
                <a:chOff x="1022" y="3111"/>
                <a:chExt cx="1108" cy="594"/>
              </a:xfrm>
            </p:grpSpPr>
            <p:sp>
              <p:nvSpPr>
                <p:cNvPr id="240674" name="Arc 34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75" name="Arc 35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76" name="Line 36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40677" name="Group 37"/>
              <p:cNvGrpSpPr/>
              <p:nvPr/>
            </p:nvGrpSpPr>
            <p:grpSpPr>
              <a:xfrm>
                <a:off x="4014" y="866"/>
                <a:ext cx="288" cy="144"/>
                <a:chOff x="1022" y="3111"/>
                <a:chExt cx="1108" cy="594"/>
              </a:xfrm>
            </p:grpSpPr>
            <p:sp>
              <p:nvSpPr>
                <p:cNvPr id="240678" name="Arc 38"/>
                <p:cNvSpPr/>
                <p:nvPr/>
              </p:nvSpPr>
              <p:spPr>
                <a:xfrm flipH="1">
                  <a:off x="1022" y="3111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79" name="Arc 39"/>
                <p:cNvSpPr/>
                <p:nvPr/>
              </p:nvSpPr>
              <p:spPr>
                <a:xfrm>
                  <a:off x="1952" y="3406"/>
                  <a:ext cx="178" cy="299"/>
                </a:xfrm>
                <a:custGeom>
                  <a:avLst/>
                  <a:gdLst>
                    <a:gd name="txL" fmla="*/ 0 w 23843"/>
                    <a:gd name="txT" fmla="*/ 0 h 43200"/>
                    <a:gd name="txR" fmla="*/ 23843 w 23843"/>
                    <a:gd name="txB" fmla="*/ 43200 h 43200"/>
                  </a:gdLst>
                  <a:ahLst/>
                  <a:cxnLst>
                    <a:cxn ang="0">
                      <a:pos x="17" y="0"/>
                    </a:cxn>
                    <a:cxn ang="0">
                      <a:pos x="0" y="298"/>
                    </a:cxn>
                    <a:cxn ang="0">
                      <a:pos x="17" y="150"/>
                    </a:cxn>
                  </a:cxnLst>
                  <a:rect l="txL" t="txT" r="txR" b="txB"/>
                  <a:pathLst>
                    <a:path w="23843" h="43200" fill="none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0680" name="Line 40"/>
                <p:cNvSpPr/>
                <p:nvPr/>
              </p:nvSpPr>
              <p:spPr>
                <a:xfrm>
                  <a:off x="1189" y="3422"/>
                  <a:ext cx="789" cy="0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40681" name="Group 41"/>
            <p:cNvGrpSpPr/>
            <p:nvPr/>
          </p:nvGrpSpPr>
          <p:grpSpPr>
            <a:xfrm>
              <a:off x="1072" y="1820"/>
              <a:ext cx="288" cy="144"/>
              <a:chOff x="1022" y="3111"/>
              <a:chExt cx="1108" cy="594"/>
            </a:xfrm>
          </p:grpSpPr>
          <p:sp>
            <p:nvSpPr>
              <p:cNvPr id="240682" name="Arc 4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83" name="Arc 4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84" name="Line 4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0685" name="Group 45"/>
            <p:cNvGrpSpPr/>
            <p:nvPr/>
          </p:nvGrpSpPr>
          <p:grpSpPr>
            <a:xfrm>
              <a:off x="1072" y="1954"/>
              <a:ext cx="288" cy="144"/>
              <a:chOff x="1022" y="3111"/>
              <a:chExt cx="1108" cy="594"/>
            </a:xfrm>
          </p:grpSpPr>
          <p:sp>
            <p:nvSpPr>
              <p:cNvPr id="240686" name="Arc 46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87" name="Arc 47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88" name="Line 48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0689" name="Group 49"/>
            <p:cNvGrpSpPr/>
            <p:nvPr/>
          </p:nvGrpSpPr>
          <p:grpSpPr>
            <a:xfrm>
              <a:off x="1072" y="1710"/>
              <a:ext cx="288" cy="144"/>
              <a:chOff x="1022" y="3111"/>
              <a:chExt cx="1108" cy="594"/>
            </a:xfrm>
          </p:grpSpPr>
          <p:sp>
            <p:nvSpPr>
              <p:cNvPr id="240690" name="Arc 50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91" name="Arc 51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92" name="Line 52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0693" name="Group 53"/>
            <p:cNvGrpSpPr/>
            <p:nvPr/>
          </p:nvGrpSpPr>
          <p:grpSpPr>
            <a:xfrm>
              <a:off x="1067" y="2079"/>
              <a:ext cx="288" cy="144"/>
              <a:chOff x="1022" y="3111"/>
              <a:chExt cx="1108" cy="594"/>
            </a:xfrm>
          </p:grpSpPr>
          <p:sp>
            <p:nvSpPr>
              <p:cNvPr id="240694" name="Arc 54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95" name="Arc 55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0696" name="Line 56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0697" name="Line 57"/>
            <p:cNvSpPr/>
            <p:nvPr/>
          </p:nvSpPr>
          <p:spPr>
            <a:xfrm flipV="1">
              <a:off x="870" y="2789"/>
              <a:ext cx="973" cy="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698" name="Line 58"/>
            <p:cNvSpPr/>
            <p:nvPr/>
          </p:nvSpPr>
          <p:spPr>
            <a:xfrm rot="-5400000" flipH="1" flipV="1">
              <a:off x="589" y="2517"/>
              <a:ext cx="569" cy="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699" name="Oval 59"/>
            <p:cNvSpPr/>
            <p:nvPr/>
          </p:nvSpPr>
          <p:spPr>
            <a:xfrm>
              <a:off x="1796" y="2768"/>
              <a:ext cx="68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00" name="Line 60"/>
            <p:cNvSpPr/>
            <p:nvPr/>
          </p:nvSpPr>
          <p:spPr>
            <a:xfrm flipV="1">
              <a:off x="1358" y="1679"/>
              <a:ext cx="396" cy="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40701" name="Oval 61"/>
            <p:cNvSpPr/>
            <p:nvPr/>
          </p:nvSpPr>
          <p:spPr>
            <a:xfrm>
              <a:off x="1719" y="1640"/>
              <a:ext cx="68" cy="5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02" name="Text Box 62"/>
            <p:cNvSpPr txBox="1"/>
            <p:nvPr/>
          </p:nvSpPr>
          <p:spPr>
            <a:xfrm>
              <a:off x="1388" y="1813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800" b="1" baseline="-25000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0703" name="Text Box 63"/>
            <p:cNvSpPr txBox="1"/>
            <p:nvPr/>
          </p:nvSpPr>
          <p:spPr>
            <a:xfrm>
              <a:off x="341" y="1411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40704" name="Text Box 64"/>
            <p:cNvSpPr txBox="1"/>
            <p:nvPr/>
          </p:nvSpPr>
          <p:spPr>
            <a:xfrm>
              <a:off x="1704" y="1909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8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0705" name="Text Box 65"/>
            <p:cNvSpPr txBox="1"/>
            <p:nvPr/>
          </p:nvSpPr>
          <p:spPr>
            <a:xfrm>
              <a:off x="322" y="973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</a:t>
              </a:r>
              <a:endPara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0706" name="Text Box 66"/>
            <p:cNvSpPr txBox="1"/>
            <p:nvPr/>
          </p:nvSpPr>
          <p:spPr>
            <a:xfrm>
              <a:off x="1642" y="1645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</a:t>
              </a:r>
              <a:endPara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0707" name="Text Box 67"/>
            <p:cNvSpPr txBox="1"/>
            <p:nvPr/>
          </p:nvSpPr>
          <p:spPr>
            <a:xfrm>
              <a:off x="316" y="1664"/>
              <a:ext cx="31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54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</a:t>
              </a:r>
            </a:p>
          </p:txBody>
        </p:sp>
        <p:sp>
          <p:nvSpPr>
            <p:cNvPr id="240708" name="Text Box 68"/>
            <p:cNvSpPr txBox="1"/>
            <p:nvPr/>
          </p:nvSpPr>
          <p:spPr>
            <a:xfrm>
              <a:off x="1637" y="2308"/>
              <a:ext cx="31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algn="ctr"/>
              <a:r>
                <a:rPr lang="en-US" altLang="zh-CN" sz="54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</a:t>
              </a:r>
            </a:p>
          </p:txBody>
        </p:sp>
      </p:grpSp>
      <p:graphicFrame>
        <p:nvGraphicFramePr>
          <p:cNvPr id="240709" name="Object 69"/>
          <p:cNvGraphicFramePr/>
          <p:nvPr/>
        </p:nvGraphicFramePr>
        <p:xfrm>
          <a:off x="3995738" y="5300663"/>
          <a:ext cx="190341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6" r:id="rId5" imgW="939165" imgH="444500" progId="Equation.3">
                  <p:embed/>
                </p:oleObj>
              </mc:Choice>
              <mc:Fallback>
                <p:oleObj r:id="rId5" imgW="939165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95738" y="5300663"/>
                        <a:ext cx="1903412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342" name="AutoShape 70"/>
          <p:cNvSpPr/>
          <p:nvPr/>
        </p:nvSpPr>
        <p:spPr>
          <a:xfrm>
            <a:off x="4267200" y="2646363"/>
            <a:ext cx="593725" cy="1362075"/>
          </a:xfrm>
          <a:prstGeom prst="wedgeRoundRectCallout">
            <a:avLst>
              <a:gd name="adj1" fmla="val -271657"/>
              <a:gd name="adj2" fmla="val 28787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86592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996633"/>
                </a:solidFill>
                <a:latin typeface="Times New Roman" panose="02020603050405020304" pitchFamily="18" charset="0"/>
              </a:rPr>
              <a:t>滑动头</a:t>
            </a:r>
          </a:p>
        </p:txBody>
      </p:sp>
      <p:sp>
        <p:nvSpPr>
          <p:cNvPr id="54343" name="Rectangle 71"/>
          <p:cNvSpPr/>
          <p:nvPr/>
        </p:nvSpPr>
        <p:spPr>
          <a:xfrm>
            <a:off x="1746250" y="574675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原理图</a:t>
            </a:r>
          </a:p>
        </p:txBody>
      </p:sp>
      <p:grpSp>
        <p:nvGrpSpPr>
          <p:cNvPr id="16" name="Group 72"/>
          <p:cNvGrpSpPr/>
          <p:nvPr/>
        </p:nvGrpSpPr>
        <p:grpSpPr>
          <a:xfrm>
            <a:off x="5364163" y="981075"/>
            <a:ext cx="3260725" cy="2652713"/>
            <a:chOff x="3005" y="678"/>
            <a:chExt cx="2054" cy="1671"/>
          </a:xfrm>
        </p:grpSpPr>
        <p:sp>
          <p:nvSpPr>
            <p:cNvPr id="240713" name="Rectangle 73"/>
            <p:cNvSpPr/>
            <p:nvPr/>
          </p:nvSpPr>
          <p:spPr>
            <a:xfrm>
              <a:off x="3365" y="678"/>
              <a:ext cx="18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•</a:t>
              </a:r>
              <a:endParaRPr lang="en-US" altLang="zh-CN" sz="1400" dirty="0">
                <a:latin typeface="Times New Roman" panose="02020603050405020304" pitchFamily="18" charset="0"/>
              </a:endParaRPr>
            </a:p>
          </p:txBody>
        </p:sp>
        <p:sp>
          <p:nvSpPr>
            <p:cNvPr id="240714" name="Line 74"/>
            <p:cNvSpPr/>
            <p:nvPr/>
          </p:nvSpPr>
          <p:spPr>
            <a:xfrm flipV="1">
              <a:off x="3685" y="1098"/>
              <a:ext cx="0" cy="31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15" name="Line 75"/>
            <p:cNvSpPr/>
            <p:nvPr/>
          </p:nvSpPr>
          <p:spPr>
            <a:xfrm>
              <a:off x="3299" y="1109"/>
              <a:ext cx="38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16" name="Oval 76"/>
            <p:cNvSpPr/>
            <p:nvPr/>
          </p:nvSpPr>
          <p:spPr>
            <a:xfrm>
              <a:off x="3254" y="1096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17" name="Line 77"/>
            <p:cNvSpPr/>
            <p:nvPr/>
          </p:nvSpPr>
          <p:spPr>
            <a:xfrm>
              <a:off x="3671" y="1918"/>
              <a:ext cx="0" cy="40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18" name="Line 78"/>
            <p:cNvSpPr/>
            <p:nvPr/>
          </p:nvSpPr>
          <p:spPr>
            <a:xfrm>
              <a:off x="3317" y="2320"/>
              <a:ext cx="1379" cy="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19" name="Oval 79"/>
            <p:cNvSpPr/>
            <p:nvPr/>
          </p:nvSpPr>
          <p:spPr>
            <a:xfrm>
              <a:off x="3280" y="2301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20" name="Line 80"/>
            <p:cNvSpPr/>
            <p:nvPr/>
          </p:nvSpPr>
          <p:spPr>
            <a:xfrm>
              <a:off x="3722" y="1606"/>
              <a:ext cx="94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21" name="Text Box 81"/>
            <p:cNvSpPr txBox="1"/>
            <p:nvPr/>
          </p:nvSpPr>
          <p:spPr>
            <a:xfrm>
              <a:off x="3005" y="1579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0722" name="Text Box 82"/>
            <p:cNvSpPr txBox="1"/>
            <p:nvPr/>
          </p:nvSpPr>
          <p:spPr>
            <a:xfrm>
              <a:off x="3013" y="1531"/>
              <a:ext cx="21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•</a:t>
              </a:r>
            </a:p>
          </p:txBody>
        </p:sp>
        <p:sp>
          <p:nvSpPr>
            <p:cNvPr id="240723" name="Line 83"/>
            <p:cNvSpPr/>
            <p:nvPr/>
          </p:nvSpPr>
          <p:spPr>
            <a:xfrm>
              <a:off x="3333" y="1339"/>
              <a:ext cx="0" cy="767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0724" name="Rectangle 84"/>
            <p:cNvSpPr/>
            <p:nvPr/>
          </p:nvSpPr>
          <p:spPr>
            <a:xfrm>
              <a:off x="3376" y="1500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40725" name="Rectangle 85"/>
            <p:cNvSpPr/>
            <p:nvPr/>
          </p:nvSpPr>
          <p:spPr>
            <a:xfrm>
              <a:off x="3720" y="1655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0726" name="Line 86"/>
            <p:cNvSpPr/>
            <p:nvPr/>
          </p:nvSpPr>
          <p:spPr>
            <a:xfrm>
              <a:off x="3876" y="1538"/>
              <a:ext cx="400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0727" name="Text Box 87"/>
            <p:cNvSpPr txBox="1"/>
            <p:nvPr/>
          </p:nvSpPr>
          <p:spPr>
            <a:xfrm flipH="1">
              <a:off x="4271" y="1802"/>
              <a:ext cx="21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•</a:t>
              </a:r>
              <a:endParaRPr lang="en-US" altLang="zh-CN" sz="1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0728" name="Text Box 88"/>
            <p:cNvSpPr txBox="1"/>
            <p:nvPr/>
          </p:nvSpPr>
          <p:spPr>
            <a:xfrm>
              <a:off x="4259" y="185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0729" name="Line 89"/>
            <p:cNvSpPr/>
            <p:nvPr/>
          </p:nvSpPr>
          <p:spPr>
            <a:xfrm>
              <a:off x="4231" y="1661"/>
              <a:ext cx="0" cy="58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0730" name="Text Box 90"/>
            <p:cNvSpPr txBox="1"/>
            <p:nvPr/>
          </p:nvSpPr>
          <p:spPr>
            <a:xfrm>
              <a:off x="3348" y="723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40731" name="Line 91"/>
            <p:cNvSpPr/>
            <p:nvPr/>
          </p:nvSpPr>
          <p:spPr>
            <a:xfrm>
              <a:off x="3262" y="1016"/>
              <a:ext cx="400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0732" name="Rectangle 92"/>
            <p:cNvSpPr/>
            <p:nvPr/>
          </p:nvSpPr>
          <p:spPr>
            <a:xfrm>
              <a:off x="4059" y="1108"/>
              <a:ext cx="18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•</a:t>
              </a:r>
              <a:endParaRPr lang="en-US" altLang="zh-CN" sz="1400" dirty="0">
                <a:latin typeface="Times New Roman" panose="02020603050405020304" pitchFamily="18" charset="0"/>
              </a:endParaRPr>
            </a:p>
          </p:txBody>
        </p:sp>
        <p:sp>
          <p:nvSpPr>
            <p:cNvPr id="240733" name="Text Box 93"/>
            <p:cNvSpPr txBox="1"/>
            <p:nvPr/>
          </p:nvSpPr>
          <p:spPr>
            <a:xfrm>
              <a:off x="4015" y="1173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40734" name="Arc 94"/>
            <p:cNvSpPr/>
            <p:nvPr/>
          </p:nvSpPr>
          <p:spPr>
            <a:xfrm rot="5400000">
              <a:off x="3641" y="1402"/>
              <a:ext cx="106" cy="113"/>
            </a:xfrm>
            <a:custGeom>
              <a:avLst/>
              <a:gdLst>
                <a:gd name="txL" fmla="*/ 0 w 40136"/>
                <a:gd name="txT" fmla="*/ 0 h 21600"/>
                <a:gd name="txR" fmla="*/ 40136 w 40136"/>
                <a:gd name="txB" fmla="*/ 21600 h 21600"/>
              </a:gdLst>
              <a:ahLst/>
              <a:cxnLst>
                <a:cxn ang="0">
                  <a:pos x="0" y="71"/>
                </a:cxn>
                <a:cxn ang="0">
                  <a:pos x="106" y="71"/>
                </a:cxn>
                <a:cxn ang="0">
                  <a:pos x="53" y="113"/>
                </a:cxn>
              </a:cxnLst>
              <a:rect l="txL" t="txT" r="txR" b="txB"/>
              <a:pathLst>
                <a:path w="40136" h="21600" fill="none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</a:path>
                <a:path w="40136" h="21600" stroke="0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  <a:lnTo>
                    <a:pt x="20078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35" name="Arc 95"/>
            <p:cNvSpPr/>
            <p:nvPr/>
          </p:nvSpPr>
          <p:spPr>
            <a:xfrm rot="5400000">
              <a:off x="3642" y="1505"/>
              <a:ext cx="107" cy="113"/>
            </a:xfrm>
            <a:custGeom>
              <a:avLst/>
              <a:gdLst>
                <a:gd name="txL" fmla="*/ 0 w 40136"/>
                <a:gd name="txT" fmla="*/ 0 h 21600"/>
                <a:gd name="txR" fmla="*/ 40136 w 40136"/>
                <a:gd name="txB" fmla="*/ 21600 h 21600"/>
              </a:gdLst>
              <a:ahLst/>
              <a:cxnLst>
                <a:cxn ang="0">
                  <a:pos x="0" y="71"/>
                </a:cxn>
                <a:cxn ang="0">
                  <a:pos x="107" y="71"/>
                </a:cxn>
                <a:cxn ang="0">
                  <a:pos x="54" y="113"/>
                </a:cxn>
              </a:cxnLst>
              <a:rect l="txL" t="txT" r="txR" b="txB"/>
              <a:pathLst>
                <a:path w="40136" h="21600" fill="none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</a:path>
                <a:path w="40136" h="21600" stroke="0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  <a:lnTo>
                    <a:pt x="20078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36" name="Arc 96"/>
            <p:cNvSpPr/>
            <p:nvPr/>
          </p:nvSpPr>
          <p:spPr>
            <a:xfrm rot="5400000">
              <a:off x="3641" y="1606"/>
              <a:ext cx="107" cy="113"/>
            </a:xfrm>
            <a:custGeom>
              <a:avLst/>
              <a:gdLst>
                <a:gd name="txL" fmla="*/ 0 w 40136"/>
                <a:gd name="txT" fmla="*/ 0 h 21600"/>
                <a:gd name="txR" fmla="*/ 40136 w 40136"/>
                <a:gd name="txB" fmla="*/ 21600 h 21600"/>
              </a:gdLst>
              <a:ahLst/>
              <a:cxnLst>
                <a:cxn ang="0">
                  <a:pos x="0" y="71"/>
                </a:cxn>
                <a:cxn ang="0">
                  <a:pos x="107" y="71"/>
                </a:cxn>
                <a:cxn ang="0">
                  <a:pos x="54" y="113"/>
                </a:cxn>
              </a:cxnLst>
              <a:rect l="txL" t="txT" r="txR" b="txB"/>
              <a:pathLst>
                <a:path w="40136" h="21600" fill="none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</a:path>
                <a:path w="40136" h="21600" stroke="0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  <a:lnTo>
                    <a:pt x="20078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37" name="Line 97"/>
            <p:cNvSpPr/>
            <p:nvPr/>
          </p:nvSpPr>
          <p:spPr>
            <a:xfrm rot="5400000">
              <a:off x="3597" y="1321"/>
              <a:ext cx="177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38" name="Arc 98"/>
            <p:cNvSpPr/>
            <p:nvPr/>
          </p:nvSpPr>
          <p:spPr>
            <a:xfrm rot="5400000">
              <a:off x="3650" y="1705"/>
              <a:ext cx="107" cy="113"/>
            </a:xfrm>
            <a:custGeom>
              <a:avLst/>
              <a:gdLst>
                <a:gd name="txL" fmla="*/ 0 w 40136"/>
                <a:gd name="txT" fmla="*/ 0 h 21600"/>
                <a:gd name="txR" fmla="*/ 40136 w 40136"/>
                <a:gd name="txB" fmla="*/ 21600 h 21600"/>
              </a:gdLst>
              <a:ahLst/>
              <a:cxnLst>
                <a:cxn ang="0">
                  <a:pos x="0" y="71"/>
                </a:cxn>
                <a:cxn ang="0">
                  <a:pos x="107" y="71"/>
                </a:cxn>
                <a:cxn ang="0">
                  <a:pos x="54" y="113"/>
                </a:cxn>
              </a:cxnLst>
              <a:rect l="txL" t="txT" r="txR" b="txB"/>
              <a:pathLst>
                <a:path w="40136" h="21600" fill="none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</a:path>
                <a:path w="40136" h="21600" stroke="0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  <a:lnTo>
                    <a:pt x="20078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39" name="Arc 99"/>
            <p:cNvSpPr/>
            <p:nvPr/>
          </p:nvSpPr>
          <p:spPr>
            <a:xfrm rot="5400000">
              <a:off x="3632" y="1804"/>
              <a:ext cx="107" cy="113"/>
            </a:xfrm>
            <a:custGeom>
              <a:avLst/>
              <a:gdLst>
                <a:gd name="txL" fmla="*/ 0 w 40136"/>
                <a:gd name="txT" fmla="*/ 0 h 21600"/>
                <a:gd name="txR" fmla="*/ 40136 w 40136"/>
                <a:gd name="txB" fmla="*/ 21600 h 21600"/>
              </a:gdLst>
              <a:ahLst/>
              <a:cxnLst>
                <a:cxn ang="0">
                  <a:pos x="0" y="71"/>
                </a:cxn>
                <a:cxn ang="0">
                  <a:pos x="107" y="71"/>
                </a:cxn>
                <a:cxn ang="0">
                  <a:pos x="54" y="113"/>
                </a:cxn>
              </a:cxnLst>
              <a:rect l="txL" t="txT" r="txR" b="txB"/>
              <a:pathLst>
                <a:path w="40136" h="21600" fill="none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</a:path>
                <a:path w="40136" h="21600" stroke="0">
                  <a:moveTo>
                    <a:pt x="0" y="13634"/>
                  </a:moveTo>
                  <a:cubicBezTo>
                    <a:pt x="3265" y="5403"/>
                    <a:pt x="11223" y="-1"/>
                    <a:pt x="20078" y="0"/>
                  </a:cubicBezTo>
                  <a:cubicBezTo>
                    <a:pt x="28913" y="0"/>
                    <a:pt x="36857" y="5380"/>
                    <a:pt x="40135" y="13585"/>
                  </a:cubicBezTo>
                  <a:lnTo>
                    <a:pt x="20078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40" name="Oval 100"/>
            <p:cNvSpPr/>
            <p:nvPr/>
          </p:nvSpPr>
          <p:spPr>
            <a:xfrm>
              <a:off x="4657" y="2295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41" name="Oval 101"/>
            <p:cNvSpPr/>
            <p:nvPr/>
          </p:nvSpPr>
          <p:spPr>
            <a:xfrm>
              <a:off x="4630" y="1591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0742" name="Text Box 102"/>
            <p:cNvSpPr txBox="1"/>
            <p:nvPr/>
          </p:nvSpPr>
          <p:spPr>
            <a:xfrm>
              <a:off x="4794" y="1834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Z</a:t>
              </a:r>
              <a:endParaRPr lang="en-US" altLang="zh-CN" baseline="-25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0743" name="Line 103"/>
            <p:cNvSpPr/>
            <p:nvPr/>
          </p:nvSpPr>
          <p:spPr>
            <a:xfrm>
              <a:off x="4666" y="1627"/>
              <a:ext cx="0" cy="691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0744" name="Rectangle 104"/>
            <p:cNvSpPr/>
            <p:nvPr/>
          </p:nvSpPr>
          <p:spPr>
            <a:xfrm>
              <a:off x="4626" y="1850"/>
              <a:ext cx="106" cy="235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240745" name="Object 105"/>
          <p:cNvGraphicFramePr/>
          <p:nvPr/>
        </p:nvGraphicFramePr>
        <p:xfrm>
          <a:off x="6392863" y="5314950"/>
          <a:ext cx="1917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7" r:id="rId7" imgW="926465" imgH="444500" progId="Equation.3">
                  <p:embed/>
                </p:oleObj>
              </mc:Choice>
              <mc:Fallback>
                <p:oleObj r:id="rId7" imgW="926465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92863" y="5314950"/>
                        <a:ext cx="1917700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378" name="AutoShape 106"/>
          <p:cNvSpPr/>
          <p:nvPr/>
        </p:nvSpPr>
        <p:spPr>
          <a:xfrm>
            <a:off x="6138863" y="4086225"/>
            <a:ext cx="1370012" cy="608013"/>
          </a:xfrm>
          <a:prstGeom prst="wedgeRoundRectCallout">
            <a:avLst>
              <a:gd name="adj1" fmla="val -59269"/>
              <a:gd name="adj2" fmla="val -11814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86592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86592C"/>
                </a:solidFill>
                <a:latin typeface="Times New Roman" panose="02020603050405020304" pitchFamily="18" charset="0"/>
              </a:rPr>
              <a:t>接零线</a:t>
            </a:r>
          </a:p>
        </p:txBody>
      </p:sp>
      <p:sp>
        <p:nvSpPr>
          <p:cNvPr id="54379" name="AutoShape 107"/>
          <p:cNvSpPr/>
          <p:nvPr/>
        </p:nvSpPr>
        <p:spPr>
          <a:xfrm>
            <a:off x="6635750" y="712788"/>
            <a:ext cx="1370013" cy="608012"/>
          </a:xfrm>
          <a:prstGeom prst="wedgeRoundRectCallout">
            <a:avLst>
              <a:gd name="adj1" fmla="val -62630"/>
              <a:gd name="adj2" fmla="val 96213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86592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86592C"/>
                </a:solidFill>
                <a:latin typeface="Times New Roman" panose="02020603050405020304" pitchFamily="18" charset="0"/>
              </a:rPr>
              <a:t>接火线</a:t>
            </a:r>
          </a:p>
        </p:txBody>
      </p:sp>
      <p:sp>
        <p:nvSpPr>
          <p:cNvPr id="108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7437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42" grpId="0" animBg="1"/>
      <p:bldP spid="54343" grpId="0" build="p"/>
      <p:bldP spid="54378" grpId="0" animBg="1"/>
      <p:bldP spid="5437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ext Box 2"/>
          <p:cNvSpPr txBox="1"/>
          <p:nvPr/>
        </p:nvSpPr>
        <p:spPr>
          <a:xfrm>
            <a:off x="539750" y="1439863"/>
            <a:ext cx="7416800" cy="184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</a:rPr>
              <a:t>原、副边不能对调使用，否则可能会烧坏绕组，甚至造成电源短路。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</a:rPr>
              <a:t>接通电源前，应先将滑动触头调到零位，接通电源后再慢慢转动手柄，将输出电压调至所需值。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95288" y="584993"/>
            <a:ext cx="5184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使用自耦调变压器时应该注意：</a:t>
            </a:r>
          </a:p>
        </p:txBody>
      </p:sp>
      <p:pic>
        <p:nvPicPr>
          <p:cNvPr id="241668" name="Picture 4" descr="3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3500438"/>
            <a:ext cx="7559675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6" name="页脚占位符 4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5943600" y="66833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00" b="0" i="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>
                <a:solidFill>
                  <a:srgbClr val="0000FF"/>
                </a:solidFill>
              </a:rPr>
              <a:t>电工电子技术</a:t>
            </a:r>
            <a:endParaRPr lang="zh-CN" alt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59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52412" y="584200"/>
            <a:ext cx="50053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二、小功率电源变压器</a:t>
            </a:r>
            <a:r>
              <a:rPr kumimoji="1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52413" y="1341438"/>
            <a:ext cx="8496300" cy="968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小功率电源变压器：</a:t>
            </a:r>
            <a:r>
              <a:rPr kumimoji="1" lang="zh-CN" altLang="en-US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在各种仪器设备中提供所需电源电压的变压器，一般容量和体积都较小。</a:t>
            </a:r>
          </a:p>
        </p:txBody>
      </p:sp>
      <p:pic>
        <p:nvPicPr>
          <p:cNvPr id="242692" name="Picture 4" descr="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75" y="2492375"/>
            <a:ext cx="5689600" cy="3065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693" name="Text Box 5"/>
          <p:cNvSpPr txBox="1"/>
          <p:nvPr/>
        </p:nvSpPr>
        <p:spPr>
          <a:xfrm>
            <a:off x="2286000" y="5734050"/>
            <a:ext cx="36544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小功率电源变压器 </a:t>
            </a: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97825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31788" y="577850"/>
            <a:ext cx="4779963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变压器线圈极性的测定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87338" y="1268413"/>
            <a:ext cx="8388350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      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如果变压 器有两个相同的原边，串联时可接于高压，并联时可接于低压，但接线时一定要注意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同极性端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23850" y="2122488"/>
            <a:ext cx="8424863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1.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同极性端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（同名端）：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当电流从同极性端流入时，两线圈产生的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磁通方向相同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</a:p>
        </p:txBody>
      </p:sp>
      <p:sp>
        <p:nvSpPr>
          <p:cNvPr id="27653" name="Oval 5"/>
          <p:cNvSpPr/>
          <p:nvPr/>
        </p:nvSpPr>
        <p:spPr>
          <a:xfrm>
            <a:off x="1470025" y="3609975"/>
            <a:ext cx="107950" cy="1143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4" name="Rectangle 6"/>
          <p:cNvSpPr/>
          <p:nvPr/>
        </p:nvSpPr>
        <p:spPr>
          <a:xfrm>
            <a:off x="823913" y="6097588"/>
            <a:ext cx="3057525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</a:t>
            </a:r>
            <a:r>
              <a:rPr lang="en-US" altLang="zh-CN" sz="2800" b="1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为同名端</a:t>
            </a:r>
          </a:p>
        </p:txBody>
      </p:sp>
      <p:sp>
        <p:nvSpPr>
          <p:cNvPr id="27655" name="Oval 7"/>
          <p:cNvSpPr/>
          <p:nvPr/>
        </p:nvSpPr>
        <p:spPr>
          <a:xfrm>
            <a:off x="4879975" y="3571875"/>
            <a:ext cx="107950" cy="1143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6" name="Rectangle 8"/>
          <p:cNvSpPr/>
          <p:nvPr/>
        </p:nvSpPr>
        <p:spPr>
          <a:xfrm>
            <a:off x="4062413" y="6059488"/>
            <a:ext cx="2657475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</a:t>
            </a:r>
            <a:r>
              <a:rPr lang="en-US" altLang="zh-CN" sz="2800" b="1" dirty="0">
                <a:solidFill>
                  <a:srgbClr val="CC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为同名端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7297738" y="2874963"/>
            <a:ext cx="1376363" cy="1281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正确的串联接法</a:t>
            </a:r>
          </a:p>
        </p:txBody>
      </p:sp>
      <p:sp>
        <p:nvSpPr>
          <p:cNvPr id="27658" name="Oval 10"/>
          <p:cNvSpPr/>
          <p:nvPr/>
        </p:nvSpPr>
        <p:spPr>
          <a:xfrm>
            <a:off x="1450975" y="4981575"/>
            <a:ext cx="107950" cy="1143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9" name="Oval 11"/>
          <p:cNvSpPr/>
          <p:nvPr/>
        </p:nvSpPr>
        <p:spPr>
          <a:xfrm>
            <a:off x="4937125" y="5591175"/>
            <a:ext cx="107950" cy="1143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0" name="Line 12"/>
          <p:cNvSpPr/>
          <p:nvPr/>
        </p:nvSpPr>
        <p:spPr>
          <a:xfrm>
            <a:off x="993775" y="4371975"/>
            <a:ext cx="0" cy="47625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1" name="Line 13"/>
          <p:cNvSpPr/>
          <p:nvPr/>
        </p:nvSpPr>
        <p:spPr>
          <a:xfrm>
            <a:off x="4308475" y="4276725"/>
            <a:ext cx="0" cy="123825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4"/>
          <p:cNvGrpSpPr/>
          <p:nvPr/>
        </p:nvGrpSpPr>
        <p:grpSpPr>
          <a:xfrm>
            <a:off x="7545388" y="4275138"/>
            <a:ext cx="822325" cy="1639887"/>
            <a:chOff x="4775" y="2579"/>
            <a:chExt cx="518" cy="1033"/>
          </a:xfrm>
        </p:grpSpPr>
        <p:sp>
          <p:nvSpPr>
            <p:cNvPr id="243727" name="Line 15"/>
            <p:cNvSpPr/>
            <p:nvPr/>
          </p:nvSpPr>
          <p:spPr>
            <a:xfrm>
              <a:off x="5293" y="2699"/>
              <a:ext cx="0" cy="867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28" name="Arc 16"/>
            <p:cNvSpPr/>
            <p:nvPr/>
          </p:nvSpPr>
          <p:spPr>
            <a:xfrm>
              <a:off x="5185" y="2667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29" name="Arc 17"/>
            <p:cNvSpPr/>
            <p:nvPr/>
          </p:nvSpPr>
          <p:spPr>
            <a:xfrm>
              <a:off x="5185" y="2727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0" name="Line 18"/>
            <p:cNvSpPr/>
            <p:nvPr/>
          </p:nvSpPr>
          <p:spPr>
            <a:xfrm flipV="1">
              <a:off x="5195" y="2592"/>
              <a:ext cx="0" cy="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31" name="Line 19"/>
            <p:cNvSpPr/>
            <p:nvPr/>
          </p:nvSpPr>
          <p:spPr>
            <a:xfrm>
              <a:off x="5185" y="2934"/>
              <a:ext cx="0" cy="87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32" name="Line 20"/>
            <p:cNvSpPr/>
            <p:nvPr/>
          </p:nvSpPr>
          <p:spPr>
            <a:xfrm>
              <a:off x="4812" y="2592"/>
              <a:ext cx="38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33" name="Line 21"/>
            <p:cNvSpPr/>
            <p:nvPr/>
          </p:nvSpPr>
          <p:spPr>
            <a:xfrm>
              <a:off x="4831" y="3019"/>
              <a:ext cx="36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34" name="Oval 22"/>
            <p:cNvSpPr/>
            <p:nvPr/>
          </p:nvSpPr>
          <p:spPr>
            <a:xfrm>
              <a:off x="4786" y="3008"/>
              <a:ext cx="45" cy="45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5" name="Oval 23"/>
            <p:cNvSpPr/>
            <p:nvPr/>
          </p:nvSpPr>
          <p:spPr>
            <a:xfrm>
              <a:off x="4775" y="2579"/>
              <a:ext cx="45" cy="45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6" name="Arc 24"/>
            <p:cNvSpPr/>
            <p:nvPr/>
          </p:nvSpPr>
          <p:spPr>
            <a:xfrm>
              <a:off x="5185" y="2855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7" name="Arc 25"/>
            <p:cNvSpPr/>
            <p:nvPr/>
          </p:nvSpPr>
          <p:spPr>
            <a:xfrm>
              <a:off x="5185" y="2791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8" name="Arc 26"/>
            <p:cNvSpPr/>
            <p:nvPr/>
          </p:nvSpPr>
          <p:spPr>
            <a:xfrm>
              <a:off x="5185" y="3226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39" name="Arc 27"/>
            <p:cNvSpPr/>
            <p:nvPr/>
          </p:nvSpPr>
          <p:spPr>
            <a:xfrm>
              <a:off x="5185" y="3286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40" name="Line 28"/>
            <p:cNvSpPr/>
            <p:nvPr/>
          </p:nvSpPr>
          <p:spPr>
            <a:xfrm flipV="1">
              <a:off x="5195" y="3151"/>
              <a:ext cx="0" cy="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41" name="Line 29"/>
            <p:cNvSpPr/>
            <p:nvPr/>
          </p:nvSpPr>
          <p:spPr>
            <a:xfrm>
              <a:off x="5185" y="3493"/>
              <a:ext cx="0" cy="87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42" name="Line 30"/>
            <p:cNvSpPr/>
            <p:nvPr/>
          </p:nvSpPr>
          <p:spPr>
            <a:xfrm>
              <a:off x="4812" y="3151"/>
              <a:ext cx="38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43" name="Line 31"/>
            <p:cNvSpPr/>
            <p:nvPr/>
          </p:nvSpPr>
          <p:spPr>
            <a:xfrm>
              <a:off x="4831" y="3578"/>
              <a:ext cx="36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3744" name="Oval 32"/>
            <p:cNvSpPr/>
            <p:nvPr/>
          </p:nvSpPr>
          <p:spPr>
            <a:xfrm>
              <a:off x="4786" y="3567"/>
              <a:ext cx="45" cy="45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45" name="Oval 33"/>
            <p:cNvSpPr/>
            <p:nvPr/>
          </p:nvSpPr>
          <p:spPr>
            <a:xfrm>
              <a:off x="4775" y="3138"/>
              <a:ext cx="45" cy="45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46" name="Arc 34"/>
            <p:cNvSpPr/>
            <p:nvPr/>
          </p:nvSpPr>
          <p:spPr>
            <a:xfrm>
              <a:off x="5185" y="3414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47" name="Arc 35"/>
            <p:cNvSpPr/>
            <p:nvPr/>
          </p:nvSpPr>
          <p:spPr>
            <a:xfrm>
              <a:off x="5185" y="3350"/>
              <a:ext cx="58" cy="64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64"/>
                </a:cxn>
                <a:cxn ang="0">
                  <a:pos x="5" y="32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7684" name="Rectangle 36"/>
          <p:cNvSpPr>
            <a:spLocks noChangeArrowheads="1"/>
          </p:cNvSpPr>
          <p:nvPr/>
        </p:nvSpPr>
        <p:spPr bwMode="auto">
          <a:xfrm>
            <a:off x="6669088" y="6018213"/>
            <a:ext cx="2168525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同名端标注</a:t>
            </a:r>
          </a:p>
        </p:txBody>
      </p:sp>
      <p:sp>
        <p:nvSpPr>
          <p:cNvPr id="27685" name="Oval 37"/>
          <p:cNvSpPr/>
          <p:nvPr/>
        </p:nvSpPr>
        <p:spPr>
          <a:xfrm>
            <a:off x="8042275" y="4391025"/>
            <a:ext cx="88900" cy="809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86" name="Oval 38"/>
          <p:cNvSpPr/>
          <p:nvPr/>
        </p:nvSpPr>
        <p:spPr>
          <a:xfrm>
            <a:off x="8023225" y="5267325"/>
            <a:ext cx="6985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39"/>
          <p:cNvGrpSpPr/>
          <p:nvPr/>
        </p:nvGrpSpPr>
        <p:grpSpPr>
          <a:xfrm>
            <a:off x="361950" y="2978150"/>
            <a:ext cx="3268663" cy="3046413"/>
            <a:chOff x="250" y="1762"/>
            <a:chExt cx="2059" cy="1919"/>
          </a:xfrm>
        </p:grpSpPr>
        <p:sp>
          <p:nvSpPr>
            <p:cNvPr id="243752" name="Rectangle 40"/>
            <p:cNvSpPr/>
            <p:nvPr/>
          </p:nvSpPr>
          <p:spPr>
            <a:xfrm>
              <a:off x="1122" y="1879"/>
              <a:ext cx="1187" cy="1802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rgbClr val="58838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753" name="Rectangle 41"/>
            <p:cNvSpPr/>
            <p:nvPr/>
          </p:nvSpPr>
          <p:spPr>
            <a:xfrm>
              <a:off x="1312" y="2115"/>
              <a:ext cx="798" cy="1362"/>
            </a:xfrm>
            <a:prstGeom prst="rect">
              <a:avLst/>
            </a:prstGeom>
            <a:solidFill>
              <a:srgbClr val="EFF9FF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3754" name="Group 42"/>
            <p:cNvGrpSpPr/>
            <p:nvPr/>
          </p:nvGrpSpPr>
          <p:grpSpPr>
            <a:xfrm>
              <a:off x="1086" y="2277"/>
              <a:ext cx="288" cy="144"/>
              <a:chOff x="1022" y="3111"/>
              <a:chExt cx="1108" cy="594"/>
            </a:xfrm>
          </p:grpSpPr>
          <p:sp>
            <p:nvSpPr>
              <p:cNvPr id="243755" name="Arc 4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56" name="Arc 4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57" name="Line 4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758" name="Group 46"/>
            <p:cNvGrpSpPr/>
            <p:nvPr/>
          </p:nvGrpSpPr>
          <p:grpSpPr>
            <a:xfrm>
              <a:off x="1086" y="2411"/>
              <a:ext cx="288" cy="144"/>
              <a:chOff x="1022" y="3111"/>
              <a:chExt cx="1108" cy="594"/>
            </a:xfrm>
          </p:grpSpPr>
          <p:sp>
            <p:nvSpPr>
              <p:cNvPr id="243759" name="Arc 47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60" name="Arc 48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61" name="Line 49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762" name="Group 50"/>
            <p:cNvGrpSpPr/>
            <p:nvPr/>
          </p:nvGrpSpPr>
          <p:grpSpPr>
            <a:xfrm>
              <a:off x="1086" y="2167"/>
              <a:ext cx="288" cy="144"/>
              <a:chOff x="1022" y="3111"/>
              <a:chExt cx="1108" cy="594"/>
            </a:xfrm>
          </p:grpSpPr>
          <p:sp>
            <p:nvSpPr>
              <p:cNvPr id="243763" name="Arc 5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64" name="Arc 5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65" name="Line 5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766" name="Group 54"/>
            <p:cNvGrpSpPr/>
            <p:nvPr/>
          </p:nvGrpSpPr>
          <p:grpSpPr>
            <a:xfrm>
              <a:off x="659" y="1762"/>
              <a:ext cx="352" cy="291"/>
              <a:chOff x="926" y="829"/>
              <a:chExt cx="352" cy="291"/>
            </a:xfrm>
          </p:grpSpPr>
          <p:sp>
            <p:nvSpPr>
              <p:cNvPr id="243767" name="Line 55"/>
              <p:cNvSpPr/>
              <p:nvPr/>
            </p:nvSpPr>
            <p:spPr>
              <a:xfrm>
                <a:off x="926" y="1120"/>
                <a:ext cx="352" cy="0"/>
              </a:xfrm>
              <a:prstGeom prst="line">
                <a:avLst/>
              </a:prstGeom>
              <a:ln w="28575" cap="flat" cmpd="sng">
                <a:solidFill>
                  <a:srgbClr val="339933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243768" name="Text Box 56"/>
              <p:cNvSpPr txBox="1"/>
              <p:nvPr/>
            </p:nvSpPr>
            <p:spPr>
              <a:xfrm>
                <a:off x="946" y="829"/>
                <a:ext cx="182" cy="2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i</a:t>
                </a:r>
                <a:r>
                  <a:rPr lang="en-US" altLang="zh-CN" b="1" baseline="-25000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grpSp>
          <p:nvGrpSpPr>
            <p:cNvPr id="243769" name="Group 57"/>
            <p:cNvGrpSpPr/>
            <p:nvPr/>
          </p:nvGrpSpPr>
          <p:grpSpPr>
            <a:xfrm>
              <a:off x="629" y="2579"/>
              <a:ext cx="505" cy="56"/>
              <a:chOff x="641" y="2003"/>
              <a:chExt cx="721" cy="56"/>
            </a:xfrm>
          </p:grpSpPr>
          <p:sp>
            <p:nvSpPr>
              <p:cNvPr id="243770" name="Line 58"/>
              <p:cNvSpPr/>
              <p:nvPr/>
            </p:nvSpPr>
            <p:spPr>
              <a:xfrm flipV="1">
                <a:off x="694" y="2038"/>
                <a:ext cx="668" cy="5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3771" name="Oval 59"/>
              <p:cNvSpPr/>
              <p:nvPr/>
            </p:nvSpPr>
            <p:spPr>
              <a:xfrm>
                <a:off x="641" y="2003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43772" name="Group 60"/>
            <p:cNvGrpSpPr/>
            <p:nvPr/>
          </p:nvGrpSpPr>
          <p:grpSpPr>
            <a:xfrm>
              <a:off x="444" y="2079"/>
              <a:ext cx="930" cy="88"/>
              <a:chOff x="672" y="1287"/>
              <a:chExt cx="930" cy="88"/>
            </a:xfrm>
          </p:grpSpPr>
          <p:sp>
            <p:nvSpPr>
              <p:cNvPr id="243773" name="Line 61"/>
              <p:cNvSpPr/>
              <p:nvPr/>
            </p:nvSpPr>
            <p:spPr>
              <a:xfrm flipV="1">
                <a:off x="704" y="1327"/>
                <a:ext cx="637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43774" name="Group 62"/>
              <p:cNvGrpSpPr/>
              <p:nvPr/>
            </p:nvGrpSpPr>
            <p:grpSpPr>
              <a:xfrm>
                <a:off x="672" y="1287"/>
                <a:ext cx="930" cy="88"/>
                <a:chOff x="672" y="1287"/>
                <a:chExt cx="930" cy="88"/>
              </a:xfrm>
            </p:grpSpPr>
            <p:grpSp>
              <p:nvGrpSpPr>
                <p:cNvPr id="243775" name="Group 63"/>
                <p:cNvGrpSpPr/>
                <p:nvPr/>
              </p:nvGrpSpPr>
              <p:grpSpPr>
                <a:xfrm>
                  <a:off x="1266" y="1327"/>
                  <a:ext cx="336" cy="48"/>
                  <a:chOff x="3888" y="3120"/>
                  <a:chExt cx="336" cy="48"/>
                </a:xfrm>
              </p:grpSpPr>
              <p:sp>
                <p:nvSpPr>
                  <p:cNvPr id="243776" name="Arc 64"/>
                  <p:cNvSpPr/>
                  <p:nvPr/>
                </p:nvSpPr>
                <p:spPr>
                  <a:xfrm flipV="1">
                    <a:off x="4176" y="3120"/>
                    <a:ext cx="48" cy="48"/>
                  </a:xfrm>
                  <a:custGeom>
                    <a:avLst/>
                    <a:gdLst>
                      <a:gd name="txL" fmla="*/ 0 w 23843"/>
                      <a:gd name="txT" fmla="*/ 0 h 43200"/>
                      <a:gd name="txR" fmla="*/ 23843 w 23843"/>
                      <a:gd name="txB" fmla="*/ 43200 h 43200"/>
                    </a:gdLst>
                    <a:ahLst/>
                    <a:cxnLst>
                      <a:cxn ang="0">
                        <a:pos x="5" y="0"/>
                      </a:cxn>
                      <a:cxn ang="0">
                        <a:pos x="0" y="48"/>
                      </a:cxn>
                      <a:cxn ang="0">
                        <a:pos x="5" y="24"/>
                      </a:cxn>
                    </a:cxnLst>
                    <a:rect l="txL" t="txT" r="txR" b="txB"/>
                    <a:pathLst>
                      <a:path w="23843" h="43200" fill="none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</a:path>
                      <a:path w="23843" h="43200" stroke="0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  <a:lnTo>
                          <a:pt x="2243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lIns="0" tIns="0" rIns="0" bIns="0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3777" name="Line 65"/>
                  <p:cNvSpPr/>
                  <p:nvPr/>
                </p:nvSpPr>
                <p:spPr>
                  <a:xfrm flipH="1" flipV="1">
                    <a:off x="3888" y="3120"/>
                    <a:ext cx="309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43778" name="Oval 66"/>
                <p:cNvSpPr/>
                <p:nvPr/>
              </p:nvSpPr>
              <p:spPr>
                <a:xfrm>
                  <a:off x="672" y="1287"/>
                  <a:ext cx="43" cy="5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43779" name="Group 67"/>
            <p:cNvGrpSpPr/>
            <p:nvPr/>
          </p:nvGrpSpPr>
          <p:grpSpPr>
            <a:xfrm>
              <a:off x="1086" y="3045"/>
              <a:ext cx="288" cy="144"/>
              <a:chOff x="1022" y="3111"/>
              <a:chExt cx="1108" cy="594"/>
            </a:xfrm>
          </p:grpSpPr>
          <p:sp>
            <p:nvSpPr>
              <p:cNvPr id="243780" name="Arc 68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81" name="Arc 69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82" name="Line 70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783" name="Group 71"/>
            <p:cNvGrpSpPr/>
            <p:nvPr/>
          </p:nvGrpSpPr>
          <p:grpSpPr>
            <a:xfrm>
              <a:off x="1086" y="3179"/>
              <a:ext cx="288" cy="144"/>
              <a:chOff x="1022" y="3111"/>
              <a:chExt cx="1108" cy="594"/>
            </a:xfrm>
          </p:grpSpPr>
          <p:sp>
            <p:nvSpPr>
              <p:cNvPr id="243784" name="Arc 7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85" name="Arc 7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86" name="Line 7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787" name="Group 75"/>
            <p:cNvGrpSpPr/>
            <p:nvPr/>
          </p:nvGrpSpPr>
          <p:grpSpPr>
            <a:xfrm>
              <a:off x="1074" y="3295"/>
              <a:ext cx="288" cy="144"/>
              <a:chOff x="1022" y="3111"/>
              <a:chExt cx="1108" cy="594"/>
            </a:xfrm>
          </p:grpSpPr>
          <p:sp>
            <p:nvSpPr>
              <p:cNvPr id="243788" name="Arc 76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89" name="Arc 77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790" name="Line 78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3791" name="Line 79"/>
            <p:cNvSpPr/>
            <p:nvPr/>
          </p:nvSpPr>
          <p:spPr>
            <a:xfrm>
              <a:off x="683" y="2917"/>
              <a:ext cx="352" cy="0"/>
            </a:xfrm>
            <a:prstGeom prst="line">
              <a:avLst/>
            </a:prstGeom>
            <a:ln w="28575" cap="flat" cmpd="sng">
              <a:solidFill>
                <a:srgbClr val="9966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43792" name="Text Box 80"/>
            <p:cNvSpPr txBox="1"/>
            <p:nvPr/>
          </p:nvSpPr>
          <p:spPr>
            <a:xfrm>
              <a:off x="787" y="2590"/>
              <a:ext cx="18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b="1" baseline="-25000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800" b="1" i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</a:p>
          </p:txBody>
        </p:sp>
        <p:grpSp>
          <p:nvGrpSpPr>
            <p:cNvPr id="243793" name="Group 81"/>
            <p:cNvGrpSpPr/>
            <p:nvPr/>
          </p:nvGrpSpPr>
          <p:grpSpPr>
            <a:xfrm>
              <a:off x="413" y="3443"/>
              <a:ext cx="721" cy="56"/>
              <a:chOff x="641" y="2003"/>
              <a:chExt cx="721" cy="56"/>
            </a:xfrm>
          </p:grpSpPr>
          <p:sp>
            <p:nvSpPr>
              <p:cNvPr id="243794" name="Line 82"/>
              <p:cNvSpPr/>
              <p:nvPr/>
            </p:nvSpPr>
            <p:spPr>
              <a:xfrm flipV="1">
                <a:off x="694" y="2038"/>
                <a:ext cx="668" cy="5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3795" name="Oval 83"/>
              <p:cNvSpPr/>
              <p:nvPr/>
            </p:nvSpPr>
            <p:spPr>
              <a:xfrm>
                <a:off x="641" y="2003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43796" name="Group 84"/>
            <p:cNvGrpSpPr/>
            <p:nvPr/>
          </p:nvGrpSpPr>
          <p:grpSpPr>
            <a:xfrm>
              <a:off x="624" y="2931"/>
              <a:ext cx="738" cy="100"/>
              <a:chOff x="672" y="1287"/>
              <a:chExt cx="930" cy="88"/>
            </a:xfrm>
          </p:grpSpPr>
          <p:sp>
            <p:nvSpPr>
              <p:cNvPr id="243797" name="Line 85"/>
              <p:cNvSpPr/>
              <p:nvPr/>
            </p:nvSpPr>
            <p:spPr>
              <a:xfrm flipV="1">
                <a:off x="704" y="1327"/>
                <a:ext cx="637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43798" name="Group 86"/>
              <p:cNvGrpSpPr/>
              <p:nvPr/>
            </p:nvGrpSpPr>
            <p:grpSpPr>
              <a:xfrm>
                <a:off x="672" y="1287"/>
                <a:ext cx="930" cy="88"/>
                <a:chOff x="672" y="1287"/>
                <a:chExt cx="930" cy="88"/>
              </a:xfrm>
            </p:grpSpPr>
            <p:grpSp>
              <p:nvGrpSpPr>
                <p:cNvPr id="243799" name="Group 87"/>
                <p:cNvGrpSpPr/>
                <p:nvPr/>
              </p:nvGrpSpPr>
              <p:grpSpPr>
                <a:xfrm>
                  <a:off x="1266" y="1327"/>
                  <a:ext cx="336" cy="48"/>
                  <a:chOff x="3888" y="3120"/>
                  <a:chExt cx="336" cy="48"/>
                </a:xfrm>
              </p:grpSpPr>
              <p:sp>
                <p:nvSpPr>
                  <p:cNvPr id="243800" name="Arc 88"/>
                  <p:cNvSpPr/>
                  <p:nvPr/>
                </p:nvSpPr>
                <p:spPr>
                  <a:xfrm flipV="1">
                    <a:off x="4176" y="3120"/>
                    <a:ext cx="48" cy="48"/>
                  </a:xfrm>
                  <a:custGeom>
                    <a:avLst/>
                    <a:gdLst>
                      <a:gd name="txL" fmla="*/ 0 w 23843"/>
                      <a:gd name="txT" fmla="*/ 0 h 43200"/>
                      <a:gd name="txR" fmla="*/ 23843 w 23843"/>
                      <a:gd name="txB" fmla="*/ 43200 h 43200"/>
                    </a:gdLst>
                    <a:ahLst/>
                    <a:cxnLst>
                      <a:cxn ang="0">
                        <a:pos x="5" y="0"/>
                      </a:cxn>
                      <a:cxn ang="0">
                        <a:pos x="0" y="48"/>
                      </a:cxn>
                      <a:cxn ang="0">
                        <a:pos x="5" y="24"/>
                      </a:cxn>
                    </a:cxnLst>
                    <a:rect l="txL" t="txT" r="txR" b="txB"/>
                    <a:pathLst>
                      <a:path w="23843" h="43200" fill="none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</a:path>
                      <a:path w="23843" h="43200" stroke="0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  <a:lnTo>
                          <a:pt x="2243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66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lIns="0" tIns="0" rIns="0" bIns="0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3801" name="Line 89"/>
                  <p:cNvSpPr/>
                  <p:nvPr/>
                </p:nvSpPr>
                <p:spPr>
                  <a:xfrm flipH="1" flipV="1">
                    <a:off x="3888" y="3120"/>
                    <a:ext cx="309" cy="0"/>
                  </a:xfrm>
                  <a:prstGeom prst="line">
                    <a:avLst/>
                  </a:prstGeom>
                  <a:ln w="38100" cap="flat" cmpd="sng">
                    <a:solidFill>
                      <a:srgbClr val="FF66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43802" name="Oval 90"/>
                <p:cNvSpPr/>
                <p:nvPr/>
              </p:nvSpPr>
              <p:spPr>
                <a:xfrm>
                  <a:off x="672" y="1287"/>
                  <a:ext cx="43" cy="5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rgbClr val="FF66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43803" name="Line 91"/>
            <p:cNvSpPr/>
            <p:nvPr/>
          </p:nvSpPr>
          <p:spPr>
            <a:xfrm>
              <a:off x="1212" y="2004"/>
              <a:ext cx="0" cy="72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ysDot"/>
              <a:headEnd type="arrow" w="med" len="med"/>
              <a:tailEnd type="none" w="med" len="med"/>
            </a:ln>
          </p:spPr>
        </p:sp>
        <p:sp>
          <p:nvSpPr>
            <p:cNvPr id="243804" name="Line 92"/>
            <p:cNvSpPr/>
            <p:nvPr/>
          </p:nvSpPr>
          <p:spPr>
            <a:xfrm>
              <a:off x="1212" y="2832"/>
              <a:ext cx="0" cy="72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ysDot"/>
              <a:headEnd type="arrow" w="med" len="med"/>
              <a:tailEnd type="none" w="med" len="med"/>
            </a:ln>
          </p:spPr>
        </p:sp>
        <p:sp>
          <p:nvSpPr>
            <p:cNvPr id="243805" name="Text Box 93"/>
            <p:cNvSpPr txBox="1"/>
            <p:nvPr/>
          </p:nvSpPr>
          <p:spPr>
            <a:xfrm>
              <a:off x="1451" y="2179"/>
              <a:ext cx="247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3806" name="Text Box 94"/>
            <p:cNvSpPr txBox="1"/>
            <p:nvPr/>
          </p:nvSpPr>
          <p:spPr>
            <a:xfrm>
              <a:off x="1415" y="2827"/>
              <a:ext cx="247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CC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rgbClr val="CC00CC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2</a:t>
              </a:r>
              <a:endParaRPr lang="en-US" altLang="zh-CN" sz="2800" b="1" dirty="0">
                <a:solidFill>
                  <a:srgbClr val="CC00CC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3807" name="Text Box 95"/>
            <p:cNvSpPr txBox="1"/>
            <p:nvPr/>
          </p:nvSpPr>
          <p:spPr>
            <a:xfrm>
              <a:off x="250" y="3333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243808" name="Text Box 96"/>
            <p:cNvSpPr txBox="1"/>
            <p:nvPr/>
          </p:nvSpPr>
          <p:spPr>
            <a:xfrm>
              <a:off x="394" y="2841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43809" name="Text Box 97"/>
            <p:cNvSpPr txBox="1"/>
            <p:nvPr/>
          </p:nvSpPr>
          <p:spPr>
            <a:xfrm>
              <a:off x="382" y="2469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3810" name="Text Box 98"/>
            <p:cNvSpPr txBox="1"/>
            <p:nvPr/>
          </p:nvSpPr>
          <p:spPr>
            <a:xfrm>
              <a:off x="286" y="1977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19" name="Group 99"/>
          <p:cNvGrpSpPr/>
          <p:nvPr/>
        </p:nvGrpSpPr>
        <p:grpSpPr>
          <a:xfrm>
            <a:off x="3810000" y="2921000"/>
            <a:ext cx="3249613" cy="3046413"/>
            <a:chOff x="2422" y="1726"/>
            <a:chExt cx="2047" cy="1919"/>
          </a:xfrm>
        </p:grpSpPr>
        <p:sp>
          <p:nvSpPr>
            <p:cNvPr id="243812" name="Rectangle 100"/>
            <p:cNvSpPr/>
            <p:nvPr/>
          </p:nvSpPr>
          <p:spPr>
            <a:xfrm>
              <a:off x="3282" y="1843"/>
              <a:ext cx="1187" cy="1802"/>
            </a:xfrm>
            <a:prstGeom prst="rect">
              <a:avLst/>
            </a:prstGeom>
            <a:solidFill>
              <a:srgbClr val="969696"/>
            </a:solidFill>
            <a:ln w="19050" cap="flat" cmpd="sng">
              <a:solidFill>
                <a:srgbClr val="58838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3813" name="Rectangle 101"/>
            <p:cNvSpPr/>
            <p:nvPr/>
          </p:nvSpPr>
          <p:spPr>
            <a:xfrm>
              <a:off x="3472" y="2079"/>
              <a:ext cx="798" cy="1362"/>
            </a:xfrm>
            <a:prstGeom prst="rect">
              <a:avLst/>
            </a:prstGeom>
            <a:solidFill>
              <a:srgbClr val="EFF9FF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3814" name="Group 102"/>
            <p:cNvGrpSpPr/>
            <p:nvPr/>
          </p:nvGrpSpPr>
          <p:grpSpPr>
            <a:xfrm>
              <a:off x="3246" y="2241"/>
              <a:ext cx="288" cy="144"/>
              <a:chOff x="1022" y="3111"/>
              <a:chExt cx="1108" cy="594"/>
            </a:xfrm>
          </p:grpSpPr>
          <p:sp>
            <p:nvSpPr>
              <p:cNvPr id="243815" name="Arc 10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16" name="Arc 10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17" name="Line 10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18" name="Group 106"/>
            <p:cNvGrpSpPr/>
            <p:nvPr/>
          </p:nvGrpSpPr>
          <p:grpSpPr>
            <a:xfrm>
              <a:off x="3246" y="2375"/>
              <a:ext cx="288" cy="144"/>
              <a:chOff x="1022" y="3111"/>
              <a:chExt cx="1108" cy="594"/>
            </a:xfrm>
          </p:grpSpPr>
          <p:sp>
            <p:nvSpPr>
              <p:cNvPr id="243819" name="Arc 107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20" name="Arc 108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21" name="Line 109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22" name="Group 110"/>
            <p:cNvGrpSpPr/>
            <p:nvPr/>
          </p:nvGrpSpPr>
          <p:grpSpPr>
            <a:xfrm>
              <a:off x="3246" y="2131"/>
              <a:ext cx="288" cy="144"/>
              <a:chOff x="1022" y="3111"/>
              <a:chExt cx="1108" cy="594"/>
            </a:xfrm>
          </p:grpSpPr>
          <p:sp>
            <p:nvSpPr>
              <p:cNvPr id="243823" name="Arc 11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24" name="Arc 11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25" name="Line 11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26" name="Group 114"/>
            <p:cNvGrpSpPr/>
            <p:nvPr/>
          </p:nvGrpSpPr>
          <p:grpSpPr>
            <a:xfrm>
              <a:off x="2819" y="1726"/>
              <a:ext cx="352" cy="291"/>
              <a:chOff x="926" y="829"/>
              <a:chExt cx="352" cy="291"/>
            </a:xfrm>
          </p:grpSpPr>
          <p:sp>
            <p:nvSpPr>
              <p:cNvPr id="243827" name="Line 115"/>
              <p:cNvSpPr/>
              <p:nvPr/>
            </p:nvSpPr>
            <p:spPr>
              <a:xfrm>
                <a:off x="926" y="1120"/>
                <a:ext cx="352" cy="0"/>
              </a:xfrm>
              <a:prstGeom prst="line">
                <a:avLst/>
              </a:prstGeom>
              <a:ln w="28575" cap="flat" cmpd="sng">
                <a:solidFill>
                  <a:srgbClr val="339933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243828" name="Text Box 116"/>
              <p:cNvSpPr txBox="1"/>
              <p:nvPr/>
            </p:nvSpPr>
            <p:spPr>
              <a:xfrm>
                <a:off x="946" y="829"/>
                <a:ext cx="182" cy="2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i</a:t>
                </a:r>
                <a:r>
                  <a:rPr lang="en-US" altLang="zh-CN" b="1" baseline="-25000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r>
                  <a:rPr lang="en-US" altLang="zh-CN" sz="2800" b="1" i="1" dirty="0">
                    <a:solidFill>
                      <a:srgbClr val="33993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grpSp>
          <p:nvGrpSpPr>
            <p:cNvPr id="243829" name="Group 117"/>
            <p:cNvGrpSpPr/>
            <p:nvPr/>
          </p:nvGrpSpPr>
          <p:grpSpPr>
            <a:xfrm>
              <a:off x="2705" y="2543"/>
              <a:ext cx="589" cy="44"/>
              <a:chOff x="641" y="2003"/>
              <a:chExt cx="721" cy="56"/>
            </a:xfrm>
          </p:grpSpPr>
          <p:sp>
            <p:nvSpPr>
              <p:cNvPr id="243830" name="Line 118"/>
              <p:cNvSpPr/>
              <p:nvPr/>
            </p:nvSpPr>
            <p:spPr>
              <a:xfrm flipV="1">
                <a:off x="694" y="2038"/>
                <a:ext cx="668" cy="5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3831" name="Oval 119"/>
              <p:cNvSpPr/>
              <p:nvPr/>
            </p:nvSpPr>
            <p:spPr>
              <a:xfrm>
                <a:off x="641" y="2003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43832" name="Group 120"/>
            <p:cNvGrpSpPr/>
            <p:nvPr/>
          </p:nvGrpSpPr>
          <p:grpSpPr>
            <a:xfrm>
              <a:off x="2604" y="2043"/>
              <a:ext cx="930" cy="88"/>
              <a:chOff x="672" y="1287"/>
              <a:chExt cx="930" cy="88"/>
            </a:xfrm>
          </p:grpSpPr>
          <p:sp>
            <p:nvSpPr>
              <p:cNvPr id="243833" name="Line 121"/>
              <p:cNvSpPr/>
              <p:nvPr/>
            </p:nvSpPr>
            <p:spPr>
              <a:xfrm flipV="1">
                <a:off x="704" y="1327"/>
                <a:ext cx="637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43834" name="Group 122"/>
              <p:cNvGrpSpPr/>
              <p:nvPr/>
            </p:nvGrpSpPr>
            <p:grpSpPr>
              <a:xfrm>
                <a:off x="672" y="1287"/>
                <a:ext cx="930" cy="88"/>
                <a:chOff x="672" y="1287"/>
                <a:chExt cx="930" cy="88"/>
              </a:xfrm>
            </p:grpSpPr>
            <p:grpSp>
              <p:nvGrpSpPr>
                <p:cNvPr id="243835" name="Group 123"/>
                <p:cNvGrpSpPr/>
                <p:nvPr/>
              </p:nvGrpSpPr>
              <p:grpSpPr>
                <a:xfrm>
                  <a:off x="1266" y="1327"/>
                  <a:ext cx="336" cy="48"/>
                  <a:chOff x="3888" y="3120"/>
                  <a:chExt cx="336" cy="48"/>
                </a:xfrm>
              </p:grpSpPr>
              <p:sp>
                <p:nvSpPr>
                  <p:cNvPr id="243836" name="Arc 124"/>
                  <p:cNvSpPr/>
                  <p:nvPr/>
                </p:nvSpPr>
                <p:spPr>
                  <a:xfrm flipV="1">
                    <a:off x="4176" y="3120"/>
                    <a:ext cx="48" cy="48"/>
                  </a:xfrm>
                  <a:custGeom>
                    <a:avLst/>
                    <a:gdLst>
                      <a:gd name="txL" fmla="*/ 0 w 23843"/>
                      <a:gd name="txT" fmla="*/ 0 h 43200"/>
                      <a:gd name="txR" fmla="*/ 23843 w 23843"/>
                      <a:gd name="txB" fmla="*/ 43200 h 43200"/>
                    </a:gdLst>
                    <a:ahLst/>
                    <a:cxnLst>
                      <a:cxn ang="0">
                        <a:pos x="5" y="0"/>
                      </a:cxn>
                      <a:cxn ang="0">
                        <a:pos x="0" y="48"/>
                      </a:cxn>
                      <a:cxn ang="0">
                        <a:pos x="5" y="24"/>
                      </a:cxn>
                    </a:cxnLst>
                    <a:rect l="txL" t="txT" r="txR" b="txB"/>
                    <a:pathLst>
                      <a:path w="23843" h="43200" fill="none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</a:path>
                      <a:path w="23843" h="43200" stroke="0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  <a:lnTo>
                          <a:pt x="2243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lIns="0" tIns="0" rIns="0" bIns="0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3837" name="Line 125"/>
                  <p:cNvSpPr/>
                  <p:nvPr/>
                </p:nvSpPr>
                <p:spPr>
                  <a:xfrm flipH="1" flipV="1">
                    <a:off x="3888" y="3120"/>
                    <a:ext cx="309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43838" name="Oval 126"/>
                <p:cNvSpPr/>
                <p:nvPr/>
              </p:nvSpPr>
              <p:spPr>
                <a:xfrm>
                  <a:off x="672" y="1287"/>
                  <a:ext cx="43" cy="5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43839" name="Line 127"/>
            <p:cNvSpPr/>
            <p:nvPr/>
          </p:nvSpPr>
          <p:spPr>
            <a:xfrm>
              <a:off x="2879" y="3301"/>
              <a:ext cx="352" cy="0"/>
            </a:xfrm>
            <a:prstGeom prst="line">
              <a:avLst/>
            </a:prstGeom>
            <a:ln w="28575" cap="flat" cmpd="sng">
              <a:solidFill>
                <a:srgbClr val="9966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43840" name="Text Box 128"/>
            <p:cNvSpPr txBox="1"/>
            <p:nvPr/>
          </p:nvSpPr>
          <p:spPr>
            <a:xfrm>
              <a:off x="2935" y="2986"/>
              <a:ext cx="18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b="1" baseline="-25000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800" b="1" i="1" dirty="0">
                  <a:solidFill>
                    <a:srgbClr val="9966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</a:p>
          </p:txBody>
        </p:sp>
        <p:grpSp>
          <p:nvGrpSpPr>
            <p:cNvPr id="243841" name="Group 129"/>
            <p:cNvGrpSpPr/>
            <p:nvPr/>
          </p:nvGrpSpPr>
          <p:grpSpPr>
            <a:xfrm>
              <a:off x="2549" y="2879"/>
              <a:ext cx="745" cy="44"/>
              <a:chOff x="641" y="2003"/>
              <a:chExt cx="721" cy="56"/>
            </a:xfrm>
          </p:grpSpPr>
          <p:sp>
            <p:nvSpPr>
              <p:cNvPr id="243842" name="Line 130"/>
              <p:cNvSpPr/>
              <p:nvPr/>
            </p:nvSpPr>
            <p:spPr>
              <a:xfrm flipV="1">
                <a:off x="694" y="2038"/>
                <a:ext cx="668" cy="5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3843" name="Oval 131"/>
              <p:cNvSpPr/>
              <p:nvPr/>
            </p:nvSpPr>
            <p:spPr>
              <a:xfrm>
                <a:off x="641" y="2003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43844" name="Line 132"/>
            <p:cNvSpPr/>
            <p:nvPr/>
          </p:nvSpPr>
          <p:spPr>
            <a:xfrm>
              <a:off x="3372" y="1968"/>
              <a:ext cx="0" cy="72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ysDot"/>
              <a:headEnd type="arrow" w="med" len="med"/>
              <a:tailEnd type="none" w="med" len="med"/>
            </a:ln>
          </p:spPr>
        </p:sp>
        <p:sp>
          <p:nvSpPr>
            <p:cNvPr id="243845" name="Line 133"/>
            <p:cNvSpPr/>
            <p:nvPr/>
          </p:nvSpPr>
          <p:spPr>
            <a:xfrm>
              <a:off x="3372" y="2796"/>
              <a:ext cx="0" cy="72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ysDot"/>
              <a:headEnd type="arrow" w="med" len="med"/>
              <a:tailEnd type="none" w="med" len="med"/>
            </a:ln>
          </p:spPr>
        </p:sp>
        <p:sp>
          <p:nvSpPr>
            <p:cNvPr id="243846" name="Text Box 134"/>
            <p:cNvSpPr txBox="1"/>
            <p:nvPr/>
          </p:nvSpPr>
          <p:spPr>
            <a:xfrm>
              <a:off x="3611" y="2143"/>
              <a:ext cx="247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3847" name="Text Box 135"/>
            <p:cNvSpPr txBox="1"/>
            <p:nvPr/>
          </p:nvSpPr>
          <p:spPr>
            <a:xfrm>
              <a:off x="3575" y="2791"/>
              <a:ext cx="247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CC00CC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</a:t>
              </a:r>
              <a:r>
                <a:rPr lang="en-US" altLang="zh-CN" sz="2800" b="1" baseline="-25000" dirty="0">
                  <a:solidFill>
                    <a:srgbClr val="CC00CC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2</a:t>
              </a:r>
              <a:endParaRPr lang="en-US" altLang="zh-CN" sz="2800" b="1" dirty="0">
                <a:solidFill>
                  <a:srgbClr val="CC00CC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3848" name="Text Box 136"/>
            <p:cNvSpPr txBox="1"/>
            <p:nvPr/>
          </p:nvSpPr>
          <p:spPr>
            <a:xfrm>
              <a:off x="2434" y="3225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243849" name="Text Box 137"/>
            <p:cNvSpPr txBox="1"/>
            <p:nvPr/>
          </p:nvSpPr>
          <p:spPr>
            <a:xfrm>
              <a:off x="2434" y="2805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43850" name="Text Box 138"/>
            <p:cNvSpPr txBox="1"/>
            <p:nvPr/>
          </p:nvSpPr>
          <p:spPr>
            <a:xfrm>
              <a:off x="2422" y="2433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3851" name="Text Box 139"/>
            <p:cNvSpPr txBox="1"/>
            <p:nvPr/>
          </p:nvSpPr>
          <p:spPr>
            <a:xfrm>
              <a:off x="2446" y="1941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grpSp>
          <p:nvGrpSpPr>
            <p:cNvPr id="243852" name="Group 140"/>
            <p:cNvGrpSpPr/>
            <p:nvPr/>
          </p:nvGrpSpPr>
          <p:grpSpPr>
            <a:xfrm flipH="1">
              <a:off x="3232" y="2914"/>
              <a:ext cx="288" cy="144"/>
              <a:chOff x="1022" y="3111"/>
              <a:chExt cx="1108" cy="594"/>
            </a:xfrm>
          </p:grpSpPr>
          <p:sp>
            <p:nvSpPr>
              <p:cNvPr id="243853" name="Arc 14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54" name="Arc 14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55" name="Line 14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56" name="Group 144"/>
            <p:cNvGrpSpPr/>
            <p:nvPr/>
          </p:nvGrpSpPr>
          <p:grpSpPr>
            <a:xfrm flipH="1">
              <a:off x="3233" y="3038"/>
              <a:ext cx="288" cy="144"/>
              <a:chOff x="1022" y="3111"/>
              <a:chExt cx="1108" cy="594"/>
            </a:xfrm>
          </p:grpSpPr>
          <p:sp>
            <p:nvSpPr>
              <p:cNvPr id="243857" name="Arc 145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58" name="Arc 146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59" name="Line 147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60" name="Group 148"/>
            <p:cNvGrpSpPr/>
            <p:nvPr/>
          </p:nvGrpSpPr>
          <p:grpSpPr>
            <a:xfrm flipH="1">
              <a:off x="3245" y="3158"/>
              <a:ext cx="288" cy="144"/>
              <a:chOff x="1022" y="3111"/>
              <a:chExt cx="1108" cy="594"/>
            </a:xfrm>
          </p:grpSpPr>
          <p:sp>
            <p:nvSpPr>
              <p:cNvPr id="243861" name="Arc 149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62" name="Arc 150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3863" name="Line 151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3864" name="Group 152"/>
            <p:cNvGrpSpPr/>
            <p:nvPr/>
          </p:nvGrpSpPr>
          <p:grpSpPr>
            <a:xfrm>
              <a:off x="2736" y="3327"/>
              <a:ext cx="786" cy="64"/>
              <a:chOff x="672" y="1287"/>
              <a:chExt cx="930" cy="88"/>
            </a:xfrm>
          </p:grpSpPr>
          <p:sp>
            <p:nvSpPr>
              <p:cNvPr id="243865" name="Line 153"/>
              <p:cNvSpPr/>
              <p:nvPr/>
            </p:nvSpPr>
            <p:spPr>
              <a:xfrm flipV="1">
                <a:off x="704" y="1327"/>
                <a:ext cx="637" cy="0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43866" name="Group 154"/>
              <p:cNvGrpSpPr/>
              <p:nvPr/>
            </p:nvGrpSpPr>
            <p:grpSpPr>
              <a:xfrm>
                <a:off x="672" y="1287"/>
                <a:ext cx="930" cy="88"/>
                <a:chOff x="672" y="1287"/>
                <a:chExt cx="930" cy="88"/>
              </a:xfrm>
            </p:grpSpPr>
            <p:grpSp>
              <p:nvGrpSpPr>
                <p:cNvPr id="243867" name="Group 155"/>
                <p:cNvGrpSpPr/>
                <p:nvPr/>
              </p:nvGrpSpPr>
              <p:grpSpPr>
                <a:xfrm>
                  <a:off x="1266" y="1327"/>
                  <a:ext cx="336" cy="48"/>
                  <a:chOff x="3888" y="3120"/>
                  <a:chExt cx="336" cy="48"/>
                </a:xfrm>
              </p:grpSpPr>
              <p:sp>
                <p:nvSpPr>
                  <p:cNvPr id="243868" name="Arc 156"/>
                  <p:cNvSpPr/>
                  <p:nvPr/>
                </p:nvSpPr>
                <p:spPr>
                  <a:xfrm flipV="1">
                    <a:off x="4176" y="3120"/>
                    <a:ext cx="48" cy="48"/>
                  </a:xfrm>
                  <a:custGeom>
                    <a:avLst/>
                    <a:gdLst>
                      <a:gd name="txL" fmla="*/ 0 w 23843"/>
                      <a:gd name="txT" fmla="*/ 0 h 43200"/>
                      <a:gd name="txR" fmla="*/ 23843 w 23843"/>
                      <a:gd name="txB" fmla="*/ 43200 h 43200"/>
                    </a:gdLst>
                    <a:ahLst/>
                    <a:cxnLst>
                      <a:cxn ang="0">
                        <a:pos x="5" y="0"/>
                      </a:cxn>
                      <a:cxn ang="0">
                        <a:pos x="0" y="48"/>
                      </a:cxn>
                      <a:cxn ang="0">
                        <a:pos x="5" y="24"/>
                      </a:cxn>
                    </a:cxnLst>
                    <a:rect l="txL" t="txT" r="txR" b="txB"/>
                    <a:pathLst>
                      <a:path w="23843" h="43200" fill="none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</a:path>
                      <a:path w="23843" h="43200" stroke="0">
                        <a:moveTo>
                          <a:pt x="2242" y="0"/>
                        </a:moveTo>
                        <a:cubicBezTo>
                          <a:pt x="14172" y="0"/>
                          <a:pt x="23843" y="9670"/>
                          <a:pt x="23843" y="21600"/>
                        </a:cubicBezTo>
                        <a:cubicBezTo>
                          <a:pt x="23843" y="33529"/>
                          <a:pt x="14172" y="43200"/>
                          <a:pt x="2243" y="43200"/>
                        </a:cubicBezTo>
                        <a:cubicBezTo>
                          <a:pt x="1493" y="43200"/>
                          <a:pt x="745" y="43161"/>
                          <a:pt x="-1" y="43083"/>
                        </a:cubicBezTo>
                        <a:lnTo>
                          <a:pt x="2243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66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lIns="0" tIns="0" rIns="0" bIns="0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3869" name="Line 157"/>
                  <p:cNvSpPr/>
                  <p:nvPr/>
                </p:nvSpPr>
                <p:spPr>
                  <a:xfrm flipH="1" flipV="1">
                    <a:off x="3888" y="3120"/>
                    <a:ext cx="309" cy="0"/>
                  </a:xfrm>
                  <a:prstGeom prst="line">
                    <a:avLst/>
                  </a:prstGeom>
                  <a:ln w="38100" cap="flat" cmpd="sng">
                    <a:solidFill>
                      <a:srgbClr val="FF66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43870" name="Oval 158"/>
                <p:cNvSpPr/>
                <p:nvPr/>
              </p:nvSpPr>
              <p:spPr>
                <a:xfrm>
                  <a:off x="672" y="1287"/>
                  <a:ext cx="43" cy="5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rgbClr val="FF66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59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41013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2" grpId="0" build="p"/>
      <p:bldP spid="27653" grpId="0" animBg="1"/>
      <p:bldP spid="27654" grpId="0" build="p"/>
      <p:bldP spid="27655" grpId="0" animBg="1"/>
      <p:bldP spid="27656" grpId="0" build="p"/>
      <p:bldP spid="27657" grpId="0" build="p"/>
      <p:bldP spid="27658" grpId="0" animBg="1"/>
      <p:bldP spid="27659" grpId="0" animBg="1"/>
      <p:bldP spid="27684" grpId="0"/>
      <p:bldP spid="27685" grpId="0" animBg="1"/>
      <p:bldP spid="2768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63526" y="529937"/>
            <a:ext cx="3517900" cy="58477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2.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同名端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的测定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79388" y="1485900"/>
            <a:ext cx="46402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（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1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）直流法（三“正”法）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989138" y="2324100"/>
            <a:ext cx="1123950" cy="1200150"/>
            <a:chOff x="1020" y="2076"/>
            <a:chExt cx="708" cy="756"/>
          </a:xfrm>
        </p:grpSpPr>
        <p:grpSp>
          <p:nvGrpSpPr>
            <p:cNvPr id="244741" name="Group 5"/>
            <p:cNvGrpSpPr/>
            <p:nvPr/>
          </p:nvGrpSpPr>
          <p:grpSpPr>
            <a:xfrm>
              <a:off x="1020" y="2076"/>
              <a:ext cx="708" cy="756"/>
              <a:chOff x="1020" y="2076"/>
              <a:chExt cx="708" cy="756"/>
            </a:xfrm>
          </p:grpSpPr>
          <p:sp>
            <p:nvSpPr>
              <p:cNvPr id="244742" name="Rectangle 6"/>
              <p:cNvSpPr/>
              <p:nvPr/>
            </p:nvSpPr>
            <p:spPr>
              <a:xfrm>
                <a:off x="1020" y="2076"/>
                <a:ext cx="708" cy="756"/>
              </a:xfrm>
              <a:prstGeom prst="rect">
                <a:avLst/>
              </a:prstGeom>
              <a:solidFill>
                <a:srgbClr val="EBF5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43" name="Oval 7"/>
              <p:cNvSpPr/>
              <p:nvPr/>
            </p:nvSpPr>
            <p:spPr>
              <a:xfrm>
                <a:off x="1116" y="2220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44" name="Oval 8"/>
              <p:cNvSpPr/>
              <p:nvPr/>
            </p:nvSpPr>
            <p:spPr>
              <a:xfrm>
                <a:off x="1116" y="2652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45" name="Oval 9"/>
              <p:cNvSpPr/>
              <p:nvPr/>
            </p:nvSpPr>
            <p:spPr>
              <a:xfrm>
                <a:off x="1572" y="2220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46" name="Oval 10"/>
              <p:cNvSpPr/>
              <p:nvPr/>
            </p:nvSpPr>
            <p:spPr>
              <a:xfrm>
                <a:off x="1572" y="2652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44747" name="Rectangle 11"/>
            <p:cNvSpPr/>
            <p:nvPr/>
          </p:nvSpPr>
          <p:spPr>
            <a:xfrm>
              <a:off x="1066" y="2239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44748" name="Rectangle 12"/>
            <p:cNvSpPr/>
            <p:nvPr/>
          </p:nvSpPr>
          <p:spPr>
            <a:xfrm>
              <a:off x="1510" y="2443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244749" name="Rectangle 13"/>
            <p:cNvSpPr/>
            <p:nvPr/>
          </p:nvSpPr>
          <p:spPr>
            <a:xfrm>
              <a:off x="1054" y="2443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4750" name="Rectangle 14"/>
            <p:cNvSpPr/>
            <p:nvPr/>
          </p:nvSpPr>
          <p:spPr>
            <a:xfrm>
              <a:off x="1510" y="2239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</p:grpSp>
      <p:sp>
        <p:nvSpPr>
          <p:cNvPr id="28687" name="Line 15"/>
          <p:cNvSpPr/>
          <p:nvPr/>
        </p:nvSpPr>
        <p:spPr>
          <a:xfrm rot="2440276" flipH="1" flipV="1">
            <a:off x="1096963" y="2695575"/>
            <a:ext cx="360362" cy="31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4" name="Group 16"/>
          <p:cNvGrpSpPr/>
          <p:nvPr/>
        </p:nvGrpSpPr>
        <p:grpSpPr>
          <a:xfrm>
            <a:off x="579438" y="2014538"/>
            <a:ext cx="1619250" cy="1300162"/>
            <a:chOff x="480" y="849"/>
            <a:chExt cx="1020" cy="819"/>
          </a:xfrm>
        </p:grpSpPr>
        <p:sp>
          <p:nvSpPr>
            <p:cNvPr id="244753" name="Line 17"/>
            <p:cNvSpPr/>
            <p:nvPr/>
          </p:nvSpPr>
          <p:spPr>
            <a:xfrm>
              <a:off x="576" y="1212"/>
              <a:ext cx="31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54" name="Line 18"/>
            <p:cNvSpPr/>
            <p:nvPr/>
          </p:nvSpPr>
          <p:spPr>
            <a:xfrm>
              <a:off x="1032" y="1212"/>
              <a:ext cx="444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55" name="Line 19"/>
            <p:cNvSpPr/>
            <p:nvPr/>
          </p:nvSpPr>
          <p:spPr>
            <a:xfrm flipV="1">
              <a:off x="576" y="1656"/>
              <a:ext cx="924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4756" name="Group 20"/>
            <p:cNvGrpSpPr/>
            <p:nvPr/>
          </p:nvGrpSpPr>
          <p:grpSpPr>
            <a:xfrm>
              <a:off x="480" y="1380"/>
              <a:ext cx="228" cy="72"/>
              <a:chOff x="492" y="1608"/>
              <a:chExt cx="228" cy="72"/>
            </a:xfrm>
          </p:grpSpPr>
          <p:sp>
            <p:nvSpPr>
              <p:cNvPr id="244757" name="Line 21"/>
              <p:cNvSpPr/>
              <p:nvPr/>
            </p:nvSpPr>
            <p:spPr>
              <a:xfrm>
                <a:off x="492" y="1608"/>
                <a:ext cx="228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4758" name="Line 22"/>
              <p:cNvSpPr/>
              <p:nvPr/>
            </p:nvSpPr>
            <p:spPr>
              <a:xfrm flipV="1">
                <a:off x="528" y="1680"/>
                <a:ext cx="144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4759" name="Line 23"/>
            <p:cNvSpPr/>
            <p:nvPr/>
          </p:nvSpPr>
          <p:spPr>
            <a:xfrm>
              <a:off x="576" y="1452"/>
              <a:ext cx="0" cy="21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60" name="Line 24"/>
            <p:cNvSpPr/>
            <p:nvPr/>
          </p:nvSpPr>
          <p:spPr>
            <a:xfrm>
              <a:off x="576" y="1212"/>
              <a:ext cx="0" cy="16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61" name="Line 25"/>
            <p:cNvSpPr/>
            <p:nvPr/>
          </p:nvSpPr>
          <p:spPr>
            <a:xfrm flipH="1">
              <a:off x="816" y="1212"/>
              <a:ext cx="204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62" name="Rectangle 26"/>
            <p:cNvSpPr/>
            <p:nvPr/>
          </p:nvSpPr>
          <p:spPr>
            <a:xfrm>
              <a:off x="803" y="849"/>
              <a:ext cx="20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Symbol" panose="05050102010706020507" pitchFamily="18" charset="2"/>
                </a:rPr>
                <a:t>s</a:t>
              </a:r>
              <a:endParaRPr lang="en-US" altLang="zh-CN" sz="2800" b="1" baseline="-25000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2913063" y="1733550"/>
            <a:ext cx="3151187" cy="2171700"/>
            <a:chOff x="1950" y="672"/>
            <a:chExt cx="1985" cy="1368"/>
          </a:xfrm>
        </p:grpSpPr>
        <p:grpSp>
          <p:nvGrpSpPr>
            <p:cNvPr id="244764" name="Group 28"/>
            <p:cNvGrpSpPr/>
            <p:nvPr/>
          </p:nvGrpSpPr>
          <p:grpSpPr>
            <a:xfrm>
              <a:off x="3115" y="672"/>
              <a:ext cx="820" cy="935"/>
              <a:chOff x="2937" y="888"/>
              <a:chExt cx="804" cy="935"/>
            </a:xfrm>
          </p:grpSpPr>
          <p:sp>
            <p:nvSpPr>
              <p:cNvPr id="244765" name="AutoShape 29"/>
              <p:cNvSpPr/>
              <p:nvPr/>
            </p:nvSpPr>
            <p:spPr>
              <a:xfrm>
                <a:off x="2937" y="888"/>
                <a:ext cx="723" cy="868"/>
              </a:xfrm>
              <a:prstGeom prst="roundRect">
                <a:avLst>
                  <a:gd name="adj" fmla="val 16667"/>
                </a:avLst>
              </a:prstGeom>
              <a:solidFill>
                <a:srgbClr val="51D1FF"/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PerspectiveTopRight">
                  <a:rot lat="0" lon="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 anchorCtr="0">
                <a:flatTx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66" name="Rectangle 30"/>
              <p:cNvSpPr/>
              <p:nvPr/>
            </p:nvSpPr>
            <p:spPr>
              <a:xfrm>
                <a:off x="3052" y="1007"/>
                <a:ext cx="493" cy="275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67" name="Arc 31"/>
              <p:cNvSpPr/>
              <p:nvPr/>
            </p:nvSpPr>
            <p:spPr>
              <a:xfrm rot="-2395970">
                <a:off x="3165" y="1007"/>
                <a:ext cx="336" cy="355"/>
              </a:xfrm>
              <a:custGeom>
                <a:avLst/>
                <a:gdLst>
                  <a:gd name="txL" fmla="*/ 0 w 21155"/>
                  <a:gd name="txT" fmla="*/ 0 h 21600"/>
                  <a:gd name="txR" fmla="*/ 21155 w 21155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336" y="283"/>
                  </a:cxn>
                  <a:cxn ang="0">
                    <a:pos x="0" y="355"/>
                  </a:cxn>
                </a:cxnLst>
                <a:rect l="txL" t="txT" r="txR" b="txB"/>
                <a:pathLst>
                  <a:path w="21155" h="21600" fill="none">
                    <a:moveTo>
                      <a:pt x="-1" y="0"/>
                    </a:moveTo>
                    <a:cubicBezTo>
                      <a:pt x="10248" y="0"/>
                      <a:pt x="19085" y="7201"/>
                      <a:pt x="21154" y="17238"/>
                    </a:cubicBezTo>
                  </a:path>
                  <a:path w="21155" h="21600" stroke="0">
                    <a:moveTo>
                      <a:pt x="-1" y="0"/>
                    </a:moveTo>
                    <a:cubicBezTo>
                      <a:pt x="10248" y="0"/>
                      <a:pt x="19085" y="7201"/>
                      <a:pt x="21154" y="1723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68" name="Oval 32"/>
              <p:cNvSpPr/>
              <p:nvPr/>
            </p:nvSpPr>
            <p:spPr>
              <a:xfrm>
                <a:off x="3241" y="1402"/>
                <a:ext cx="153" cy="157"/>
              </a:xfrm>
              <a:prstGeom prst="ellipse">
                <a:avLst/>
              </a:prstGeom>
              <a:solidFill>
                <a:srgbClr val="5F5F5F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69" name="Oval 33"/>
              <p:cNvSpPr/>
              <p:nvPr/>
            </p:nvSpPr>
            <p:spPr>
              <a:xfrm>
                <a:off x="3356" y="1598"/>
                <a:ext cx="76" cy="79"/>
              </a:xfrm>
              <a:prstGeom prst="ellipse">
                <a:avLst/>
              </a:prstGeom>
              <a:solidFill>
                <a:srgbClr val="FF00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70" name="Oval 34"/>
              <p:cNvSpPr/>
              <p:nvPr/>
            </p:nvSpPr>
            <p:spPr>
              <a:xfrm>
                <a:off x="3507" y="1598"/>
                <a:ext cx="78" cy="7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71" name="AutoShape 35"/>
              <p:cNvSpPr/>
              <p:nvPr/>
            </p:nvSpPr>
            <p:spPr>
              <a:xfrm rot="5400000">
                <a:off x="3278" y="1403"/>
                <a:ext cx="79" cy="153"/>
              </a:xfrm>
              <a:prstGeom prst="triangle">
                <a:avLst>
                  <a:gd name="adj" fmla="val 55208"/>
                </a:avLst>
              </a:prstGeom>
              <a:solidFill>
                <a:schemeClr val="tx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 anchorCtr="0"/>
              <a:lstStyle/>
              <a:p>
                <a:pPr algn="ctr" eaLnBrk="0" hangingPunct="0"/>
                <a:endParaRPr lang="zh-CN" altLang="zh-CN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44772" name="Text Box 36"/>
              <p:cNvSpPr txBox="1"/>
              <p:nvPr/>
            </p:nvSpPr>
            <p:spPr>
              <a:xfrm>
                <a:off x="3383" y="1299"/>
                <a:ext cx="35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mA</a:t>
                </a:r>
              </a:p>
            </p:txBody>
          </p:sp>
          <p:sp>
            <p:nvSpPr>
              <p:cNvPr id="244773" name="Text Box 37"/>
              <p:cNvSpPr txBox="1"/>
              <p:nvPr/>
            </p:nvSpPr>
            <p:spPr>
              <a:xfrm>
                <a:off x="3052" y="1139"/>
                <a:ext cx="169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244774" name="Text Box 38"/>
              <p:cNvSpPr txBox="1"/>
              <p:nvPr/>
            </p:nvSpPr>
            <p:spPr>
              <a:xfrm>
                <a:off x="3294" y="1128"/>
                <a:ext cx="279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</a:rPr>
                  <a:t>100</a:t>
                </a:r>
              </a:p>
            </p:txBody>
          </p:sp>
          <p:sp>
            <p:nvSpPr>
              <p:cNvPr id="244775" name="Oval 39"/>
              <p:cNvSpPr/>
              <p:nvPr/>
            </p:nvSpPr>
            <p:spPr>
              <a:xfrm>
                <a:off x="3299" y="1224"/>
                <a:ext cx="45" cy="46"/>
              </a:xfrm>
              <a:prstGeom prst="ellipse">
                <a:avLst/>
              </a:prstGeom>
              <a:solidFill>
                <a:srgbClr val="FF9900"/>
              </a:soli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76" name="Text Box 40"/>
              <p:cNvSpPr txBox="1"/>
              <p:nvPr/>
            </p:nvSpPr>
            <p:spPr>
              <a:xfrm>
                <a:off x="3239" y="1573"/>
                <a:ext cx="20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+</a:t>
                </a:r>
              </a:p>
            </p:txBody>
          </p:sp>
          <p:sp>
            <p:nvSpPr>
              <p:cNvPr id="244777" name="Text Box 41"/>
              <p:cNvSpPr txBox="1"/>
              <p:nvPr/>
            </p:nvSpPr>
            <p:spPr>
              <a:xfrm>
                <a:off x="3404" y="1508"/>
                <a:ext cx="19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_</a:t>
                </a:r>
              </a:p>
            </p:txBody>
          </p:sp>
        </p:grpSp>
        <p:grpSp>
          <p:nvGrpSpPr>
            <p:cNvPr id="244778" name="Group 42"/>
            <p:cNvGrpSpPr/>
            <p:nvPr/>
          </p:nvGrpSpPr>
          <p:grpSpPr>
            <a:xfrm>
              <a:off x="2916" y="1452"/>
              <a:ext cx="679" cy="264"/>
              <a:chOff x="1200" y="2256"/>
              <a:chExt cx="432" cy="288"/>
            </a:xfrm>
          </p:grpSpPr>
          <p:sp>
            <p:nvSpPr>
              <p:cNvPr id="244779" name="Line 43"/>
              <p:cNvSpPr/>
              <p:nvPr/>
            </p:nvSpPr>
            <p:spPr>
              <a:xfrm>
                <a:off x="1200" y="2544"/>
                <a:ext cx="43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4780" name="Line 44"/>
              <p:cNvSpPr/>
              <p:nvPr/>
            </p:nvSpPr>
            <p:spPr>
              <a:xfrm>
                <a:off x="1632" y="2256"/>
                <a:ext cx="0" cy="288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4781" name="Line 45"/>
            <p:cNvSpPr/>
            <p:nvPr/>
          </p:nvSpPr>
          <p:spPr>
            <a:xfrm>
              <a:off x="2714" y="2028"/>
              <a:ext cx="10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82" name="AutoShape 46"/>
            <p:cNvSpPr/>
            <p:nvPr/>
          </p:nvSpPr>
          <p:spPr>
            <a:xfrm>
              <a:off x="1956" y="1209"/>
              <a:ext cx="307" cy="21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783" name="Rectangle 47"/>
            <p:cNvSpPr/>
            <p:nvPr/>
          </p:nvSpPr>
          <p:spPr>
            <a:xfrm>
              <a:off x="2148" y="1188"/>
              <a:ext cx="383" cy="48"/>
            </a:xfrm>
            <a:prstGeom prst="rect">
              <a:avLst/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784" name="Line 48"/>
            <p:cNvSpPr/>
            <p:nvPr/>
          </p:nvSpPr>
          <p:spPr>
            <a:xfrm flipH="1">
              <a:off x="3754" y="1464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4785" name="Group 49"/>
            <p:cNvGrpSpPr/>
            <p:nvPr/>
          </p:nvGrpSpPr>
          <p:grpSpPr>
            <a:xfrm flipV="1">
              <a:off x="2531" y="1224"/>
              <a:ext cx="391" cy="504"/>
              <a:chOff x="1200" y="2256"/>
              <a:chExt cx="432" cy="288"/>
            </a:xfrm>
          </p:grpSpPr>
          <p:sp>
            <p:nvSpPr>
              <p:cNvPr id="244786" name="Line 50"/>
              <p:cNvSpPr/>
              <p:nvPr/>
            </p:nvSpPr>
            <p:spPr>
              <a:xfrm>
                <a:off x="1200" y="2544"/>
                <a:ext cx="43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4787" name="Line 51"/>
              <p:cNvSpPr/>
              <p:nvPr/>
            </p:nvSpPr>
            <p:spPr>
              <a:xfrm>
                <a:off x="1632" y="2256"/>
                <a:ext cx="0" cy="288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4788" name="Line 52"/>
            <p:cNvSpPr/>
            <p:nvPr/>
          </p:nvSpPr>
          <p:spPr>
            <a:xfrm rot="5400000">
              <a:off x="2520" y="1839"/>
              <a:ext cx="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89" name="Line 53"/>
            <p:cNvSpPr/>
            <p:nvPr/>
          </p:nvSpPr>
          <p:spPr>
            <a:xfrm>
              <a:off x="2531" y="1650"/>
              <a:ext cx="19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790" name="AutoShape 54"/>
            <p:cNvSpPr/>
            <p:nvPr/>
          </p:nvSpPr>
          <p:spPr>
            <a:xfrm>
              <a:off x="1950" y="1641"/>
              <a:ext cx="307" cy="21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791" name="Rectangle 55"/>
            <p:cNvSpPr/>
            <p:nvPr/>
          </p:nvSpPr>
          <p:spPr>
            <a:xfrm>
              <a:off x="2160" y="1620"/>
              <a:ext cx="383" cy="60"/>
            </a:xfrm>
            <a:prstGeom prst="rect">
              <a:avLst/>
            </a:prstGeom>
            <a:solidFill>
              <a:schemeClr val="tx2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8728" name="Line 56"/>
          <p:cNvSpPr/>
          <p:nvPr/>
        </p:nvSpPr>
        <p:spPr>
          <a:xfrm>
            <a:off x="5016500" y="2160588"/>
            <a:ext cx="392113" cy="136525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729" name="Line 57"/>
          <p:cNvSpPr/>
          <p:nvPr/>
        </p:nvSpPr>
        <p:spPr>
          <a:xfrm>
            <a:off x="5302250" y="1970088"/>
            <a:ext cx="106363" cy="327025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730" name="AutoShape 58"/>
          <p:cNvSpPr>
            <a:spLocks noChangeArrowheads="1"/>
          </p:cNvSpPr>
          <p:nvPr/>
        </p:nvSpPr>
        <p:spPr bwMode="auto">
          <a:xfrm>
            <a:off x="6789738" y="1771650"/>
            <a:ext cx="1809750" cy="2076450"/>
          </a:xfrm>
          <a:prstGeom prst="cloudCallout">
            <a:avLst>
              <a:gd name="adj1" fmla="val -86843"/>
              <a:gd name="adj2" fmla="val -29435"/>
            </a:avLst>
          </a:prstGeom>
          <a:noFill/>
          <a:ln w="952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电流表正指，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同名端</a:t>
            </a:r>
          </a:p>
        </p:txBody>
      </p:sp>
      <p:sp>
        <p:nvSpPr>
          <p:cNvPr id="28731" name="Rectangle 59"/>
          <p:cNvSpPr>
            <a:spLocks noChangeArrowheads="1"/>
          </p:cNvSpPr>
          <p:nvPr/>
        </p:nvSpPr>
        <p:spPr bwMode="auto">
          <a:xfrm>
            <a:off x="255588" y="4046538"/>
            <a:ext cx="29178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（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2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）交流法</a:t>
            </a:r>
          </a:p>
        </p:txBody>
      </p:sp>
      <p:grpSp>
        <p:nvGrpSpPr>
          <p:cNvPr id="10" name="Group 60"/>
          <p:cNvGrpSpPr/>
          <p:nvPr/>
        </p:nvGrpSpPr>
        <p:grpSpPr>
          <a:xfrm>
            <a:off x="1512888" y="4838700"/>
            <a:ext cx="1123950" cy="1200150"/>
            <a:chOff x="1020" y="2076"/>
            <a:chExt cx="708" cy="756"/>
          </a:xfrm>
        </p:grpSpPr>
        <p:grpSp>
          <p:nvGrpSpPr>
            <p:cNvPr id="244797" name="Group 61"/>
            <p:cNvGrpSpPr/>
            <p:nvPr/>
          </p:nvGrpSpPr>
          <p:grpSpPr>
            <a:xfrm>
              <a:off x="1020" y="2076"/>
              <a:ext cx="708" cy="756"/>
              <a:chOff x="1020" y="2076"/>
              <a:chExt cx="708" cy="756"/>
            </a:xfrm>
          </p:grpSpPr>
          <p:sp>
            <p:nvSpPr>
              <p:cNvPr id="244798" name="Rectangle 62"/>
              <p:cNvSpPr/>
              <p:nvPr/>
            </p:nvSpPr>
            <p:spPr>
              <a:xfrm>
                <a:off x="1020" y="2076"/>
                <a:ext cx="708" cy="756"/>
              </a:xfrm>
              <a:prstGeom prst="rect">
                <a:avLst/>
              </a:prstGeom>
              <a:solidFill>
                <a:srgbClr val="EBF5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799" name="Oval 63"/>
              <p:cNvSpPr/>
              <p:nvPr/>
            </p:nvSpPr>
            <p:spPr>
              <a:xfrm>
                <a:off x="1116" y="2220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800" name="Oval 64"/>
              <p:cNvSpPr/>
              <p:nvPr/>
            </p:nvSpPr>
            <p:spPr>
              <a:xfrm>
                <a:off x="1116" y="2652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801" name="Oval 65"/>
              <p:cNvSpPr/>
              <p:nvPr/>
            </p:nvSpPr>
            <p:spPr>
              <a:xfrm>
                <a:off x="1572" y="2220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4802" name="Oval 66"/>
              <p:cNvSpPr/>
              <p:nvPr/>
            </p:nvSpPr>
            <p:spPr>
              <a:xfrm>
                <a:off x="1572" y="2652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44803" name="Rectangle 67"/>
            <p:cNvSpPr/>
            <p:nvPr/>
          </p:nvSpPr>
          <p:spPr>
            <a:xfrm>
              <a:off x="1066" y="2239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44804" name="Rectangle 68"/>
            <p:cNvSpPr/>
            <p:nvPr/>
          </p:nvSpPr>
          <p:spPr>
            <a:xfrm>
              <a:off x="1510" y="2443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244805" name="Rectangle 69"/>
            <p:cNvSpPr/>
            <p:nvPr/>
          </p:nvSpPr>
          <p:spPr>
            <a:xfrm>
              <a:off x="1054" y="2443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44806" name="Rectangle 70"/>
            <p:cNvSpPr/>
            <p:nvPr/>
          </p:nvSpPr>
          <p:spPr>
            <a:xfrm>
              <a:off x="1510" y="2239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</p:grpSp>
      <p:grpSp>
        <p:nvGrpSpPr>
          <p:cNvPr id="12" name="Group 71"/>
          <p:cNvGrpSpPr/>
          <p:nvPr/>
        </p:nvGrpSpPr>
        <p:grpSpPr>
          <a:xfrm>
            <a:off x="633413" y="5102225"/>
            <a:ext cx="1069975" cy="708025"/>
            <a:chOff x="910" y="2938"/>
            <a:chExt cx="674" cy="446"/>
          </a:xfrm>
        </p:grpSpPr>
        <p:sp>
          <p:nvSpPr>
            <p:cNvPr id="244808" name="Line 72"/>
            <p:cNvSpPr/>
            <p:nvPr/>
          </p:nvSpPr>
          <p:spPr>
            <a:xfrm>
              <a:off x="1104" y="2952"/>
              <a:ext cx="48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809" name="Line 73"/>
            <p:cNvSpPr/>
            <p:nvPr/>
          </p:nvSpPr>
          <p:spPr>
            <a:xfrm flipV="1">
              <a:off x="1080" y="3384"/>
              <a:ext cx="504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46" name="Rectangle 74"/>
            <p:cNvSpPr>
              <a:spLocks noChangeArrowheads="1"/>
            </p:cNvSpPr>
            <p:nvPr/>
          </p:nvSpPr>
          <p:spPr bwMode="auto">
            <a:xfrm>
              <a:off x="910" y="2938"/>
              <a:ext cx="249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~</a:t>
              </a:r>
            </a:p>
          </p:txBody>
        </p:sp>
      </p:grpSp>
      <p:sp>
        <p:nvSpPr>
          <p:cNvPr id="28747" name="Line 75"/>
          <p:cNvSpPr/>
          <p:nvPr/>
        </p:nvSpPr>
        <p:spPr>
          <a:xfrm>
            <a:off x="1741488" y="5810250"/>
            <a:ext cx="704850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76"/>
          <p:cNvGrpSpPr/>
          <p:nvPr/>
        </p:nvGrpSpPr>
        <p:grpSpPr>
          <a:xfrm>
            <a:off x="2703513" y="4286250"/>
            <a:ext cx="3019425" cy="2171700"/>
            <a:chOff x="2082" y="2304"/>
            <a:chExt cx="1902" cy="1368"/>
          </a:xfrm>
        </p:grpSpPr>
        <p:sp>
          <p:nvSpPr>
            <p:cNvPr id="244813" name="AutoShape 77"/>
            <p:cNvSpPr/>
            <p:nvPr/>
          </p:nvSpPr>
          <p:spPr>
            <a:xfrm>
              <a:off x="3247" y="2304"/>
              <a:ext cx="737" cy="868"/>
            </a:xfrm>
            <a:prstGeom prst="roundRect">
              <a:avLst>
                <a:gd name="adj" fmla="val 16667"/>
              </a:avLst>
            </a:prstGeom>
            <a:solidFill>
              <a:srgbClr val="78A2A1"/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PerspectiveTopRight">
                <a:rot lat="0" lon="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78A2A1"/>
              </a:extrusionClr>
            </a:sp3d>
          </p:spPr>
          <p:txBody>
            <a:bodyPr wrap="none" anchor="ctr" anchorCtr="0">
              <a:flatTx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4" name="Rectangle 78"/>
            <p:cNvSpPr/>
            <p:nvPr/>
          </p:nvSpPr>
          <p:spPr>
            <a:xfrm>
              <a:off x="3364" y="2423"/>
              <a:ext cx="503" cy="275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5" name="Arc 79"/>
            <p:cNvSpPr/>
            <p:nvPr/>
          </p:nvSpPr>
          <p:spPr>
            <a:xfrm rot="-2395970">
              <a:off x="3480" y="2423"/>
              <a:ext cx="342" cy="355"/>
            </a:xfrm>
            <a:custGeom>
              <a:avLst/>
              <a:gdLst>
                <a:gd name="txL" fmla="*/ 0 w 21155"/>
                <a:gd name="txT" fmla="*/ 0 h 21600"/>
                <a:gd name="txR" fmla="*/ 21155 w 21155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342" y="283"/>
                </a:cxn>
                <a:cxn ang="0">
                  <a:pos x="0" y="355"/>
                </a:cxn>
              </a:cxnLst>
              <a:rect l="txL" t="txT" r="txR" b="txB"/>
              <a:pathLst>
                <a:path w="21155" h="21600" fill="none">
                  <a:moveTo>
                    <a:pt x="-1" y="0"/>
                  </a:moveTo>
                  <a:cubicBezTo>
                    <a:pt x="10248" y="0"/>
                    <a:pt x="19085" y="7201"/>
                    <a:pt x="21154" y="17238"/>
                  </a:cubicBezTo>
                </a:path>
                <a:path w="21155" h="21600" stroke="0">
                  <a:moveTo>
                    <a:pt x="-1" y="0"/>
                  </a:moveTo>
                  <a:cubicBezTo>
                    <a:pt x="10248" y="0"/>
                    <a:pt x="19085" y="7201"/>
                    <a:pt x="21154" y="1723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6" name="Oval 80"/>
            <p:cNvSpPr/>
            <p:nvPr/>
          </p:nvSpPr>
          <p:spPr>
            <a:xfrm>
              <a:off x="3557" y="2818"/>
              <a:ext cx="156" cy="157"/>
            </a:xfrm>
            <a:prstGeom prst="ellipse">
              <a:avLst/>
            </a:prstGeom>
            <a:solidFill>
              <a:srgbClr val="5F5F5F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7" name="Oval 81"/>
            <p:cNvSpPr/>
            <p:nvPr/>
          </p:nvSpPr>
          <p:spPr>
            <a:xfrm>
              <a:off x="3674" y="3014"/>
              <a:ext cx="78" cy="79"/>
            </a:xfrm>
            <a:prstGeom prst="ellipse">
              <a:avLst/>
            </a:pr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8" name="Oval 82"/>
            <p:cNvSpPr/>
            <p:nvPr/>
          </p:nvSpPr>
          <p:spPr>
            <a:xfrm>
              <a:off x="3828" y="3014"/>
              <a:ext cx="80" cy="79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19" name="AutoShape 83"/>
            <p:cNvSpPr/>
            <p:nvPr/>
          </p:nvSpPr>
          <p:spPr>
            <a:xfrm rot="-5400000" flipH="1">
              <a:off x="3595" y="2817"/>
              <a:ext cx="79" cy="156"/>
            </a:xfrm>
            <a:prstGeom prst="triangle">
              <a:avLst>
                <a:gd name="adj" fmla="val 55208"/>
              </a:avLst>
            </a:prstGeom>
            <a:solidFill>
              <a:schemeClr val="tx2"/>
            </a:solidFill>
            <a:ln w="2857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pPr algn="ctr" eaLnBrk="0" hangingPunct="0"/>
              <a:endParaRPr lang="zh-CN" altLang="zh-CN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4820" name="Text Box 84"/>
            <p:cNvSpPr txBox="1"/>
            <p:nvPr/>
          </p:nvSpPr>
          <p:spPr>
            <a:xfrm>
              <a:off x="3318" y="2787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V</a:t>
              </a:r>
            </a:p>
          </p:txBody>
        </p:sp>
        <p:sp>
          <p:nvSpPr>
            <p:cNvPr id="244821" name="Text Box 85"/>
            <p:cNvSpPr txBox="1"/>
            <p:nvPr/>
          </p:nvSpPr>
          <p:spPr>
            <a:xfrm>
              <a:off x="3364" y="2555"/>
              <a:ext cx="17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244822" name="Text Box 86"/>
            <p:cNvSpPr txBox="1"/>
            <p:nvPr/>
          </p:nvSpPr>
          <p:spPr>
            <a:xfrm>
              <a:off x="3611" y="2544"/>
              <a:ext cx="28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100</a:t>
              </a:r>
            </a:p>
          </p:txBody>
        </p:sp>
        <p:sp>
          <p:nvSpPr>
            <p:cNvPr id="244823" name="Oval 87"/>
            <p:cNvSpPr/>
            <p:nvPr/>
          </p:nvSpPr>
          <p:spPr>
            <a:xfrm>
              <a:off x="3616" y="2640"/>
              <a:ext cx="46" cy="46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24" name="Text Box 88"/>
            <p:cNvSpPr txBox="1"/>
            <p:nvPr/>
          </p:nvSpPr>
          <p:spPr>
            <a:xfrm>
              <a:off x="3555" y="2978"/>
              <a:ext cx="11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4825" name="Text Box 89"/>
            <p:cNvSpPr txBox="1"/>
            <p:nvPr/>
          </p:nvSpPr>
          <p:spPr>
            <a:xfrm>
              <a:off x="3723" y="2913"/>
              <a:ext cx="11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44826" name="Group 90"/>
            <p:cNvGrpSpPr/>
            <p:nvPr/>
          </p:nvGrpSpPr>
          <p:grpSpPr>
            <a:xfrm>
              <a:off x="3048" y="3084"/>
              <a:ext cx="679" cy="264"/>
              <a:chOff x="1200" y="2256"/>
              <a:chExt cx="432" cy="288"/>
            </a:xfrm>
          </p:grpSpPr>
          <p:sp>
            <p:nvSpPr>
              <p:cNvPr id="244827" name="Line 91"/>
              <p:cNvSpPr/>
              <p:nvPr/>
            </p:nvSpPr>
            <p:spPr>
              <a:xfrm>
                <a:off x="1200" y="2544"/>
                <a:ext cx="43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4828" name="Line 92"/>
              <p:cNvSpPr/>
              <p:nvPr/>
            </p:nvSpPr>
            <p:spPr>
              <a:xfrm>
                <a:off x="1632" y="2256"/>
                <a:ext cx="0" cy="288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4829" name="Line 93"/>
            <p:cNvSpPr/>
            <p:nvPr/>
          </p:nvSpPr>
          <p:spPr>
            <a:xfrm>
              <a:off x="2846" y="3660"/>
              <a:ext cx="10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830" name="AutoShape 94"/>
            <p:cNvSpPr/>
            <p:nvPr/>
          </p:nvSpPr>
          <p:spPr>
            <a:xfrm>
              <a:off x="2088" y="2841"/>
              <a:ext cx="307" cy="21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31" name="Rectangle 95"/>
            <p:cNvSpPr/>
            <p:nvPr/>
          </p:nvSpPr>
          <p:spPr>
            <a:xfrm>
              <a:off x="2280" y="2820"/>
              <a:ext cx="383" cy="48"/>
            </a:xfrm>
            <a:prstGeom prst="rect">
              <a:avLst/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32" name="Line 96"/>
            <p:cNvSpPr/>
            <p:nvPr/>
          </p:nvSpPr>
          <p:spPr>
            <a:xfrm flipH="1">
              <a:off x="3886" y="3096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4833" name="Group 97"/>
            <p:cNvGrpSpPr/>
            <p:nvPr/>
          </p:nvGrpSpPr>
          <p:grpSpPr>
            <a:xfrm flipV="1">
              <a:off x="2663" y="2856"/>
              <a:ext cx="391" cy="504"/>
              <a:chOff x="1200" y="2256"/>
              <a:chExt cx="432" cy="288"/>
            </a:xfrm>
          </p:grpSpPr>
          <p:sp>
            <p:nvSpPr>
              <p:cNvPr id="244834" name="Line 98"/>
              <p:cNvSpPr/>
              <p:nvPr/>
            </p:nvSpPr>
            <p:spPr>
              <a:xfrm>
                <a:off x="1200" y="2544"/>
                <a:ext cx="43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4835" name="Line 99"/>
              <p:cNvSpPr/>
              <p:nvPr/>
            </p:nvSpPr>
            <p:spPr>
              <a:xfrm>
                <a:off x="1632" y="2256"/>
                <a:ext cx="0" cy="288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4836" name="Line 100"/>
            <p:cNvSpPr/>
            <p:nvPr/>
          </p:nvSpPr>
          <p:spPr>
            <a:xfrm rot="5400000">
              <a:off x="2652" y="3471"/>
              <a:ext cx="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837" name="Line 101"/>
            <p:cNvSpPr/>
            <p:nvPr/>
          </p:nvSpPr>
          <p:spPr>
            <a:xfrm>
              <a:off x="2663" y="3282"/>
              <a:ext cx="19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4838" name="AutoShape 102"/>
            <p:cNvSpPr/>
            <p:nvPr/>
          </p:nvSpPr>
          <p:spPr>
            <a:xfrm>
              <a:off x="2082" y="3273"/>
              <a:ext cx="307" cy="21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39" name="Rectangle 103"/>
            <p:cNvSpPr/>
            <p:nvPr/>
          </p:nvSpPr>
          <p:spPr>
            <a:xfrm>
              <a:off x="2292" y="3252"/>
              <a:ext cx="383" cy="60"/>
            </a:xfrm>
            <a:prstGeom prst="rect">
              <a:avLst/>
            </a:prstGeom>
            <a:solidFill>
              <a:schemeClr val="tx2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4840" name="Line 104"/>
            <p:cNvSpPr/>
            <p:nvPr/>
          </p:nvSpPr>
          <p:spPr>
            <a:xfrm>
              <a:off x="3383" y="2561"/>
              <a:ext cx="247" cy="86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244841" name="Object 105"/>
          <p:cNvGraphicFramePr/>
          <p:nvPr/>
        </p:nvGraphicFramePr>
        <p:xfrm>
          <a:off x="6122988" y="4248150"/>
          <a:ext cx="240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00" r:id="rId4" imgW="2400300" imgH="419100" progId="Equation.3">
                  <p:embed/>
                </p:oleObj>
              </mc:Choice>
              <mc:Fallback>
                <p:oleObj r:id="rId4" imgW="24003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22988" y="4248150"/>
                        <a:ext cx="24003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842" name="Object 106"/>
          <p:cNvGraphicFramePr/>
          <p:nvPr/>
        </p:nvGraphicFramePr>
        <p:xfrm>
          <a:off x="6218238" y="5524500"/>
          <a:ext cx="240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01" r:id="rId6" imgW="2400300" imgH="419100" progId="Equation.3">
                  <p:embed/>
                </p:oleObj>
              </mc:Choice>
              <mc:Fallback>
                <p:oleObj r:id="rId6" imgW="24003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18238" y="5524500"/>
                        <a:ext cx="24003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79" name="Rectangle 107"/>
          <p:cNvSpPr>
            <a:spLocks noChangeArrowheads="1"/>
          </p:cNvSpPr>
          <p:nvPr/>
        </p:nvSpPr>
        <p:spPr bwMode="auto">
          <a:xfrm>
            <a:off x="6270625" y="4743450"/>
            <a:ext cx="23907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同名端</a:t>
            </a:r>
          </a:p>
        </p:txBody>
      </p:sp>
      <p:sp>
        <p:nvSpPr>
          <p:cNvPr id="28780" name="Rectangle 108"/>
          <p:cNvSpPr>
            <a:spLocks noChangeArrowheads="1"/>
          </p:cNvSpPr>
          <p:nvPr/>
        </p:nvSpPr>
        <p:spPr bwMode="auto">
          <a:xfrm>
            <a:off x="6327775" y="5962650"/>
            <a:ext cx="26336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同名端</a:t>
            </a:r>
          </a:p>
        </p:txBody>
      </p:sp>
      <p:sp>
        <p:nvSpPr>
          <p:cNvPr id="109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90820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  <p:bldP spid="28675" grpId="0" build="p"/>
      <p:bldP spid="28730" grpId="0" animBg="1"/>
      <p:bldP spid="28731" grpId="0" build="p"/>
      <p:bldP spid="28779" grpId="0" build="p"/>
      <p:bldP spid="28780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23850" y="565150"/>
            <a:ext cx="41036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三、三相电力变压器 </a:t>
            </a:r>
          </a:p>
        </p:txBody>
      </p:sp>
      <p:pic>
        <p:nvPicPr>
          <p:cNvPr id="245763" name="Picture 3" descr="310"/>
          <p:cNvPicPr>
            <a:picLocks noChangeAspect="1"/>
          </p:cNvPicPr>
          <p:nvPr/>
        </p:nvPicPr>
        <p:blipFill>
          <a:blip r:embed="rId3"/>
          <a:srcRect t="-2919" b="-3900"/>
          <a:stretch>
            <a:fillRect/>
          </a:stretch>
        </p:blipFill>
        <p:spPr>
          <a:xfrm>
            <a:off x="1476375" y="2420938"/>
            <a:ext cx="5976938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4" name="Text Box 4"/>
          <p:cNvSpPr txBox="1"/>
          <p:nvPr/>
        </p:nvSpPr>
        <p:spPr>
          <a:xfrm>
            <a:off x="323850" y="1308100"/>
            <a:ext cx="82804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</a:rPr>
              <a:t>在电力系统中，用来变换三相交流电压，输送电能的变压器称为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三相电力变压器</a:t>
            </a:r>
            <a:r>
              <a:rPr lang="zh-CN" altLang="en-US" b="1" dirty="0">
                <a:latin typeface="Times New Roman" panose="02020603050405020304" pitchFamily="18" charset="0"/>
              </a:rPr>
              <a:t> 。</a:t>
            </a:r>
          </a:p>
        </p:txBody>
      </p:sp>
      <p:sp>
        <p:nvSpPr>
          <p:cNvPr id="245765" name="Text Box 5"/>
          <p:cNvSpPr txBox="1"/>
          <p:nvPr/>
        </p:nvSpPr>
        <p:spPr>
          <a:xfrm>
            <a:off x="2819400" y="5949950"/>
            <a:ext cx="31210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三相电力变压器 </a:t>
            </a: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5536175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311"/>
          <p:cNvPicPr>
            <a:picLocks noChangeAspect="1"/>
          </p:cNvPicPr>
          <p:nvPr/>
        </p:nvPicPr>
        <p:blipFill>
          <a:blip r:embed="rId4"/>
          <a:srcRect t="-4242" b="-2924"/>
          <a:stretch>
            <a:fillRect/>
          </a:stretch>
        </p:blipFill>
        <p:spPr>
          <a:xfrm>
            <a:off x="468313" y="908050"/>
            <a:ext cx="4248150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7" name="Text Box 3"/>
          <p:cNvSpPr txBox="1"/>
          <p:nvPr/>
        </p:nvSpPr>
        <p:spPr>
          <a:xfrm>
            <a:off x="971550" y="4797425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三相变压器的接法 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23850" y="5589588"/>
            <a:ext cx="49688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三相电力变压器的额定容量为 ：</a:t>
            </a:r>
          </a:p>
        </p:txBody>
      </p:sp>
      <p:sp>
        <p:nvSpPr>
          <p:cNvPr id="246789" name="Rectangle 6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6790" name="Object 5"/>
          <p:cNvGraphicFramePr/>
          <p:nvPr/>
        </p:nvGraphicFramePr>
        <p:xfrm>
          <a:off x="5435600" y="5445125"/>
          <a:ext cx="266382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7" r:id="rId5" imgW="838200" imgH="228600" progId="Equation.DSMT4">
                  <p:embed/>
                </p:oleObj>
              </mc:Choice>
              <mc:Fallback>
                <p:oleObj r:id="rId5" imgW="838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5600" y="5445125"/>
                        <a:ext cx="2663825" cy="72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791" name="Text Box 7"/>
          <p:cNvSpPr txBox="1"/>
          <p:nvPr/>
        </p:nvSpPr>
        <p:spPr>
          <a:xfrm>
            <a:off x="5076824" y="492125"/>
            <a:ext cx="3382963" cy="3625850"/>
          </a:xfrm>
          <a:prstGeom prst="rect">
            <a:avLst/>
          </a:prstGeom>
          <a:noFill/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</a:rPr>
              <a:t>三相变压器的原、副边绕组可以根据需要分别接成星形或三角形，三相电力变压器的常见连接方式有</a:t>
            </a:r>
            <a:r>
              <a:rPr lang="en-US" altLang="zh-CN" b="1" dirty="0">
                <a:latin typeface="Times New Roman" panose="02020603050405020304" pitchFamily="18" charset="0"/>
              </a:rPr>
              <a:t>Y.yn (Y/Y0</a:t>
            </a:r>
            <a:r>
              <a:rPr lang="zh-CN" altLang="en-US" b="1" dirty="0">
                <a:latin typeface="Times New Roman" panose="02020603050405020304" pitchFamily="18" charset="0"/>
              </a:rPr>
              <a:t>星形连接有中线</a:t>
            </a:r>
            <a:r>
              <a:rPr lang="en-US" altLang="zh-CN" b="1" dirty="0">
                <a:latin typeface="Times New Roman" panose="02020603050405020304" pitchFamily="18" charset="0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</a:rPr>
              <a:t>和</a:t>
            </a:r>
            <a:r>
              <a:rPr lang="en-US" altLang="zh-CN" b="1" dirty="0">
                <a:latin typeface="Times New Roman" panose="02020603050405020304" pitchFamily="18" charset="0"/>
              </a:rPr>
              <a:t>Y.d(Y/△</a:t>
            </a:r>
            <a:r>
              <a:rPr lang="zh-CN" altLang="en-US" b="1" dirty="0">
                <a:latin typeface="Times New Roman" panose="02020603050405020304" pitchFamily="18" charset="0"/>
              </a:rPr>
              <a:t>星形三角形连接</a:t>
            </a:r>
            <a:r>
              <a:rPr lang="en-US" altLang="zh-CN" b="1" dirty="0">
                <a:latin typeface="Times New Roman" panose="02020603050405020304" pitchFamily="18" charset="0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</a:rPr>
              <a:t>，如图所示 。</a:t>
            </a:r>
          </a:p>
        </p:txBody>
      </p:sp>
      <p:sp>
        <p:nvSpPr>
          <p:cNvPr id="8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7337880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2"/>
          <p:cNvSpPr txBox="1"/>
          <p:nvPr/>
        </p:nvSpPr>
        <p:spPr>
          <a:xfrm>
            <a:off x="323850" y="790575"/>
            <a:ext cx="8351838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有一带有负载的三相电力变压器，其额定数据如下：</a:t>
            </a:r>
            <a:r>
              <a:rPr lang="en-US" altLang="zh-CN" b="1" i="1" dirty="0">
                <a:latin typeface="Times New Roman" panose="02020603050405020304" pitchFamily="18" charset="0"/>
              </a:rPr>
              <a:t>S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N</a:t>
            </a:r>
            <a:r>
              <a:rPr lang="en-US" altLang="zh-CN" b="1" dirty="0">
                <a:latin typeface="Times New Roman" panose="02020603050405020304" pitchFamily="18" charset="0"/>
              </a:rPr>
              <a:t>=100kV·A</a:t>
            </a:r>
            <a:r>
              <a:rPr lang="zh-CN" altLang="en-US" b="1" dirty="0">
                <a:latin typeface="Times New Roman" panose="02020603050405020304" pitchFamily="18" charset="0"/>
              </a:rPr>
              <a:t>，</a:t>
            </a: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1N</a:t>
            </a:r>
            <a:r>
              <a:rPr lang="en-US" altLang="zh-CN" b="1" dirty="0">
                <a:latin typeface="Times New Roman" panose="02020603050405020304" pitchFamily="18" charset="0"/>
              </a:rPr>
              <a:t>=6000V</a:t>
            </a:r>
            <a:r>
              <a:rPr lang="zh-CN" altLang="en-US" b="1" dirty="0">
                <a:latin typeface="Times New Roman" panose="02020603050405020304" pitchFamily="18" charset="0"/>
              </a:rPr>
              <a:t>，</a:t>
            </a: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2N</a:t>
            </a:r>
            <a:r>
              <a:rPr lang="en-US" altLang="zh-CN" b="1" dirty="0">
                <a:latin typeface="Times New Roman" panose="02020603050405020304" pitchFamily="18" charset="0"/>
              </a:rPr>
              <a:t>=</a:t>
            </a: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20</a:t>
            </a:r>
            <a:r>
              <a:rPr lang="en-US" altLang="zh-CN" b="1" dirty="0">
                <a:latin typeface="Times New Roman" panose="02020603050405020304" pitchFamily="18" charset="0"/>
              </a:rPr>
              <a:t>=400V</a:t>
            </a:r>
            <a:r>
              <a:rPr lang="zh-CN" altLang="en-US" b="1" dirty="0">
                <a:latin typeface="Times New Roman" panose="02020603050405020304" pitchFamily="18" charset="0"/>
              </a:rPr>
              <a:t>，</a:t>
            </a:r>
            <a:r>
              <a:rPr lang="en-US" altLang="zh-CN" b="1" i="1" dirty="0">
                <a:latin typeface="Times New Roman" panose="02020603050405020304" pitchFamily="18" charset="0"/>
              </a:rPr>
              <a:t>f</a:t>
            </a:r>
            <a:r>
              <a:rPr lang="en-US" altLang="zh-CN" b="1" dirty="0">
                <a:latin typeface="Times New Roman" panose="02020603050405020304" pitchFamily="18" charset="0"/>
              </a:rPr>
              <a:t>=50Hz</a:t>
            </a:r>
            <a:r>
              <a:rPr lang="zh-CN" altLang="en-US" b="1" dirty="0">
                <a:latin typeface="Times New Roman" panose="02020603050405020304" pitchFamily="18" charset="0"/>
              </a:rPr>
              <a:t>，绕组接成</a:t>
            </a:r>
            <a:r>
              <a:rPr lang="en-US" altLang="zh-CN" b="1" dirty="0">
                <a:latin typeface="Times New Roman" panose="02020603050405020304" pitchFamily="18" charset="0"/>
              </a:rPr>
              <a:t>Yyn</a:t>
            </a:r>
            <a:r>
              <a:rPr lang="zh-CN" altLang="en-US" b="1" dirty="0">
                <a:latin typeface="Times New Roman" panose="02020603050405020304" pitchFamily="18" charset="0"/>
              </a:rPr>
              <a:t>，由试验测得，△</a:t>
            </a:r>
            <a:r>
              <a:rPr lang="en-US" altLang="zh-CN" b="1" i="1" dirty="0"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latin typeface="Times New Roman" panose="02020603050405020304" pitchFamily="18" charset="0"/>
              </a:rPr>
              <a:t>Fe=600W</a:t>
            </a:r>
            <a:r>
              <a:rPr lang="zh-CN" altLang="en-US" b="1" dirty="0">
                <a:latin typeface="Times New Roman" panose="02020603050405020304" pitchFamily="18" charset="0"/>
              </a:rPr>
              <a:t>，额定负载时的△</a:t>
            </a:r>
            <a:r>
              <a:rPr lang="en-US" altLang="zh-CN" b="1" i="1" dirty="0"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latin typeface="Times New Roman" panose="02020603050405020304" pitchFamily="18" charset="0"/>
              </a:rPr>
              <a:t>cu=2400W</a:t>
            </a:r>
            <a:r>
              <a:rPr lang="zh-CN" altLang="en-US" b="1" dirty="0">
                <a:latin typeface="Times New Roman" panose="02020603050405020304" pitchFamily="18" charset="0"/>
              </a:rPr>
              <a:t>。试求：</a:t>
            </a:r>
            <a:r>
              <a:rPr lang="en-US" altLang="zh-CN" b="1" dirty="0">
                <a:latin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</a:rPr>
              <a:t>变压器的额定电流。</a:t>
            </a:r>
            <a:r>
              <a:rPr lang="en-US" altLang="zh-CN" b="1" dirty="0">
                <a:latin typeface="Times New Roman" panose="02020603050405020304" pitchFamily="18" charset="0"/>
              </a:rPr>
              <a:t>(2)</a:t>
            </a:r>
            <a:r>
              <a:rPr lang="zh-CN" altLang="en-US" b="1" dirty="0">
                <a:latin typeface="Times New Roman" panose="02020603050405020304" pitchFamily="18" charset="0"/>
              </a:rPr>
              <a:t>满载和半载时的效率。 </a:t>
            </a:r>
          </a:p>
        </p:txBody>
      </p:sp>
      <p:sp>
        <p:nvSpPr>
          <p:cNvPr id="247811" name="Text Box 3"/>
          <p:cNvSpPr txBox="1"/>
          <p:nvPr/>
        </p:nvSpPr>
        <p:spPr>
          <a:xfrm>
            <a:off x="2749550" y="4562476"/>
            <a:ext cx="55848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</a:rPr>
              <a:t>(2) </a:t>
            </a:r>
            <a:r>
              <a:rPr lang="zh-CN" altLang="en-US" b="1" dirty="0">
                <a:latin typeface="Times New Roman" panose="02020603050405020304" pitchFamily="18" charset="0"/>
              </a:rPr>
              <a:t>满载时和半载时的效率分别为</a:t>
            </a:r>
          </a:p>
        </p:txBody>
      </p:sp>
      <p:graphicFrame>
        <p:nvGraphicFramePr>
          <p:cNvPr id="247812" name="Object 4"/>
          <p:cNvGraphicFramePr/>
          <p:nvPr>
            <p:extLst>
              <p:ext uri="{D42A27DB-BD31-4B8C-83A1-F6EECF244321}">
                <p14:modId xmlns:p14="http://schemas.microsoft.com/office/powerpoint/2010/main" val="2279943252"/>
              </p:ext>
            </p:extLst>
          </p:nvPr>
        </p:nvGraphicFramePr>
        <p:xfrm>
          <a:off x="3713163" y="2972594"/>
          <a:ext cx="1871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2" r:id="rId4" imgW="838200" imgH="228600" progId="Equation.DSMT4">
                  <p:embed/>
                </p:oleObj>
              </mc:Choice>
              <mc:Fallback>
                <p:oleObj r:id="rId4" imgW="838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3163" y="2972594"/>
                        <a:ext cx="1871662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7813" name="Rectangle 7"/>
          <p:cNvSpPr/>
          <p:nvPr/>
        </p:nvSpPr>
        <p:spPr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7814" name="Object 6"/>
          <p:cNvGraphicFramePr/>
          <p:nvPr/>
        </p:nvGraphicFramePr>
        <p:xfrm>
          <a:off x="5076825" y="3641725"/>
          <a:ext cx="31686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3" r:id="rId6" imgW="1790700" imgH="406400" progId="Equation.DSMT4">
                  <p:embed/>
                </p:oleObj>
              </mc:Choice>
              <mc:Fallback>
                <p:oleObj r:id="rId6" imgW="1790700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6825" y="3641725"/>
                        <a:ext cx="3168650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815" name="Object 8"/>
          <p:cNvGraphicFramePr/>
          <p:nvPr/>
        </p:nvGraphicFramePr>
        <p:xfrm>
          <a:off x="1258888" y="3644900"/>
          <a:ext cx="35290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4" r:id="rId8" imgW="1866265" imgH="406400" progId="Equation.DSMT4">
                  <p:embed/>
                </p:oleObj>
              </mc:Choice>
              <mc:Fallback>
                <p:oleObj r:id="rId8" imgW="1866265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58888" y="3644900"/>
                        <a:ext cx="3529012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816" name="Object 10"/>
          <p:cNvGraphicFramePr/>
          <p:nvPr/>
        </p:nvGraphicFramePr>
        <p:xfrm>
          <a:off x="2195513" y="5445125"/>
          <a:ext cx="5473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5" r:id="rId10" imgW="2844800" imgH="406400" progId="Equation.DSMT4">
                  <p:embed/>
                </p:oleObj>
              </mc:Choice>
              <mc:Fallback>
                <p:oleObj r:id="rId10" imgW="2844800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95513" y="5445125"/>
                        <a:ext cx="54737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7817" name="Text Box 12"/>
          <p:cNvSpPr txBox="1"/>
          <p:nvPr/>
        </p:nvSpPr>
        <p:spPr>
          <a:xfrm>
            <a:off x="1233488" y="2947989"/>
            <a:ext cx="49657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b="1" dirty="0">
                <a:latin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</a:rPr>
              <a:t>由                         得</a:t>
            </a:r>
          </a:p>
        </p:txBody>
      </p:sp>
      <p:sp>
        <p:nvSpPr>
          <p:cNvPr id="247818" name="Text Box 13"/>
          <p:cNvSpPr txBox="1"/>
          <p:nvPr/>
        </p:nvSpPr>
        <p:spPr>
          <a:xfrm>
            <a:off x="395288" y="260350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D991F"/>
            </a:prst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4833635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250824" y="591344"/>
            <a:ext cx="51403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5.5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、特殊变压器（</a:t>
            </a:r>
            <a:endParaRPr kumimoji="1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38138" y="1179513"/>
            <a:ext cx="85693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仪用互感器按用途不同可分为</a:t>
            </a:r>
            <a:r>
              <a:rPr kumimoji="1" lang="zh-CN" altLang="en-US" b="1" kern="1200" cap="none" spc="0" normalizeH="0" baseline="0" noProof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电压互感器</a:t>
            </a:r>
            <a:r>
              <a:rPr kumimoji="1" lang="zh-CN" altLang="en-US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zh-CN" altLang="en-US" b="1" kern="1200" cap="none" spc="0" normalizeH="0" baseline="0" noProof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电流互感器</a:t>
            </a:r>
            <a:r>
              <a:rPr kumimoji="1" lang="zh-CN" altLang="en-US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两种。 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395288" y="1989138"/>
            <a:ext cx="25209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、电压互感器 </a:t>
            </a:r>
          </a:p>
        </p:txBody>
      </p:sp>
      <p:sp>
        <p:nvSpPr>
          <p:cNvPr id="248837" name="Text Box 5"/>
          <p:cNvSpPr txBox="1"/>
          <p:nvPr/>
        </p:nvSpPr>
        <p:spPr>
          <a:xfrm>
            <a:off x="395288" y="2565400"/>
            <a:ext cx="4392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外形及结构原理如图所示 。</a:t>
            </a:r>
          </a:p>
        </p:txBody>
      </p:sp>
      <p:graphicFrame>
        <p:nvGraphicFramePr>
          <p:cNvPr id="248838" name="Object 6"/>
          <p:cNvGraphicFramePr>
            <a:graphicFrameLocks noChangeAspect="1"/>
          </p:cNvGraphicFramePr>
          <p:nvPr/>
        </p:nvGraphicFramePr>
        <p:xfrm>
          <a:off x="323850" y="3068638"/>
          <a:ext cx="4103688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2" r:id="rId4" imgW="2476500" imgH="1714500" progId="Paint.Picture">
                  <p:embed/>
                </p:oleObj>
              </mc:Choice>
              <mc:Fallback>
                <p:oleObj r:id="rId4" imgW="2476500" imgH="17145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850" y="3068638"/>
                        <a:ext cx="4103688" cy="284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4211638" y="1989138"/>
            <a:ext cx="3671888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电压互感器用来扩大测量交流电压的量程。</a:t>
            </a:r>
          </a:p>
        </p:txBody>
      </p:sp>
      <p:sp>
        <p:nvSpPr>
          <p:cNvPr id="248840" name="Rectangle 9"/>
          <p:cNvSpPr/>
          <p:nvPr/>
        </p:nvSpPr>
        <p:spPr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8841" name="Object 8"/>
          <p:cNvGraphicFramePr/>
          <p:nvPr/>
        </p:nvGraphicFramePr>
        <p:xfrm>
          <a:off x="5219700" y="2852738"/>
          <a:ext cx="2808288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3" r:id="rId6" imgW="1294765" imgH="444500" progId="Equation.3">
                  <p:embed/>
                </p:oleObj>
              </mc:Choice>
              <mc:Fallback>
                <p:oleObj r:id="rId6" imgW="1294765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19700" y="2852738"/>
                        <a:ext cx="2808288" cy="969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6" name="Rectangle 10"/>
          <p:cNvSpPr/>
          <p:nvPr/>
        </p:nvSpPr>
        <p:spPr>
          <a:xfrm>
            <a:off x="4787900" y="3789363"/>
            <a:ext cx="36004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通常电压表的表盘上直接标出被测的电压值。</a:t>
            </a:r>
          </a:p>
        </p:txBody>
      </p:sp>
      <p:sp>
        <p:nvSpPr>
          <p:cNvPr id="60427" name="AutoShape 11"/>
          <p:cNvSpPr/>
          <p:nvPr/>
        </p:nvSpPr>
        <p:spPr>
          <a:xfrm>
            <a:off x="3779838" y="4365625"/>
            <a:ext cx="1255712" cy="982663"/>
          </a:xfrm>
          <a:prstGeom prst="irregularSeal1">
            <a:avLst/>
          </a:prstGeom>
          <a:solidFill>
            <a:srgbClr val="FF9900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注意</a:t>
            </a:r>
          </a:p>
        </p:txBody>
      </p:sp>
      <p:sp>
        <p:nvSpPr>
          <p:cNvPr id="60428" name="Text Box 12"/>
          <p:cNvSpPr txBox="1"/>
          <p:nvPr/>
        </p:nvSpPr>
        <p:spPr>
          <a:xfrm>
            <a:off x="4114800" y="5075238"/>
            <a:ext cx="4633913" cy="1815882"/>
          </a:xfrm>
          <a:prstGeom prst="rect">
            <a:avLst/>
          </a:prstGeom>
          <a:noFill/>
          <a:ln w="28575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D6009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</a:t>
            </a:r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测量时副绕组电路不允许短路，否则，副边会有很大的电流，危及设备及人身安全。</a:t>
            </a:r>
          </a:p>
        </p:txBody>
      </p:sp>
      <p:sp>
        <p:nvSpPr>
          <p:cNvPr id="2" name="矩形 1"/>
          <p:cNvSpPr/>
          <p:nvPr/>
        </p:nvSpPr>
        <p:spPr>
          <a:xfrm>
            <a:off x="3779838" y="622121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仪用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互感器）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510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build="p"/>
      <p:bldP spid="60426" grpId="0" build="p"/>
      <p:bldP spid="60427" grpId="0" animBg="1"/>
      <p:bldP spid="604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50825" y="530225"/>
            <a:ext cx="6457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一、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磁路的基本物理量</a:t>
            </a:r>
          </a:p>
        </p:txBody>
      </p:sp>
      <p:sp>
        <p:nvSpPr>
          <p:cNvPr id="212995" name="Rectangle 3"/>
          <p:cNvSpPr/>
          <p:nvPr/>
        </p:nvSpPr>
        <p:spPr>
          <a:xfrm>
            <a:off x="6316663" y="2711450"/>
            <a:ext cx="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/>
            <a:endParaRPr lang="zh-CN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428625" y="1327150"/>
            <a:ext cx="8320088" cy="1117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    1. 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磁感应强度</a:t>
            </a:r>
            <a:r>
              <a:rPr lang="en-US" altLang="zh-CN" sz="2800" b="1" i="1" dirty="0">
                <a:solidFill>
                  <a:srgbClr val="FF0066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磁通密度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：是表示磁场内某点的磁场强弱和方向的物理量。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403225" y="5214938"/>
            <a:ext cx="8275638" cy="519112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均匀磁场 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— </a:t>
            </a: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磁场内各点的 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B </a:t>
            </a: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大小相等，方向相同。</a:t>
            </a:r>
          </a:p>
        </p:txBody>
      </p:sp>
      <p:sp>
        <p:nvSpPr>
          <p:cNvPr id="6150" name="Rectangle 6"/>
          <p:cNvSpPr/>
          <p:nvPr/>
        </p:nvSpPr>
        <p:spPr>
          <a:xfrm>
            <a:off x="1130300" y="4565650"/>
            <a:ext cx="3698875" cy="519113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单位： 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 （特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[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斯拉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]</a:t>
            </a:r>
            <a:r>
              <a:rPr lang="zh-CN" altLang="en-US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）</a:t>
            </a:r>
          </a:p>
        </p:txBody>
      </p:sp>
      <p:graphicFrame>
        <p:nvGraphicFramePr>
          <p:cNvPr id="212999" name="Object 10"/>
          <p:cNvGraphicFramePr/>
          <p:nvPr/>
        </p:nvGraphicFramePr>
        <p:xfrm>
          <a:off x="1258888" y="2425700"/>
          <a:ext cx="1790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1" r:id="rId3" imgW="1790700" imgH="787400" progId="Equation.3">
                  <p:embed/>
                </p:oleObj>
              </mc:Choice>
              <mc:Fallback>
                <p:oleObj r:id="rId3" imgW="1790700" imgH="787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2425700"/>
                        <a:ext cx="17907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1116013" y="3846513"/>
            <a:ext cx="62563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方向：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与电流之间用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右螺旋定则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确定。</a:t>
            </a:r>
          </a:p>
        </p:txBody>
      </p:sp>
      <p:sp>
        <p:nvSpPr>
          <p:cNvPr id="6156" name="Rectangle 12"/>
          <p:cNvSpPr/>
          <p:nvPr/>
        </p:nvSpPr>
        <p:spPr>
          <a:xfrm>
            <a:off x="395288" y="3197225"/>
            <a:ext cx="82057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（该点磁场作用于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米长、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安电流的导体上的力）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71967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  <p:bldP spid="6149" grpId="0" build="p"/>
      <p:bldP spid="6150" grpId="0" build="p"/>
      <p:bldP spid="6155" grpId="0" build="p"/>
      <p:bldP spid="6156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AutoShape 3"/>
          <p:cNvSpPr/>
          <p:nvPr/>
        </p:nvSpPr>
        <p:spPr>
          <a:xfrm>
            <a:off x="3949700" y="1635125"/>
            <a:ext cx="1050925" cy="904875"/>
          </a:xfrm>
          <a:prstGeom prst="wedgeRoundRectCallout">
            <a:avLst>
              <a:gd name="adj1" fmla="val 144259"/>
              <a:gd name="adj2" fmla="val -60352"/>
              <a:gd name="adj3" fmla="val 16667"/>
            </a:avLst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86592C"/>
                </a:solidFill>
                <a:latin typeface="Times New Roman" panose="02020603050405020304" pitchFamily="18" charset="0"/>
              </a:rPr>
              <a:t>被测电流</a:t>
            </a:r>
          </a:p>
        </p:txBody>
      </p:sp>
      <p:sp>
        <p:nvSpPr>
          <p:cNvPr id="31748" name="Rectangle 4"/>
          <p:cNvSpPr/>
          <p:nvPr/>
        </p:nvSpPr>
        <p:spPr>
          <a:xfrm>
            <a:off x="447675" y="1438275"/>
            <a:ext cx="33845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电流互感器用来扩大测量交流电流的量程。</a:t>
            </a:r>
          </a:p>
        </p:txBody>
      </p:sp>
      <p:graphicFrame>
        <p:nvGraphicFramePr>
          <p:cNvPr id="249860" name="Object 5"/>
          <p:cNvGraphicFramePr/>
          <p:nvPr/>
        </p:nvGraphicFramePr>
        <p:xfrm>
          <a:off x="1219200" y="2909888"/>
          <a:ext cx="1917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6" r:id="rId5" imgW="926465" imgH="444500" progId="Equation.3">
                  <p:embed/>
                </p:oleObj>
              </mc:Choice>
              <mc:Fallback>
                <p:oleObj r:id="rId5" imgW="926465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2909888"/>
                        <a:ext cx="1917700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61" name="Object 6"/>
          <p:cNvGraphicFramePr/>
          <p:nvPr/>
        </p:nvGraphicFramePr>
        <p:xfrm>
          <a:off x="3627438" y="3133725"/>
          <a:ext cx="12017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7" r:id="rId7" imgW="1141730" imgH="405765" progId="Equation.3">
                  <p:embed/>
                </p:oleObj>
              </mc:Choice>
              <mc:Fallback>
                <p:oleObj r:id="rId7" imgW="1141730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27438" y="3133725"/>
                        <a:ext cx="1201737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/>
          <p:nvPr/>
        </p:nvGrpSpPr>
        <p:grpSpPr>
          <a:xfrm>
            <a:off x="5214938" y="896938"/>
            <a:ext cx="3194050" cy="4137025"/>
            <a:chOff x="3277" y="432"/>
            <a:chExt cx="2012" cy="2606"/>
          </a:xfrm>
        </p:grpSpPr>
        <p:sp>
          <p:nvSpPr>
            <p:cNvPr id="249863" name="Text Box 8"/>
            <p:cNvSpPr txBox="1"/>
            <p:nvPr/>
          </p:nvSpPr>
          <p:spPr>
            <a:xfrm>
              <a:off x="3277" y="500"/>
              <a:ext cx="476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~</a:t>
              </a:r>
            </a:p>
          </p:txBody>
        </p:sp>
        <p:sp>
          <p:nvSpPr>
            <p:cNvPr id="249864" name="Text Box 9"/>
            <p:cNvSpPr txBox="1"/>
            <p:nvPr/>
          </p:nvSpPr>
          <p:spPr>
            <a:xfrm>
              <a:off x="3957" y="2750"/>
              <a:ext cx="39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b="1" baseline="-25000" dirty="0">
                  <a:solidFill>
                    <a:srgbClr val="FF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lang="en-US" altLang="zh-CN" b="1" i="1" dirty="0">
                <a:solidFill>
                  <a:srgbClr val="FF33CC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49865" name="Rectangle 10"/>
            <p:cNvSpPr/>
            <p:nvPr/>
          </p:nvSpPr>
          <p:spPr>
            <a:xfrm rot="5400000" flipH="1">
              <a:off x="4030" y="1112"/>
              <a:ext cx="784" cy="126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00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866" name="Rectangle 11"/>
            <p:cNvSpPr/>
            <p:nvPr/>
          </p:nvSpPr>
          <p:spPr>
            <a:xfrm rot="5400000" flipH="1">
              <a:off x="4186" y="1265"/>
              <a:ext cx="474" cy="950"/>
            </a:xfrm>
            <a:prstGeom prst="rect">
              <a:avLst/>
            </a:prstGeom>
            <a:solidFill>
              <a:srgbClr val="EBF7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lstStyle/>
            <a:p>
              <a:pPr algn="ctr"/>
              <a:endParaRPr lang="zh-CN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49867" name="Group 12"/>
            <p:cNvGrpSpPr/>
            <p:nvPr/>
          </p:nvGrpSpPr>
          <p:grpSpPr>
            <a:xfrm rot="5400000">
              <a:off x="4592" y="1992"/>
              <a:ext cx="213" cy="120"/>
              <a:chOff x="1022" y="3111"/>
              <a:chExt cx="1108" cy="594"/>
            </a:xfrm>
          </p:grpSpPr>
          <p:sp>
            <p:nvSpPr>
              <p:cNvPr id="249868" name="Arc 1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69" name="Arc 1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70" name="Line 1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871" name="Group 16"/>
            <p:cNvGrpSpPr/>
            <p:nvPr/>
          </p:nvGrpSpPr>
          <p:grpSpPr>
            <a:xfrm rot="5400000" flipH="1" flipV="1">
              <a:off x="3924" y="2038"/>
              <a:ext cx="256" cy="61"/>
              <a:chOff x="2325" y="1389"/>
              <a:chExt cx="450" cy="99"/>
            </a:xfrm>
          </p:grpSpPr>
          <p:sp>
            <p:nvSpPr>
              <p:cNvPr id="249872" name="Arc 17"/>
              <p:cNvSpPr/>
              <p:nvPr/>
            </p:nvSpPr>
            <p:spPr>
              <a:xfrm flipV="1">
                <a:off x="2690" y="1389"/>
                <a:ext cx="85" cy="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8" y="0"/>
                  </a:cxn>
                  <a:cxn ang="0">
                    <a:pos x="0" y="99"/>
                  </a:cxn>
                  <a:cxn ang="0">
                    <a:pos x="8" y="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73" name="Line 18"/>
              <p:cNvSpPr/>
              <p:nvPr/>
            </p:nvSpPr>
            <p:spPr>
              <a:xfrm flipH="1" flipV="1">
                <a:off x="2325" y="1395"/>
                <a:ext cx="36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874" name="Group 19"/>
            <p:cNvGrpSpPr/>
            <p:nvPr/>
          </p:nvGrpSpPr>
          <p:grpSpPr>
            <a:xfrm rot="5400000">
              <a:off x="4486" y="1997"/>
              <a:ext cx="213" cy="119"/>
              <a:chOff x="1022" y="3111"/>
              <a:chExt cx="1108" cy="594"/>
            </a:xfrm>
          </p:grpSpPr>
          <p:sp>
            <p:nvSpPr>
              <p:cNvPr id="249875" name="Arc 20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76" name="Arc 21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77" name="Line 22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878" name="Group 23"/>
            <p:cNvGrpSpPr/>
            <p:nvPr/>
          </p:nvGrpSpPr>
          <p:grpSpPr>
            <a:xfrm rot="5400000">
              <a:off x="4384" y="1997"/>
              <a:ext cx="213" cy="119"/>
              <a:chOff x="1022" y="3111"/>
              <a:chExt cx="1108" cy="594"/>
            </a:xfrm>
          </p:grpSpPr>
          <p:sp>
            <p:nvSpPr>
              <p:cNvPr id="249879" name="Arc 24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0" name="Arc 25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1" name="Line 26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882" name="Group 27"/>
            <p:cNvGrpSpPr/>
            <p:nvPr/>
          </p:nvGrpSpPr>
          <p:grpSpPr>
            <a:xfrm rot="5400000">
              <a:off x="4253" y="1997"/>
              <a:ext cx="213" cy="119"/>
              <a:chOff x="1022" y="3111"/>
              <a:chExt cx="1108" cy="594"/>
            </a:xfrm>
          </p:grpSpPr>
          <p:sp>
            <p:nvSpPr>
              <p:cNvPr id="249883" name="Arc 28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4" name="Arc 29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5" name="Line 30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886" name="Group 31"/>
            <p:cNvGrpSpPr/>
            <p:nvPr/>
          </p:nvGrpSpPr>
          <p:grpSpPr>
            <a:xfrm rot="5400000">
              <a:off x="4159" y="1997"/>
              <a:ext cx="213" cy="119"/>
              <a:chOff x="1022" y="3111"/>
              <a:chExt cx="1108" cy="594"/>
            </a:xfrm>
          </p:grpSpPr>
          <p:sp>
            <p:nvSpPr>
              <p:cNvPr id="249887" name="Arc 3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8" name="Arc 3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89" name="Line 3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9890" name="Line 35"/>
            <p:cNvSpPr/>
            <p:nvPr/>
          </p:nvSpPr>
          <p:spPr>
            <a:xfrm rot="5400000" flipH="1">
              <a:off x="3916" y="2273"/>
              <a:ext cx="221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891" name="Oval 36"/>
            <p:cNvSpPr/>
            <p:nvPr/>
          </p:nvSpPr>
          <p:spPr>
            <a:xfrm rot="5400000" flipH="1">
              <a:off x="3503" y="432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9892" name="Group 37"/>
            <p:cNvGrpSpPr/>
            <p:nvPr/>
          </p:nvGrpSpPr>
          <p:grpSpPr>
            <a:xfrm rot="5400000">
              <a:off x="4046" y="1994"/>
              <a:ext cx="213" cy="120"/>
              <a:chOff x="1022" y="3111"/>
              <a:chExt cx="1108" cy="594"/>
            </a:xfrm>
          </p:grpSpPr>
          <p:sp>
            <p:nvSpPr>
              <p:cNvPr id="249893" name="Arc 38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94" name="Arc 39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895" name="Line 40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9896" name="Line 41"/>
            <p:cNvSpPr/>
            <p:nvPr/>
          </p:nvSpPr>
          <p:spPr>
            <a:xfrm rot="5400000" flipH="1">
              <a:off x="4634" y="737"/>
              <a:ext cx="59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897" name="Line 42"/>
            <p:cNvSpPr/>
            <p:nvPr/>
          </p:nvSpPr>
          <p:spPr>
            <a:xfrm rot="-5400000" flipH="1">
              <a:off x="3871" y="367"/>
              <a:ext cx="0" cy="355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9898" name="Text Box 43"/>
            <p:cNvSpPr txBox="1"/>
            <p:nvPr/>
          </p:nvSpPr>
          <p:spPr>
            <a:xfrm>
              <a:off x="4219" y="1499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9899" name="Text Box 44"/>
            <p:cNvSpPr txBox="1"/>
            <p:nvPr/>
          </p:nvSpPr>
          <p:spPr>
            <a:xfrm>
              <a:off x="4238" y="2185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9900" name="Line 45"/>
            <p:cNvSpPr/>
            <p:nvPr/>
          </p:nvSpPr>
          <p:spPr>
            <a:xfrm rot="5400000">
              <a:off x="4399" y="2305"/>
              <a:ext cx="0" cy="743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01" name="Oval 46"/>
            <p:cNvSpPr/>
            <p:nvPr/>
          </p:nvSpPr>
          <p:spPr>
            <a:xfrm rot="5400000" flipH="1">
              <a:off x="3556" y="1006"/>
              <a:ext cx="48" cy="48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902" name="Line 47"/>
            <p:cNvSpPr/>
            <p:nvPr/>
          </p:nvSpPr>
          <p:spPr>
            <a:xfrm rot="-5400000" flipH="1">
              <a:off x="4115" y="2609"/>
              <a:ext cx="0" cy="362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49903" name="Line 48"/>
            <p:cNvSpPr/>
            <p:nvPr/>
          </p:nvSpPr>
          <p:spPr>
            <a:xfrm rot="10800000">
              <a:off x="3603" y="1026"/>
              <a:ext cx="60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04" name="Line 49"/>
            <p:cNvSpPr/>
            <p:nvPr/>
          </p:nvSpPr>
          <p:spPr>
            <a:xfrm rot="10800000">
              <a:off x="4520" y="1039"/>
              <a:ext cx="41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49905" name="Group 50"/>
            <p:cNvGrpSpPr/>
            <p:nvPr/>
          </p:nvGrpSpPr>
          <p:grpSpPr>
            <a:xfrm rot="-5400000" flipH="1">
              <a:off x="4344" y="1380"/>
              <a:ext cx="213" cy="119"/>
              <a:chOff x="1022" y="3111"/>
              <a:chExt cx="1108" cy="594"/>
            </a:xfrm>
          </p:grpSpPr>
          <p:sp>
            <p:nvSpPr>
              <p:cNvPr id="249906" name="Arc 5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907" name="Arc 5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908" name="Line 5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9909" name="Group 54"/>
            <p:cNvGrpSpPr/>
            <p:nvPr/>
          </p:nvGrpSpPr>
          <p:grpSpPr>
            <a:xfrm rot="-5400000" flipH="1">
              <a:off x="4113" y="1388"/>
              <a:ext cx="256" cy="61"/>
              <a:chOff x="2325" y="1389"/>
              <a:chExt cx="450" cy="99"/>
            </a:xfrm>
          </p:grpSpPr>
          <p:sp>
            <p:nvSpPr>
              <p:cNvPr id="249910" name="Arc 55"/>
              <p:cNvSpPr/>
              <p:nvPr/>
            </p:nvSpPr>
            <p:spPr>
              <a:xfrm flipV="1">
                <a:off x="2690" y="1389"/>
                <a:ext cx="85" cy="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8" y="0"/>
                  </a:cxn>
                  <a:cxn ang="0">
                    <a:pos x="0" y="99"/>
                  </a:cxn>
                  <a:cxn ang="0">
                    <a:pos x="8" y="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9911" name="Line 56"/>
              <p:cNvSpPr/>
              <p:nvPr/>
            </p:nvSpPr>
            <p:spPr>
              <a:xfrm flipH="1" flipV="1">
                <a:off x="2325" y="1395"/>
                <a:ext cx="36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9912" name="Line 57"/>
            <p:cNvSpPr/>
            <p:nvPr/>
          </p:nvSpPr>
          <p:spPr>
            <a:xfrm>
              <a:off x="4527" y="1030"/>
              <a:ext cx="0" cy="32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13" name="Line 58"/>
            <p:cNvSpPr/>
            <p:nvPr/>
          </p:nvSpPr>
          <p:spPr>
            <a:xfrm rot="5400000" flipH="1">
              <a:off x="4613" y="2521"/>
              <a:ext cx="321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14" name="Line 59"/>
            <p:cNvSpPr/>
            <p:nvPr/>
          </p:nvSpPr>
          <p:spPr>
            <a:xfrm>
              <a:off x="3532" y="447"/>
              <a:ext cx="1398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15" name="Line 60"/>
            <p:cNvSpPr/>
            <p:nvPr/>
          </p:nvSpPr>
          <p:spPr>
            <a:xfrm flipV="1">
              <a:off x="4215" y="1030"/>
              <a:ext cx="0" cy="27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16" name="Oval 61"/>
            <p:cNvSpPr/>
            <p:nvPr/>
          </p:nvSpPr>
          <p:spPr>
            <a:xfrm>
              <a:off x="4278" y="2553"/>
              <a:ext cx="227" cy="227"/>
            </a:xfrm>
            <a:prstGeom prst="ellipse">
              <a:avLst/>
            </a:prstGeom>
            <a:solidFill>
              <a:srgbClr val="E1FFE1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917" name="Text Box 62"/>
            <p:cNvSpPr txBox="1"/>
            <p:nvPr/>
          </p:nvSpPr>
          <p:spPr>
            <a:xfrm>
              <a:off x="4255" y="2504"/>
              <a:ext cx="279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</a:p>
          </p:txBody>
        </p:sp>
        <p:sp>
          <p:nvSpPr>
            <p:cNvPr id="249918" name="Text Box 63"/>
            <p:cNvSpPr txBox="1"/>
            <p:nvPr/>
          </p:nvSpPr>
          <p:spPr>
            <a:xfrm>
              <a:off x="3700" y="579"/>
              <a:ext cx="39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b="1" baseline="-25000" dirty="0">
                  <a:solidFill>
                    <a:srgbClr val="FF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b="1" i="1" dirty="0">
                <a:solidFill>
                  <a:srgbClr val="FF33CC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49919" name="Freeform 64"/>
            <p:cNvSpPr/>
            <p:nvPr/>
          </p:nvSpPr>
          <p:spPr>
            <a:xfrm flipH="1">
              <a:off x="3742" y="2378"/>
              <a:ext cx="272" cy="263"/>
            </a:xfrm>
            <a:custGeom>
              <a:avLst/>
              <a:gdLst>
                <a:gd name="txL" fmla="*/ 0 w 272"/>
                <a:gd name="txT" fmla="*/ 0 h 263"/>
                <a:gd name="txR" fmla="*/ 272 w 272"/>
                <a:gd name="txB" fmla="*/ 263 h 263"/>
              </a:gdLst>
              <a:ahLst/>
              <a:cxnLst>
                <a:cxn ang="0">
                  <a:pos x="0" y="0"/>
                </a:cxn>
                <a:cxn ang="0">
                  <a:pos x="272" y="0"/>
                </a:cxn>
                <a:cxn ang="0">
                  <a:pos x="272" y="263"/>
                </a:cxn>
              </a:cxnLst>
              <a:rect l="txL" t="txT" r="txR" b="txB"/>
              <a:pathLst>
                <a:path w="272" h="263">
                  <a:moveTo>
                    <a:pt x="0" y="0"/>
                  </a:moveTo>
                  <a:lnTo>
                    <a:pt x="272" y="0"/>
                  </a:lnTo>
                  <a:lnTo>
                    <a:pt x="272" y="263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920" name="Line 65"/>
            <p:cNvSpPr/>
            <p:nvPr/>
          </p:nvSpPr>
          <p:spPr>
            <a:xfrm>
              <a:off x="3646" y="2641"/>
              <a:ext cx="19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21" name="Line 66"/>
            <p:cNvSpPr/>
            <p:nvPr/>
          </p:nvSpPr>
          <p:spPr>
            <a:xfrm>
              <a:off x="3662" y="2685"/>
              <a:ext cx="15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22" name="Line 67"/>
            <p:cNvSpPr/>
            <p:nvPr/>
          </p:nvSpPr>
          <p:spPr>
            <a:xfrm>
              <a:off x="3684" y="2725"/>
              <a:ext cx="9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23" name="Text Box 68"/>
            <p:cNvSpPr txBox="1"/>
            <p:nvPr/>
          </p:nvSpPr>
          <p:spPr>
            <a:xfrm>
              <a:off x="5024" y="568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Z</a:t>
              </a:r>
              <a:endParaRPr lang="en-US" altLang="zh-CN" baseline="-25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9924" name="Rectangle 69"/>
            <p:cNvSpPr/>
            <p:nvPr/>
          </p:nvSpPr>
          <p:spPr>
            <a:xfrm>
              <a:off x="4871" y="584"/>
              <a:ext cx="106" cy="235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925" name="Line 70"/>
            <p:cNvSpPr/>
            <p:nvPr/>
          </p:nvSpPr>
          <p:spPr>
            <a:xfrm rot="5400000" flipH="1">
              <a:off x="3870" y="2527"/>
              <a:ext cx="307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26" name="Line 71"/>
            <p:cNvSpPr/>
            <p:nvPr/>
          </p:nvSpPr>
          <p:spPr>
            <a:xfrm rot="-5400000">
              <a:off x="4645" y="2270"/>
              <a:ext cx="250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9927" name="Oval 72"/>
            <p:cNvSpPr/>
            <p:nvPr/>
          </p:nvSpPr>
          <p:spPr>
            <a:xfrm>
              <a:off x="4742" y="2333"/>
              <a:ext cx="56" cy="5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9928" name="Oval 73"/>
            <p:cNvSpPr/>
            <p:nvPr/>
          </p:nvSpPr>
          <p:spPr>
            <a:xfrm>
              <a:off x="3998" y="2342"/>
              <a:ext cx="56" cy="5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1818" name="Rectangle 74"/>
          <p:cNvSpPr/>
          <p:nvPr/>
        </p:nvSpPr>
        <p:spPr>
          <a:xfrm>
            <a:off x="484188" y="3946525"/>
            <a:ext cx="4527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通常电流表的表盘上直接标出被测的电流值。</a:t>
            </a:r>
          </a:p>
        </p:txBody>
      </p:sp>
      <p:sp>
        <p:nvSpPr>
          <p:cNvPr id="31819" name="Text Box 75"/>
          <p:cNvSpPr txBox="1"/>
          <p:nvPr/>
        </p:nvSpPr>
        <p:spPr>
          <a:xfrm>
            <a:off x="1476375" y="5229225"/>
            <a:ext cx="7240588" cy="1401763"/>
          </a:xfrm>
          <a:prstGeom prst="rect">
            <a:avLst/>
          </a:prstGeom>
          <a:noFill/>
          <a:ln w="28575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D6009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测量时副绕组电路不允许开路，否则，副边会有很高的感应电动势，危及设备及人身安全。</a:t>
            </a:r>
          </a:p>
        </p:txBody>
      </p:sp>
      <p:sp>
        <p:nvSpPr>
          <p:cNvPr id="31820" name="AutoShape 76"/>
          <p:cNvSpPr/>
          <p:nvPr/>
        </p:nvSpPr>
        <p:spPr>
          <a:xfrm>
            <a:off x="395288" y="5084763"/>
            <a:ext cx="1255712" cy="982662"/>
          </a:xfrm>
          <a:prstGeom prst="irregularSeal1">
            <a:avLst/>
          </a:prstGeom>
          <a:solidFill>
            <a:srgbClr val="FF9900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注意</a:t>
            </a:r>
          </a:p>
        </p:txBody>
      </p:sp>
      <p:sp>
        <p:nvSpPr>
          <p:cNvPr id="31821" name="Text Box 77"/>
          <p:cNvSpPr txBox="1">
            <a:spLocks noChangeArrowheads="1"/>
          </p:cNvSpPr>
          <p:nvPr/>
        </p:nvSpPr>
        <p:spPr bwMode="auto">
          <a:xfrm>
            <a:off x="381000" y="546100"/>
            <a:ext cx="31686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、电流互感器 </a:t>
            </a:r>
          </a:p>
        </p:txBody>
      </p:sp>
      <p:sp>
        <p:nvSpPr>
          <p:cNvPr id="77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86739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3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8" grpId="0" build="p"/>
      <p:bldP spid="31818" grpId="0" build="p"/>
      <p:bldP spid="31819" grpId="0" animBg="1"/>
      <p:bldP spid="318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 descr="slee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668" y="3073400"/>
            <a:ext cx="142240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AutoShape 5"/>
          <p:cNvSpPr/>
          <p:nvPr/>
        </p:nvSpPr>
        <p:spPr>
          <a:xfrm>
            <a:off x="611188" y="1052513"/>
            <a:ext cx="2881312" cy="1728787"/>
          </a:xfrm>
          <a:prstGeom prst="cloudCallout">
            <a:avLst>
              <a:gd name="adj1" fmla="val 71102"/>
              <a:gd name="adj2" fmla="val 84435"/>
            </a:avLst>
          </a:prstGeom>
          <a:solidFill>
            <a:srgbClr val="CCFF99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sz="1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1.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sz="1800" b="1" dirty="0">
                <a:latin typeface="Times New Roman" panose="02020603050405020304" pitchFamily="18" charset="0"/>
              </a:rPr>
              <a:t>自耦变压器与普通变压器相比，有何特点？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4694" name="AutoShape 6"/>
          <p:cNvSpPr/>
          <p:nvPr/>
        </p:nvSpPr>
        <p:spPr>
          <a:xfrm>
            <a:off x="4203700" y="982662"/>
            <a:ext cx="4103687" cy="2014538"/>
          </a:xfrm>
          <a:prstGeom prst="cloudCallout">
            <a:avLst>
              <a:gd name="adj1" fmla="val -46245"/>
              <a:gd name="adj2" fmla="val 87981"/>
            </a:avLst>
          </a:prstGeom>
          <a:solidFill>
            <a:srgbClr val="FFCC00"/>
          </a:solidFill>
          <a:ln w="952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sz="1800" b="1" dirty="0">
                <a:latin typeface="Times New Roman" panose="02020603050405020304" pitchFamily="18" charset="0"/>
              </a:rPr>
              <a:t>3.</a:t>
            </a:r>
            <a:r>
              <a:rPr lang="zh-CN" altLang="en-US" sz="1800" b="1" dirty="0">
                <a:latin typeface="Times New Roman" panose="02020603050405020304" pitchFamily="18" charset="0"/>
              </a:rPr>
              <a:t>调压器用毕后为什么必须调回零点？如果错误地把电源电压</a:t>
            </a:r>
            <a:r>
              <a:rPr lang="en-US" altLang="zh-CN" sz="1800" b="1" dirty="0">
                <a:latin typeface="Times New Roman" panose="02020603050405020304" pitchFamily="18" charset="0"/>
              </a:rPr>
              <a:t>220V</a:t>
            </a:r>
            <a:r>
              <a:rPr lang="zh-CN" altLang="en-US" sz="1800" b="1" dirty="0">
                <a:latin typeface="Times New Roman" panose="02020603050405020304" pitchFamily="18" charset="0"/>
              </a:rPr>
              <a:t>接到调压器的输出端，试分析会出现什么问题？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" name="AutoShape 6"/>
          <p:cNvSpPr/>
          <p:nvPr/>
        </p:nvSpPr>
        <p:spPr>
          <a:xfrm>
            <a:off x="4067493" y="4293235"/>
            <a:ext cx="4103687" cy="2014538"/>
          </a:xfrm>
          <a:prstGeom prst="cloudCallout">
            <a:avLst>
              <a:gd name="adj1" fmla="val -39824"/>
              <a:gd name="adj2" fmla="val -75690"/>
            </a:avLst>
          </a:prstGeom>
          <a:solidFill>
            <a:srgbClr val="00FFFF"/>
          </a:solidFill>
          <a:ln w="952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en-US" altLang="zh-CN" sz="1800" b="1" dirty="0">
                <a:latin typeface="Times New Roman" panose="02020603050405020304" pitchFamily="18" charset="0"/>
              </a:rPr>
              <a:t>2.</a:t>
            </a:r>
            <a:r>
              <a:rPr lang="zh-CN" altLang="en-US" sz="1800" b="1" dirty="0">
                <a:latin typeface="Times New Roman" panose="02020603050405020304" pitchFamily="18" charset="0"/>
              </a:rPr>
              <a:t>为什么在运行时，电压互感器二次侧不允许短路？而电流互感器的二次侧不能开路？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40952" y="147003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75431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nimBg="1"/>
      <p:bldP spid="114694" grpId="0" animBg="1"/>
      <p:bldP spid="2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468448" y="1663696"/>
            <a:ext cx="42772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评第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章！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678" y="2809874"/>
            <a:ext cx="3781132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/>
          <p:nvPr/>
        </p:nvSpPr>
        <p:spPr>
          <a:xfrm>
            <a:off x="436563" y="5745163"/>
            <a:ext cx="4783137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4.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磁场强度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H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定义：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</a:p>
        </p:txBody>
      </p:sp>
      <p:sp>
        <p:nvSpPr>
          <p:cNvPr id="7171" name="Rectangle 3"/>
          <p:cNvSpPr/>
          <p:nvPr/>
        </p:nvSpPr>
        <p:spPr>
          <a:xfrm>
            <a:off x="390525" y="3406775"/>
            <a:ext cx="3171825" cy="5492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磁导率</a:t>
            </a:r>
            <a:r>
              <a:rPr lang="zh-CN" altLang="en-US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i="1" dirty="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endParaRPr lang="zh-CN" altLang="en-US" sz="2800" b="1" dirty="0">
              <a:solidFill>
                <a:srgbClr val="CC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Rectangle 4"/>
          <p:cNvSpPr/>
          <p:nvPr/>
        </p:nvSpPr>
        <p:spPr>
          <a:xfrm>
            <a:off x="673100" y="4168775"/>
            <a:ext cx="8031163" cy="427038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相对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磁导率</a:t>
            </a: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zh-CN" sz="2800" b="1" i="1" baseline="-25000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zh-CN" sz="2800" b="1" baseline="-25000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zh-CN" sz="2800" b="1" baseline="-25000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对于铁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磁材料</a:t>
            </a:r>
            <a:r>
              <a:rPr lang="zh-CN" altLang="en-US" sz="2800" b="1" i="1" dirty="0">
                <a:solidFill>
                  <a:srgbClr val="660033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zh-CN" sz="2800" b="1" baseline="-25000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=10</a:t>
            </a:r>
            <a:r>
              <a:rPr lang="en-US" altLang="zh-CN" sz="2800" b="1" baseline="30000" dirty="0">
                <a:solidFill>
                  <a:srgbClr val="CC3399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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CC3399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7173" name="Rectangle 5"/>
          <p:cNvSpPr/>
          <p:nvPr/>
        </p:nvSpPr>
        <p:spPr>
          <a:xfrm>
            <a:off x="4975225" y="5705475"/>
            <a:ext cx="3760788" cy="439738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zh-CN" b="1" dirty="0">
                <a:solidFill>
                  <a:srgbClr val="CC3399"/>
                </a:solidFill>
                <a:latin typeface="Times New Roman" panose="02020603050405020304" pitchFamily="18" charset="0"/>
              </a:rPr>
              <a:t>单位：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m  (</a:t>
            </a:r>
            <a:r>
              <a:rPr lang="zh-CN" altLang="zh-CN" b="1" dirty="0">
                <a:solidFill>
                  <a:srgbClr val="CC3399"/>
                </a:solidFill>
                <a:latin typeface="Times New Roman" panose="02020603050405020304" pitchFamily="18" charset="0"/>
              </a:rPr>
              <a:t>安</a:t>
            </a:r>
            <a:r>
              <a:rPr lang="zh-CN" altLang="zh-CN" sz="36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zh-CN" altLang="zh-CN" b="1" dirty="0">
                <a:solidFill>
                  <a:srgbClr val="CC3399"/>
                </a:solidFill>
                <a:latin typeface="Times New Roman" panose="02020603050405020304" pitchFamily="18" charset="0"/>
              </a:rPr>
              <a:t>米</a:t>
            </a:r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CC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Rectangle 6"/>
          <p:cNvSpPr/>
          <p:nvPr/>
        </p:nvSpPr>
        <p:spPr>
          <a:xfrm>
            <a:off x="628650" y="4948238"/>
            <a:ext cx="785812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铁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磁材料广泛应用在变压器、电机、电工仪表等。</a:t>
            </a:r>
          </a:p>
        </p:txBody>
      </p:sp>
      <p:sp>
        <p:nvSpPr>
          <p:cNvPr id="7175" name="Rectangle 7"/>
          <p:cNvSpPr/>
          <p:nvPr/>
        </p:nvSpPr>
        <p:spPr>
          <a:xfrm>
            <a:off x="2490788" y="3328988"/>
            <a:ext cx="5945187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真空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磁导率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zh-CN" sz="2800" b="1" baseline="-25000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= 4</a:t>
            </a:r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</a:t>
            </a:r>
            <a:r>
              <a:rPr lang="zh-CN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9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800" b="1" baseline="30000" dirty="0">
                <a:solidFill>
                  <a:srgbClr val="CC3399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zh-CN" sz="9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800" b="1" baseline="30000" dirty="0">
                <a:solidFill>
                  <a:srgbClr val="CC3399"/>
                </a:solidFill>
                <a:latin typeface="Times New Roman" panose="02020603050405020304" pitchFamily="18" charset="0"/>
              </a:rPr>
              <a:t>7  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2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m  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zh-CN" b="1" dirty="0">
                <a:solidFill>
                  <a:srgbClr val="CC3399"/>
                </a:solidFill>
                <a:latin typeface="Times New Roman" panose="02020603050405020304" pitchFamily="18" charset="0"/>
              </a:rPr>
              <a:t>亨</a:t>
            </a:r>
            <a:r>
              <a:rPr lang="zh-CN" altLang="zh-CN" sz="36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/</a:t>
            </a:r>
            <a:r>
              <a:rPr lang="zh-CN" altLang="zh-CN" b="1" dirty="0">
                <a:solidFill>
                  <a:srgbClr val="CC3399"/>
                </a:solidFill>
                <a:latin typeface="Times New Roman" panose="02020603050405020304" pitchFamily="18" charset="0"/>
              </a:rPr>
              <a:t>米）</a:t>
            </a:r>
            <a:endParaRPr lang="zh-CN" altLang="en-US" b="1" dirty="0">
              <a:solidFill>
                <a:srgbClr val="CC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Rectangle 8"/>
          <p:cNvSpPr/>
          <p:nvPr/>
        </p:nvSpPr>
        <p:spPr>
          <a:xfrm>
            <a:off x="4240213" y="2246313"/>
            <a:ext cx="4565650" cy="487362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对于均匀磁场</a:t>
            </a:r>
            <a:r>
              <a:rPr lang="zh-CN" altLang="en-US" b="1" dirty="0">
                <a:solidFill>
                  <a:srgbClr val="660033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3200" b="1" i="1" dirty="0">
                <a:solidFill>
                  <a:srgbClr val="FF0000"/>
                </a:solidFill>
                <a:latin typeface="Symbol" panose="05050102010706020507" pitchFamily="18" charset="2"/>
              </a:rPr>
              <a:t>F</a:t>
            </a:r>
            <a:r>
              <a:rPr lang="en-US" altLang="zh-CN" sz="1000" b="1" dirty="0">
                <a:solidFill>
                  <a:srgbClr val="FF0000"/>
                </a:solidFill>
                <a:latin typeface="Symbol" panose="05050102010706020507" pitchFamily="18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1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•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4025" name="Rectangle 9">
            <a:hlinkClick r:id="" action="ppaction://hlinkshowjump?jump=endshow"/>
          </p:cNvPr>
          <p:cNvSpPr/>
          <p:nvPr/>
        </p:nvSpPr>
        <p:spPr>
          <a:xfrm>
            <a:off x="7943850" y="2957513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4026" name="Rectangle 10">
            <a:hlinkClick r:id="" action="ppaction://hlinkshowjump?jump=nextslide"/>
          </p:cNvPr>
          <p:cNvSpPr/>
          <p:nvPr/>
        </p:nvSpPr>
        <p:spPr>
          <a:xfrm>
            <a:off x="7486650" y="2957513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4027" name="Rectangle 11">
            <a:hlinkClick r:id="" action="ppaction://hlinkshowjump?jump=previousslide"/>
          </p:cNvPr>
          <p:cNvSpPr/>
          <p:nvPr/>
        </p:nvSpPr>
        <p:spPr>
          <a:xfrm>
            <a:off x="7029450" y="2957513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80" name="Rectangle 12"/>
          <p:cNvSpPr/>
          <p:nvPr/>
        </p:nvSpPr>
        <p:spPr>
          <a:xfrm>
            <a:off x="465138" y="2170113"/>
            <a:ext cx="3533775" cy="914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>
              <a:buFont typeface="Symbol" panose="05050102010706020507" pitchFamily="18" charset="2"/>
            </a:pPr>
            <a:r>
              <a:rPr lang="en-US" altLang="zh-CN" sz="2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i="1" dirty="0">
                <a:solidFill>
                  <a:srgbClr val="D60093"/>
                </a:solidFill>
                <a:latin typeface="Symbol" panose="05050102010706020507" pitchFamily="18" charset="2"/>
              </a:rPr>
              <a:t>F</a:t>
            </a:r>
            <a:r>
              <a:rPr lang="en-US" altLang="zh-CN" sz="3200" b="1" i="1" dirty="0">
                <a:solidFill>
                  <a:srgbClr val="FF0066"/>
                </a:solidFill>
                <a:latin typeface="Symbol" panose="05050102010706020507" pitchFamily="18" charset="2"/>
              </a:rPr>
              <a:t> - 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标量   </a:t>
            </a:r>
            <a:r>
              <a:rPr lang="zh-CN" altLang="zh-CN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单位：</a:t>
            </a:r>
            <a:r>
              <a:rPr lang="en-US" altLang="zh-CN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Wb</a:t>
            </a:r>
          </a:p>
          <a:p>
            <a:pPr>
              <a:buFont typeface="Symbol" panose="05050102010706020507" pitchFamily="18" charset="2"/>
            </a:pPr>
            <a:r>
              <a:rPr lang="en-US" altLang="zh-CN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                     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（韦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[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伯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]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7181" name="Rectangle 13"/>
          <p:cNvSpPr/>
          <p:nvPr/>
        </p:nvSpPr>
        <p:spPr>
          <a:xfrm>
            <a:off x="292101" y="1103313"/>
            <a:ext cx="8202612" cy="914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2.  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磁通</a:t>
            </a:r>
            <a:r>
              <a:rPr lang="en-US" altLang="zh-CN" sz="3200" b="1" i="1" dirty="0">
                <a:solidFill>
                  <a:srgbClr val="FF0066"/>
                </a:solidFill>
                <a:latin typeface="Symbol" panose="05050102010706020507" pitchFamily="18" charset="2"/>
              </a:rPr>
              <a:t>F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等于磁感应强度</a:t>
            </a:r>
            <a:r>
              <a:rPr lang="en-US" altLang="zh-CN" sz="2800" b="1" i="1" dirty="0">
                <a:solidFill>
                  <a:schemeClr val="accent2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与垂直于磁场方向的面积</a:t>
            </a:r>
            <a:r>
              <a:rPr lang="en-US" altLang="zh-CN" sz="2800" b="1" i="1" dirty="0">
                <a:solidFill>
                  <a:schemeClr val="accent2"/>
                </a:solidFill>
                <a:latin typeface="宋体" panose="02010600030101010101" pitchFamily="2" charset="-122"/>
              </a:rPr>
              <a:t>S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的乘积。</a:t>
            </a:r>
          </a:p>
        </p:txBody>
      </p:sp>
      <p:sp>
        <p:nvSpPr>
          <p:cNvPr id="14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50825" y="530225"/>
            <a:ext cx="6457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一、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磁路的基本物理量</a:t>
            </a:r>
          </a:p>
        </p:txBody>
      </p:sp>
    </p:spTree>
    <p:extLst>
      <p:ext uri="{BB962C8B-B14F-4D97-AF65-F5344CB8AC3E}">
        <p14:creationId xmlns:p14="http://schemas.microsoft.com/office/powerpoint/2010/main" val="36208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1" grpId="0"/>
      <p:bldP spid="7172" grpId="0" build="p"/>
      <p:bldP spid="7173" grpId="0" build="p"/>
      <p:bldP spid="7174" grpId="0" build="p"/>
      <p:bldP spid="7175" grpId="0" build="p"/>
      <p:bldP spid="7176" grpId="0" build="p"/>
      <p:bldP spid="7180" grpId="0" build="p"/>
      <p:bldP spid="718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50825" y="527050"/>
            <a:ext cx="6457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二、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铁磁材料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95288" y="1484313"/>
            <a:ext cx="8353425" cy="10318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800" b="1" kern="1200" cap="none" spc="0" normalizeH="0" baseline="0" noProof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根据导磁性能的不同</a:t>
            </a:r>
            <a:r>
              <a:rPr kumimoji="1" lang="en-US" altLang="zh-CN" sz="2800" b="1" kern="1200" cap="none" spc="0" normalizeH="0" baseline="0" noProof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</a:t>
            </a:r>
            <a:r>
              <a:rPr kumimoji="1" lang="zh-CN" altLang="en-US" sz="2800" b="1" kern="1200" cap="none" spc="0" normalizeH="0" baseline="0" noProof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自然界的物质可分为两大类：一类称为为铁磁材料，另一类为非铁磁材料。</a:t>
            </a:r>
            <a:endParaRPr kumimoji="1" lang="zh-CN" altLang="en-US" sz="2800" kern="1200" cap="none" spc="0" normalizeH="0" baseline="0" noProof="0" smtClean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15044" name="Object 4"/>
          <p:cNvGraphicFramePr/>
          <p:nvPr/>
        </p:nvGraphicFramePr>
        <p:xfrm>
          <a:off x="2771775" y="3716338"/>
          <a:ext cx="367188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2" r:id="rId3" imgW="1282065" imgH="381000" progId="Equation.3">
                  <p:embed/>
                </p:oleObj>
              </mc:Choice>
              <mc:Fallback>
                <p:oleObj r:id="rId3" imgW="1282065" imgH="381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775" y="3716338"/>
                        <a:ext cx="3671888" cy="1073150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19138" y="2816225"/>
            <a:ext cx="2879725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相对磁导率</a:t>
            </a:r>
            <a:r>
              <a:rPr kumimoji="1" lang="en-US" altLang="zh-CN" sz="2800" b="1" i="1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μ</a:t>
            </a:r>
            <a:r>
              <a:rPr kumimoji="1" lang="en-US" altLang="zh-CN" sz="2800" b="1" i="0" u="sng" strike="noStrike" kern="1200" cap="none" spc="0" normalizeH="0" baseline="-2500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2800" b="1" i="0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468313" y="2781300"/>
            <a:ext cx="2879725" cy="5191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相对磁导率</a:t>
            </a:r>
            <a:r>
              <a:rPr kumimoji="1" lang="en-US" altLang="zh-CN" sz="2800" b="1" i="1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μ</a:t>
            </a:r>
            <a:r>
              <a:rPr kumimoji="1" lang="en-US" altLang="zh-CN" sz="2800" b="1" i="0" u="sng" strike="noStrike" kern="1200" cap="none" spc="0" normalizeH="0" baseline="-2500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2800" b="1" i="0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</a:p>
        </p:txBody>
      </p:sp>
      <p:sp>
        <p:nvSpPr>
          <p:cNvPr id="36872" name="Text Box 8"/>
          <p:cNvSpPr txBox="1"/>
          <p:nvPr/>
        </p:nvSpPr>
        <p:spPr>
          <a:xfrm>
            <a:off x="2700338" y="2708275"/>
            <a:ext cx="6119812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物质磁导率与真空磁导率的比值。</a:t>
            </a:r>
            <a:endParaRPr lang="zh-CN" altLang="zh-CN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7" name="Text Box 13"/>
          <p:cNvSpPr txBox="1"/>
          <p:nvPr/>
        </p:nvSpPr>
        <p:spPr>
          <a:xfrm>
            <a:off x="539750" y="5084763"/>
            <a:ext cx="27717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真空</a:t>
            </a:r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</a:rPr>
              <a:t>的磁导率：</a:t>
            </a:r>
            <a:endParaRPr lang="zh-CN" altLang="en-US" sz="2800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049" name="Object 14"/>
          <p:cNvGraphicFramePr/>
          <p:nvPr/>
        </p:nvGraphicFramePr>
        <p:xfrm>
          <a:off x="3059113" y="5229225"/>
          <a:ext cx="37433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3" r:id="rId5" imgW="1091565" imgH="228600" progId="Equation.3">
                  <p:embed/>
                </p:oleObj>
              </mc:Choice>
              <mc:Fallback>
                <p:oleObj r:id="rId5" imgW="10915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9113" y="5229225"/>
                        <a:ext cx="3743325" cy="784225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5126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368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368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368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15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9" grpId="0" animBg="1"/>
      <p:bldP spid="36871" grpId="0" animBg="1"/>
      <p:bldP spid="36872" grpId="0"/>
      <p:bldP spid="368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561975"/>
            <a:ext cx="6035675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三、磁路欧姆定律</a:t>
            </a:r>
          </a:p>
        </p:txBody>
      </p:sp>
      <p:sp>
        <p:nvSpPr>
          <p:cNvPr id="8195" name="Rectangle 3"/>
          <p:cNvSpPr/>
          <p:nvPr/>
        </p:nvSpPr>
        <p:spPr>
          <a:xfrm>
            <a:off x="3992563" y="2384425"/>
            <a:ext cx="4395787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磁通势：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NI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单位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安）                </a:t>
            </a:r>
          </a:p>
        </p:txBody>
      </p:sp>
      <p:graphicFrame>
        <p:nvGraphicFramePr>
          <p:cNvPr id="216068" name="Object 6"/>
          <p:cNvGraphicFramePr/>
          <p:nvPr/>
        </p:nvGraphicFramePr>
        <p:xfrm>
          <a:off x="3851275" y="3968750"/>
          <a:ext cx="40544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0" r:id="rId4" imgW="4125595" imgH="393700" progId="Equation.3">
                  <p:embed/>
                </p:oleObj>
              </mc:Choice>
              <mc:Fallback>
                <p:oleObj r:id="rId4" imgW="412559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51275" y="3968750"/>
                        <a:ext cx="4054475" cy="385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7"/>
          <p:cNvSpPr/>
          <p:nvPr/>
        </p:nvSpPr>
        <p:spPr>
          <a:xfrm>
            <a:off x="4932363" y="4545013"/>
            <a:ext cx="23828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单位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zh-CN" sz="2800" b="1" baseline="30000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-1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每亨）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3995738" y="5268913"/>
            <a:ext cx="2808287" cy="42703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磁路欧姆定律：</a:t>
            </a:r>
          </a:p>
        </p:txBody>
      </p:sp>
      <p:graphicFrame>
        <p:nvGraphicFramePr>
          <p:cNvPr id="216071" name="Object 9"/>
          <p:cNvGraphicFramePr/>
          <p:nvPr/>
        </p:nvGraphicFramePr>
        <p:xfrm>
          <a:off x="6443663" y="5229225"/>
          <a:ext cx="1301750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1" r:id="rId6" imgW="1155065" imgH="989965" progId="Equation.3">
                  <p:embed/>
                </p:oleObj>
              </mc:Choice>
              <mc:Fallback>
                <p:oleObj r:id="rId6" imgW="1155065" imgH="989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443663" y="5229225"/>
                        <a:ext cx="1301750" cy="1116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"/>
          <p:cNvGrpSpPr/>
          <p:nvPr/>
        </p:nvGrpSpPr>
        <p:grpSpPr>
          <a:xfrm>
            <a:off x="592138" y="2508250"/>
            <a:ext cx="2900362" cy="2071688"/>
            <a:chOff x="255" y="1244"/>
            <a:chExt cx="1827" cy="1305"/>
          </a:xfrm>
        </p:grpSpPr>
        <p:sp>
          <p:nvSpPr>
            <p:cNvPr id="216073" name="Rectangle 11"/>
            <p:cNvSpPr/>
            <p:nvPr/>
          </p:nvSpPr>
          <p:spPr>
            <a:xfrm>
              <a:off x="895" y="1371"/>
              <a:ext cx="1187" cy="1178"/>
            </a:xfrm>
            <a:prstGeom prst="rect">
              <a:avLst/>
            </a:prstGeom>
            <a:solidFill>
              <a:schemeClr val="bg2"/>
            </a:solidFill>
            <a:ln w="19050" cap="flat" cmpd="sng">
              <a:solidFill>
                <a:srgbClr val="5F5F5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6074" name="Rectangle 12"/>
            <p:cNvSpPr/>
            <p:nvPr/>
          </p:nvSpPr>
          <p:spPr>
            <a:xfrm>
              <a:off x="1085" y="1607"/>
              <a:ext cx="798" cy="726"/>
            </a:xfrm>
            <a:prstGeom prst="rect">
              <a:avLst/>
            </a:prstGeom>
            <a:solidFill>
              <a:srgbClr val="EFF9FF"/>
            </a:solidFill>
            <a:ln w="9525" cap="flat" cmpd="sng">
              <a:solidFill>
                <a:srgbClr val="5F5F5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6075" name="Group 13"/>
            <p:cNvGrpSpPr/>
            <p:nvPr/>
          </p:nvGrpSpPr>
          <p:grpSpPr>
            <a:xfrm>
              <a:off x="996" y="1463"/>
              <a:ext cx="975" cy="1006"/>
              <a:chOff x="2038" y="1916"/>
              <a:chExt cx="1251" cy="1091"/>
            </a:xfrm>
          </p:grpSpPr>
          <p:sp>
            <p:nvSpPr>
              <p:cNvPr id="216076" name="Line 14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077" name="Line 15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078" name="Line 16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079" name="Line 17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080" name="Line 18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6081" name="Line 19"/>
            <p:cNvSpPr/>
            <p:nvPr/>
          </p:nvSpPr>
          <p:spPr>
            <a:xfrm flipV="1">
              <a:off x="463" y="1611"/>
              <a:ext cx="384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6082" name="Group 20"/>
            <p:cNvGrpSpPr/>
            <p:nvPr/>
          </p:nvGrpSpPr>
          <p:grpSpPr>
            <a:xfrm>
              <a:off x="847" y="1769"/>
              <a:ext cx="288" cy="144"/>
              <a:chOff x="1022" y="3111"/>
              <a:chExt cx="1108" cy="594"/>
            </a:xfrm>
          </p:grpSpPr>
          <p:sp>
            <p:nvSpPr>
              <p:cNvPr id="216083" name="Arc 2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84" name="Arc 2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85" name="Line 2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086" name="Group 24"/>
            <p:cNvGrpSpPr/>
            <p:nvPr/>
          </p:nvGrpSpPr>
          <p:grpSpPr>
            <a:xfrm>
              <a:off x="799" y="1611"/>
              <a:ext cx="336" cy="48"/>
              <a:chOff x="3888" y="3120"/>
              <a:chExt cx="336" cy="48"/>
            </a:xfrm>
          </p:grpSpPr>
          <p:sp>
            <p:nvSpPr>
              <p:cNvPr id="216087" name="Arc 25"/>
              <p:cNvSpPr/>
              <p:nvPr/>
            </p:nvSpPr>
            <p:spPr>
              <a:xfrm flipV="1">
                <a:off x="4176" y="3120"/>
                <a:ext cx="48" cy="4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5" y="0"/>
                  </a:cxn>
                  <a:cxn ang="0">
                    <a:pos x="0" y="48"/>
                  </a:cxn>
                  <a:cxn ang="0">
                    <a:pos x="5" y="24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88" name="Line 26"/>
              <p:cNvSpPr/>
              <p:nvPr/>
            </p:nvSpPr>
            <p:spPr>
              <a:xfrm flipH="1" flipV="1">
                <a:off x="3888" y="3120"/>
                <a:ext cx="30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089" name="Group 27"/>
            <p:cNvGrpSpPr/>
            <p:nvPr/>
          </p:nvGrpSpPr>
          <p:grpSpPr>
            <a:xfrm>
              <a:off x="847" y="1903"/>
              <a:ext cx="288" cy="144"/>
              <a:chOff x="1022" y="3111"/>
              <a:chExt cx="1108" cy="594"/>
            </a:xfrm>
          </p:grpSpPr>
          <p:sp>
            <p:nvSpPr>
              <p:cNvPr id="216090" name="Arc 28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91" name="Arc 29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92" name="Line 30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093" name="Group 31"/>
            <p:cNvGrpSpPr/>
            <p:nvPr/>
          </p:nvGrpSpPr>
          <p:grpSpPr>
            <a:xfrm>
              <a:off x="847" y="2016"/>
              <a:ext cx="288" cy="144"/>
              <a:chOff x="1022" y="3111"/>
              <a:chExt cx="1108" cy="594"/>
            </a:xfrm>
          </p:grpSpPr>
          <p:sp>
            <p:nvSpPr>
              <p:cNvPr id="216094" name="Arc 32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95" name="Arc 33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96" name="Line 34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097" name="Group 35"/>
            <p:cNvGrpSpPr/>
            <p:nvPr/>
          </p:nvGrpSpPr>
          <p:grpSpPr>
            <a:xfrm>
              <a:off x="847" y="2139"/>
              <a:ext cx="288" cy="144"/>
              <a:chOff x="1022" y="3111"/>
              <a:chExt cx="1108" cy="594"/>
            </a:xfrm>
          </p:grpSpPr>
          <p:sp>
            <p:nvSpPr>
              <p:cNvPr id="216098" name="Arc 36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099" name="Arc 37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00" name="Line 38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01" name="Group 39"/>
            <p:cNvGrpSpPr/>
            <p:nvPr/>
          </p:nvGrpSpPr>
          <p:grpSpPr>
            <a:xfrm>
              <a:off x="847" y="1659"/>
              <a:ext cx="288" cy="144"/>
              <a:chOff x="1022" y="3111"/>
              <a:chExt cx="1108" cy="594"/>
            </a:xfrm>
          </p:grpSpPr>
          <p:sp>
            <p:nvSpPr>
              <p:cNvPr id="216102" name="Arc 40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03" name="Arc 41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04" name="Line 42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6105" name="Line 43"/>
            <p:cNvSpPr/>
            <p:nvPr/>
          </p:nvSpPr>
          <p:spPr>
            <a:xfrm flipV="1">
              <a:off x="463" y="2283"/>
              <a:ext cx="432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06" name="Line 44"/>
            <p:cNvSpPr/>
            <p:nvPr/>
          </p:nvSpPr>
          <p:spPr>
            <a:xfrm>
              <a:off x="472" y="1509"/>
              <a:ext cx="352" cy="0"/>
            </a:xfrm>
            <a:prstGeom prst="line">
              <a:avLst/>
            </a:prstGeom>
            <a:ln w="28575" cap="flat" cmpd="sng">
              <a:solidFill>
                <a:srgbClr val="3399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6107" name="Text Box 45"/>
            <p:cNvSpPr txBox="1"/>
            <p:nvPr/>
          </p:nvSpPr>
          <p:spPr>
            <a:xfrm>
              <a:off x="512" y="1244"/>
              <a:ext cx="14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 </a:t>
              </a:r>
            </a:p>
          </p:txBody>
        </p:sp>
        <p:sp>
          <p:nvSpPr>
            <p:cNvPr id="216108" name="Rectangle 46"/>
            <p:cNvSpPr/>
            <p:nvPr/>
          </p:nvSpPr>
          <p:spPr>
            <a:xfrm>
              <a:off x="1172" y="1854"/>
              <a:ext cx="16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N</a:t>
              </a:r>
            </a:p>
          </p:txBody>
        </p:sp>
        <p:sp>
          <p:nvSpPr>
            <p:cNvPr id="216109" name="Line 47"/>
            <p:cNvSpPr/>
            <p:nvPr/>
          </p:nvSpPr>
          <p:spPr>
            <a:xfrm>
              <a:off x="1314" y="1474"/>
              <a:ext cx="274" cy="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6110" name="Text Box 48"/>
            <p:cNvSpPr txBox="1"/>
            <p:nvPr/>
          </p:nvSpPr>
          <p:spPr>
            <a:xfrm>
              <a:off x="308" y="1829"/>
              <a:ext cx="16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216111" name="Text Box 49"/>
            <p:cNvSpPr txBox="1"/>
            <p:nvPr/>
          </p:nvSpPr>
          <p:spPr>
            <a:xfrm>
              <a:off x="258" y="2078"/>
              <a:ext cx="225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16112" name="Text Box 50"/>
            <p:cNvSpPr txBox="1"/>
            <p:nvPr/>
          </p:nvSpPr>
          <p:spPr>
            <a:xfrm>
              <a:off x="255" y="1546"/>
              <a:ext cx="225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</p:grpSp>
      <p:sp>
        <p:nvSpPr>
          <p:cNvPr id="8243" name="AutoShape 51"/>
          <p:cNvSpPr/>
          <p:nvPr/>
        </p:nvSpPr>
        <p:spPr>
          <a:xfrm>
            <a:off x="536575" y="5032375"/>
            <a:ext cx="2085975" cy="692150"/>
          </a:xfrm>
          <a:prstGeom prst="wedgeEllipseCallout">
            <a:avLst>
              <a:gd name="adj1" fmla="val 24051"/>
              <a:gd name="adj2" fmla="val -126148"/>
            </a:avLst>
          </a:prstGeom>
          <a:solidFill>
            <a:srgbClr val="FFFFCC"/>
          </a:solidFill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铁心磁路</a:t>
            </a:r>
          </a:p>
        </p:txBody>
      </p:sp>
      <p:sp>
        <p:nvSpPr>
          <p:cNvPr id="8244" name="AutoShape 52"/>
          <p:cNvSpPr/>
          <p:nvPr/>
        </p:nvSpPr>
        <p:spPr>
          <a:xfrm>
            <a:off x="2708275" y="5062538"/>
            <a:ext cx="747713" cy="566737"/>
          </a:xfrm>
          <a:prstGeom prst="wedgeEllipseCallout">
            <a:avLst>
              <a:gd name="adj1" fmla="val -33653"/>
              <a:gd name="adj2" fmla="val -152241"/>
            </a:avLst>
          </a:prstGeom>
          <a:solidFill>
            <a:srgbClr val="FFFFCC"/>
          </a:solidFill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dirty="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en-US" altLang="zh-CN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" name="Group 53"/>
          <p:cNvGrpSpPr/>
          <p:nvPr/>
        </p:nvGrpSpPr>
        <p:grpSpPr>
          <a:xfrm>
            <a:off x="566738" y="2517775"/>
            <a:ext cx="2900362" cy="2071688"/>
            <a:chOff x="255" y="1244"/>
            <a:chExt cx="1827" cy="1305"/>
          </a:xfrm>
        </p:grpSpPr>
        <p:sp>
          <p:nvSpPr>
            <p:cNvPr id="216116" name="Rectangle 54"/>
            <p:cNvSpPr/>
            <p:nvPr/>
          </p:nvSpPr>
          <p:spPr>
            <a:xfrm>
              <a:off x="895" y="1371"/>
              <a:ext cx="1187" cy="1178"/>
            </a:xfrm>
            <a:prstGeom prst="rect">
              <a:avLst/>
            </a:prstGeom>
            <a:solidFill>
              <a:schemeClr val="bg2"/>
            </a:solidFill>
            <a:ln w="19050" cap="flat" cmpd="sng">
              <a:solidFill>
                <a:srgbClr val="5F5F5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6117" name="Rectangle 55"/>
            <p:cNvSpPr/>
            <p:nvPr/>
          </p:nvSpPr>
          <p:spPr>
            <a:xfrm>
              <a:off x="1085" y="1607"/>
              <a:ext cx="798" cy="726"/>
            </a:xfrm>
            <a:prstGeom prst="rect">
              <a:avLst/>
            </a:prstGeom>
            <a:solidFill>
              <a:srgbClr val="EFF9FF"/>
            </a:solidFill>
            <a:ln w="9525" cap="flat" cmpd="sng">
              <a:solidFill>
                <a:srgbClr val="5F5F5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6118" name="Group 56"/>
            <p:cNvGrpSpPr/>
            <p:nvPr/>
          </p:nvGrpSpPr>
          <p:grpSpPr>
            <a:xfrm>
              <a:off x="996" y="1463"/>
              <a:ext cx="975" cy="1006"/>
              <a:chOff x="2038" y="1916"/>
              <a:chExt cx="1251" cy="1091"/>
            </a:xfrm>
          </p:grpSpPr>
          <p:sp>
            <p:nvSpPr>
              <p:cNvPr id="216119" name="Line 57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120" name="Line 58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121" name="Line 59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122" name="Line 60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123" name="Line 61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6124" name="Line 62"/>
            <p:cNvSpPr/>
            <p:nvPr/>
          </p:nvSpPr>
          <p:spPr>
            <a:xfrm flipV="1">
              <a:off x="463" y="1611"/>
              <a:ext cx="384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6125" name="Group 63"/>
            <p:cNvGrpSpPr/>
            <p:nvPr/>
          </p:nvGrpSpPr>
          <p:grpSpPr>
            <a:xfrm>
              <a:off x="847" y="1769"/>
              <a:ext cx="288" cy="144"/>
              <a:chOff x="1022" y="3111"/>
              <a:chExt cx="1108" cy="594"/>
            </a:xfrm>
          </p:grpSpPr>
          <p:sp>
            <p:nvSpPr>
              <p:cNvPr id="216126" name="Arc 64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27" name="Arc 65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28" name="Line 66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29" name="Group 67"/>
            <p:cNvGrpSpPr/>
            <p:nvPr/>
          </p:nvGrpSpPr>
          <p:grpSpPr>
            <a:xfrm>
              <a:off x="799" y="1611"/>
              <a:ext cx="336" cy="48"/>
              <a:chOff x="3888" y="3120"/>
              <a:chExt cx="336" cy="48"/>
            </a:xfrm>
          </p:grpSpPr>
          <p:sp>
            <p:nvSpPr>
              <p:cNvPr id="216130" name="Arc 68"/>
              <p:cNvSpPr/>
              <p:nvPr/>
            </p:nvSpPr>
            <p:spPr>
              <a:xfrm flipV="1">
                <a:off x="4176" y="3120"/>
                <a:ext cx="48" cy="48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5" y="0"/>
                  </a:cxn>
                  <a:cxn ang="0">
                    <a:pos x="0" y="48"/>
                  </a:cxn>
                  <a:cxn ang="0">
                    <a:pos x="5" y="24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31" name="Line 69"/>
              <p:cNvSpPr/>
              <p:nvPr/>
            </p:nvSpPr>
            <p:spPr>
              <a:xfrm flipH="1" flipV="1">
                <a:off x="3888" y="3120"/>
                <a:ext cx="30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32" name="Group 70"/>
            <p:cNvGrpSpPr/>
            <p:nvPr/>
          </p:nvGrpSpPr>
          <p:grpSpPr>
            <a:xfrm>
              <a:off x="847" y="1903"/>
              <a:ext cx="288" cy="144"/>
              <a:chOff x="1022" y="3111"/>
              <a:chExt cx="1108" cy="594"/>
            </a:xfrm>
          </p:grpSpPr>
          <p:sp>
            <p:nvSpPr>
              <p:cNvPr id="216133" name="Arc 71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34" name="Arc 72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35" name="Line 73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36" name="Group 74"/>
            <p:cNvGrpSpPr/>
            <p:nvPr/>
          </p:nvGrpSpPr>
          <p:grpSpPr>
            <a:xfrm>
              <a:off x="847" y="2016"/>
              <a:ext cx="288" cy="144"/>
              <a:chOff x="1022" y="3111"/>
              <a:chExt cx="1108" cy="594"/>
            </a:xfrm>
          </p:grpSpPr>
          <p:sp>
            <p:nvSpPr>
              <p:cNvPr id="216137" name="Arc 75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38" name="Arc 76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39" name="Line 77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40" name="Group 78"/>
            <p:cNvGrpSpPr/>
            <p:nvPr/>
          </p:nvGrpSpPr>
          <p:grpSpPr>
            <a:xfrm>
              <a:off x="847" y="2139"/>
              <a:ext cx="288" cy="144"/>
              <a:chOff x="1022" y="3111"/>
              <a:chExt cx="1108" cy="594"/>
            </a:xfrm>
          </p:grpSpPr>
          <p:sp>
            <p:nvSpPr>
              <p:cNvPr id="216141" name="Arc 79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42" name="Arc 80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43" name="Line 81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6144" name="Group 82"/>
            <p:cNvGrpSpPr/>
            <p:nvPr/>
          </p:nvGrpSpPr>
          <p:grpSpPr>
            <a:xfrm>
              <a:off x="847" y="1659"/>
              <a:ext cx="288" cy="144"/>
              <a:chOff x="1022" y="3111"/>
              <a:chExt cx="1108" cy="594"/>
            </a:xfrm>
          </p:grpSpPr>
          <p:sp>
            <p:nvSpPr>
              <p:cNvPr id="216145" name="Arc 83"/>
              <p:cNvSpPr/>
              <p:nvPr/>
            </p:nvSpPr>
            <p:spPr>
              <a:xfrm flipH="1">
                <a:off x="1022" y="3111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46" name="Arc 84"/>
              <p:cNvSpPr/>
              <p:nvPr/>
            </p:nvSpPr>
            <p:spPr>
              <a:xfrm>
                <a:off x="1952" y="3406"/>
                <a:ext cx="178" cy="299"/>
              </a:xfrm>
              <a:custGeom>
                <a:avLst/>
                <a:gdLst>
                  <a:gd name="txL" fmla="*/ 0 w 23843"/>
                  <a:gd name="txT" fmla="*/ 0 h 43200"/>
                  <a:gd name="txR" fmla="*/ 23843 w 23843"/>
                  <a:gd name="txB" fmla="*/ 43200 h 43200"/>
                </a:gdLst>
                <a:ahLst/>
                <a:cxnLst>
                  <a:cxn ang="0">
                    <a:pos x="17" y="0"/>
                  </a:cxn>
                  <a:cxn ang="0">
                    <a:pos x="0" y="298"/>
                  </a:cxn>
                  <a:cxn ang="0">
                    <a:pos x="17" y="150"/>
                  </a:cxn>
                </a:cxnLst>
                <a:rect l="txL" t="txT" r="txR" b="txB"/>
                <a:pathLst>
                  <a:path w="23843" h="43200" fill="none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D6561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47" name="Line 85"/>
              <p:cNvSpPr/>
              <p:nvPr/>
            </p:nvSpPr>
            <p:spPr>
              <a:xfrm>
                <a:off x="1189" y="3422"/>
                <a:ext cx="789" cy="0"/>
              </a:xfrm>
              <a:prstGeom prst="line">
                <a:avLst/>
              </a:prstGeom>
              <a:ln w="38100" cap="flat" cmpd="sng">
                <a:solidFill>
                  <a:srgbClr val="D6561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6148" name="Line 86"/>
            <p:cNvSpPr/>
            <p:nvPr/>
          </p:nvSpPr>
          <p:spPr>
            <a:xfrm flipV="1">
              <a:off x="463" y="2283"/>
              <a:ext cx="432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49" name="Line 87"/>
            <p:cNvSpPr/>
            <p:nvPr/>
          </p:nvSpPr>
          <p:spPr>
            <a:xfrm>
              <a:off x="472" y="1509"/>
              <a:ext cx="352" cy="0"/>
            </a:xfrm>
            <a:prstGeom prst="line">
              <a:avLst/>
            </a:prstGeom>
            <a:ln w="28575" cap="flat" cmpd="sng">
              <a:solidFill>
                <a:srgbClr val="339933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6150" name="Text Box 88"/>
            <p:cNvSpPr txBox="1"/>
            <p:nvPr/>
          </p:nvSpPr>
          <p:spPr>
            <a:xfrm>
              <a:off x="512" y="1244"/>
              <a:ext cx="14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33993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 </a:t>
              </a:r>
            </a:p>
          </p:txBody>
        </p:sp>
        <p:sp>
          <p:nvSpPr>
            <p:cNvPr id="216151" name="Rectangle 89"/>
            <p:cNvSpPr/>
            <p:nvPr/>
          </p:nvSpPr>
          <p:spPr>
            <a:xfrm>
              <a:off x="1172" y="1854"/>
              <a:ext cx="16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N</a:t>
              </a:r>
            </a:p>
          </p:txBody>
        </p:sp>
        <p:sp>
          <p:nvSpPr>
            <p:cNvPr id="216152" name="Line 90"/>
            <p:cNvSpPr/>
            <p:nvPr/>
          </p:nvSpPr>
          <p:spPr>
            <a:xfrm>
              <a:off x="1314" y="1474"/>
              <a:ext cx="274" cy="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6153" name="Text Box 91"/>
            <p:cNvSpPr txBox="1"/>
            <p:nvPr/>
          </p:nvSpPr>
          <p:spPr>
            <a:xfrm>
              <a:off x="308" y="1829"/>
              <a:ext cx="16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i="1" dirty="0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216154" name="Text Box 92"/>
            <p:cNvSpPr txBox="1"/>
            <p:nvPr/>
          </p:nvSpPr>
          <p:spPr>
            <a:xfrm>
              <a:off x="258" y="2078"/>
              <a:ext cx="225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–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216155" name="Text Box 93"/>
            <p:cNvSpPr txBox="1"/>
            <p:nvPr/>
          </p:nvSpPr>
          <p:spPr>
            <a:xfrm>
              <a:off x="255" y="1546"/>
              <a:ext cx="225" cy="23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+</a:t>
              </a:r>
            </a:p>
          </p:txBody>
        </p:sp>
      </p:grpSp>
      <p:sp>
        <p:nvSpPr>
          <p:cNvPr id="8286" name="AutoShape 94"/>
          <p:cNvSpPr/>
          <p:nvPr/>
        </p:nvSpPr>
        <p:spPr>
          <a:xfrm>
            <a:off x="511175" y="5041900"/>
            <a:ext cx="2085975" cy="692150"/>
          </a:xfrm>
          <a:prstGeom prst="wedgeEllipseCallout">
            <a:avLst>
              <a:gd name="adj1" fmla="val 24051"/>
              <a:gd name="adj2" fmla="val -126148"/>
            </a:avLst>
          </a:prstGeom>
          <a:solidFill>
            <a:srgbClr val="FFFFCC"/>
          </a:solidFill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铁心磁路</a:t>
            </a:r>
          </a:p>
        </p:txBody>
      </p:sp>
      <p:sp>
        <p:nvSpPr>
          <p:cNvPr id="8287" name="AutoShape 95"/>
          <p:cNvSpPr/>
          <p:nvPr/>
        </p:nvSpPr>
        <p:spPr>
          <a:xfrm>
            <a:off x="2682875" y="5072063"/>
            <a:ext cx="747713" cy="566737"/>
          </a:xfrm>
          <a:prstGeom prst="wedgeEllipseCallout">
            <a:avLst>
              <a:gd name="adj1" fmla="val -33653"/>
              <a:gd name="adj2" fmla="val -152241"/>
            </a:avLst>
          </a:prstGeom>
          <a:solidFill>
            <a:srgbClr val="FFFFCC"/>
          </a:solidFill>
          <a:ln w="9525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dirty="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66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en-US" altLang="zh-CN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6158" name="Text Box 96"/>
          <p:cNvSpPr txBox="1"/>
          <p:nvPr/>
        </p:nvSpPr>
        <p:spPr>
          <a:xfrm>
            <a:off x="468313" y="1470025"/>
            <a:ext cx="65516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磁通势：励磁电流和线圈匝数的乘积。</a:t>
            </a:r>
          </a:p>
        </p:txBody>
      </p:sp>
      <p:sp>
        <p:nvSpPr>
          <p:cNvPr id="8289" name="Rectangle 97"/>
          <p:cNvSpPr/>
          <p:nvPr/>
        </p:nvSpPr>
        <p:spPr>
          <a:xfrm>
            <a:off x="4067175" y="3103563"/>
            <a:ext cx="1785938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磁路磁阻：</a:t>
            </a:r>
            <a:endParaRPr lang="zh-CN" altLang="en-US" sz="2800" b="1" i="1" baseline="-25000" dirty="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Symbol" panose="05050102010706020507" pitchFamily="18" charset="2"/>
            </a:endParaRPr>
          </a:p>
        </p:txBody>
      </p:sp>
      <p:graphicFrame>
        <p:nvGraphicFramePr>
          <p:cNvPr id="216160" name="Object 98"/>
          <p:cNvGraphicFramePr/>
          <p:nvPr/>
        </p:nvGraphicFramePr>
        <p:xfrm>
          <a:off x="5867400" y="2960688"/>
          <a:ext cx="12969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2" r:id="rId8" imgW="1243965" imgH="850265" progId="Equation.3">
                  <p:embed/>
                </p:oleObj>
              </mc:Choice>
              <mc:Fallback>
                <p:oleObj r:id="rId8" imgW="1243965" imgH="850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67400" y="2960688"/>
                        <a:ext cx="129698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1" name="Rectangle 99"/>
          <p:cNvSpPr/>
          <p:nvPr/>
        </p:nvSpPr>
        <p:spPr>
          <a:xfrm>
            <a:off x="4067175" y="3103563"/>
            <a:ext cx="1785938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磁路磁阻：</a:t>
            </a:r>
            <a:endParaRPr lang="zh-CN" altLang="en-US" sz="2800" b="1" i="1" baseline="-25000" dirty="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Symbol" panose="05050102010706020507" pitchFamily="18" charset="2"/>
            </a:endParaRPr>
          </a:p>
        </p:txBody>
      </p:sp>
      <p:graphicFrame>
        <p:nvGraphicFramePr>
          <p:cNvPr id="216162" name="Object 100"/>
          <p:cNvGraphicFramePr/>
          <p:nvPr/>
        </p:nvGraphicFramePr>
        <p:xfrm>
          <a:off x="5867400" y="2960688"/>
          <a:ext cx="12969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3" r:id="rId10" imgW="1243965" imgH="850265" progId="Equation.3">
                  <p:embed/>
                </p:oleObj>
              </mc:Choice>
              <mc:Fallback>
                <p:oleObj r:id="rId10" imgW="1243965" imgH="850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67400" y="2960688"/>
                        <a:ext cx="129698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23380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9" grpId="0" build="p"/>
      <p:bldP spid="8200" grpId="0"/>
      <p:bldP spid="8243" grpId="0" animBg="1"/>
      <p:bldP spid="8244" grpId="0" animBg="1"/>
      <p:bldP spid="8286" grpId="0" animBg="1"/>
      <p:bldP spid="8287" grpId="0" animBg="1"/>
      <p:bldP spid="8289" grpId="0" build="p"/>
      <p:bldP spid="8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658938" y="477838"/>
            <a:ext cx="5767605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磁路与电路各物理量的对应关系</a:t>
            </a:r>
          </a:p>
        </p:txBody>
      </p:sp>
      <p:sp>
        <p:nvSpPr>
          <p:cNvPr id="9219" name="Rectangle 3"/>
          <p:cNvSpPr/>
          <p:nvPr/>
        </p:nvSpPr>
        <p:spPr>
          <a:xfrm>
            <a:off x="760413" y="1519238"/>
            <a:ext cx="2501900" cy="42703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磁通势：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sz="2800" b="1" i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  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839788" y="1146175"/>
            <a:ext cx="717550" cy="427038"/>
          </a:xfrm>
          <a:prstGeom prst="rect">
            <a:avLst/>
          </a:prstGeom>
          <a:solidFill>
            <a:srgbClr val="CCFFCC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磁路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973638" y="1213963"/>
            <a:ext cx="709613" cy="427038"/>
          </a:xfrm>
          <a:prstGeom prst="rect">
            <a:avLst/>
          </a:prstGeom>
          <a:solidFill>
            <a:srgbClr val="CCFFCC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电路</a:t>
            </a:r>
          </a:p>
        </p:txBody>
      </p:sp>
      <p:sp>
        <p:nvSpPr>
          <p:cNvPr id="9222" name="Rectangle 6"/>
          <p:cNvSpPr/>
          <p:nvPr/>
        </p:nvSpPr>
        <p:spPr>
          <a:xfrm>
            <a:off x="4922838" y="1568450"/>
            <a:ext cx="2501900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电动势：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E 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  </a:t>
            </a:r>
          </a:p>
        </p:txBody>
      </p:sp>
      <p:sp>
        <p:nvSpPr>
          <p:cNvPr id="9223" name="Rectangle 7"/>
          <p:cNvSpPr/>
          <p:nvPr/>
        </p:nvSpPr>
        <p:spPr>
          <a:xfrm>
            <a:off x="731838" y="2006600"/>
            <a:ext cx="1893887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磁通</a:t>
            </a: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      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</a:p>
        </p:txBody>
      </p:sp>
      <p:sp>
        <p:nvSpPr>
          <p:cNvPr id="9224" name="Rectangle 8"/>
          <p:cNvSpPr/>
          <p:nvPr/>
        </p:nvSpPr>
        <p:spPr>
          <a:xfrm>
            <a:off x="4884738" y="2071688"/>
            <a:ext cx="150018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电流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     </a:t>
            </a:r>
            <a:r>
              <a:rPr lang="en-US" altLang="zh-CN" sz="2800" b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800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</a:p>
        </p:txBody>
      </p:sp>
      <p:sp>
        <p:nvSpPr>
          <p:cNvPr id="9225" name="Rectangle 9"/>
          <p:cNvSpPr/>
          <p:nvPr/>
        </p:nvSpPr>
        <p:spPr>
          <a:xfrm>
            <a:off x="814388" y="2547938"/>
            <a:ext cx="1793875" cy="427037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磁路磁阻：</a:t>
            </a:r>
            <a:endParaRPr lang="zh-CN" altLang="en-US" sz="2800" b="1" i="1" baseline="-25000" dirty="0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49" charset="-122"/>
              <a:sym typeface="Symbol" panose="05050102010706020507" pitchFamily="18" charset="2"/>
            </a:endParaRPr>
          </a:p>
        </p:txBody>
      </p:sp>
      <p:graphicFrame>
        <p:nvGraphicFramePr>
          <p:cNvPr id="217098" name="Object 10"/>
          <p:cNvGraphicFramePr/>
          <p:nvPr/>
        </p:nvGraphicFramePr>
        <p:xfrm>
          <a:off x="2700338" y="2300288"/>
          <a:ext cx="129698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4" r:id="rId3" imgW="1243965" imgH="850265" progId="Equation.3">
                  <p:embed/>
                </p:oleObj>
              </mc:Choice>
              <mc:Fallback>
                <p:oleObj r:id="rId3" imgW="1243965" imgH="850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00338" y="2300288"/>
                        <a:ext cx="1296987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11"/>
          <p:cNvSpPr/>
          <p:nvPr/>
        </p:nvSpPr>
        <p:spPr>
          <a:xfrm>
            <a:off x="4872038" y="2557463"/>
            <a:ext cx="1773237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电路电阻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      </a:t>
            </a:r>
            <a:endParaRPr lang="en-US" altLang="zh-CN" sz="2800" b="1" i="1" dirty="0">
              <a:solidFill>
                <a:srgbClr val="008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17100" name="Object 12"/>
          <p:cNvGraphicFramePr/>
          <p:nvPr/>
        </p:nvGraphicFramePr>
        <p:xfrm>
          <a:off x="6651625" y="2400300"/>
          <a:ext cx="1138238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5" r:id="rId5" imgW="1091565" imgH="786765" progId="Equation.3">
                  <p:embed/>
                </p:oleObj>
              </mc:Choice>
              <mc:Fallback>
                <p:oleObj r:id="rId5" imgW="1091565" imgH="786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651625" y="2400300"/>
                        <a:ext cx="1138238" cy="82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01" name="Object 13"/>
          <p:cNvGraphicFramePr/>
          <p:nvPr/>
        </p:nvGraphicFramePr>
        <p:xfrm>
          <a:off x="3355975" y="3125788"/>
          <a:ext cx="114935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6" r:id="rId7" imgW="1091565" imgH="862965" progId="Equation.3">
                  <p:embed/>
                </p:oleObj>
              </mc:Choice>
              <mc:Fallback>
                <p:oleObj r:id="rId7" imgW="1091565" imgH="8629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355975" y="3125788"/>
                        <a:ext cx="1149350" cy="909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0" name="Rectangle 14"/>
          <p:cNvSpPr/>
          <p:nvPr/>
        </p:nvSpPr>
        <p:spPr>
          <a:xfrm>
            <a:off x="693738" y="3170238"/>
            <a:ext cx="251142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磁路欧姆定律：</a:t>
            </a:r>
          </a:p>
        </p:txBody>
      </p:sp>
      <p:sp>
        <p:nvSpPr>
          <p:cNvPr id="9231" name="Rectangle 15"/>
          <p:cNvSpPr/>
          <p:nvPr/>
        </p:nvSpPr>
        <p:spPr>
          <a:xfrm>
            <a:off x="4835525" y="3195638"/>
            <a:ext cx="2503488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电路欧姆定律：</a:t>
            </a:r>
          </a:p>
        </p:txBody>
      </p:sp>
      <p:graphicFrame>
        <p:nvGraphicFramePr>
          <p:cNvPr id="217104" name="Object 16"/>
          <p:cNvGraphicFramePr/>
          <p:nvPr/>
        </p:nvGraphicFramePr>
        <p:xfrm>
          <a:off x="7377113" y="3151188"/>
          <a:ext cx="9731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7" r:id="rId9" imgW="939165" imgH="901065" progId="Equation.3">
                  <p:embed/>
                </p:oleObj>
              </mc:Choice>
              <mc:Fallback>
                <p:oleObj r:id="rId9" imgW="939165" imgH="9010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77113" y="3151188"/>
                        <a:ext cx="973137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3" name="Arc 17"/>
          <p:cNvSpPr/>
          <p:nvPr/>
        </p:nvSpPr>
        <p:spPr>
          <a:xfrm flipV="1">
            <a:off x="5275263" y="4449763"/>
            <a:ext cx="192087" cy="555625"/>
          </a:xfrm>
          <a:custGeom>
            <a:avLst/>
            <a:gdLst>
              <a:gd name="txL" fmla="*/ 0 w 21910"/>
              <a:gd name="txT" fmla="*/ 0 h 21600"/>
              <a:gd name="txR" fmla="*/ 21910 w 21910"/>
              <a:gd name="txB" fmla="*/ 21600 h 21600"/>
            </a:gdLst>
            <a:ahLst/>
            <a:cxnLst>
              <a:cxn ang="0">
                <a:pos x="0" y="51"/>
              </a:cxn>
              <a:cxn ang="0">
                <a:pos x="192087" y="555625"/>
              </a:cxn>
              <a:cxn ang="0">
                <a:pos x="2718" y="555625"/>
              </a:cxn>
            </a:cxnLst>
            <a:rect l="txL" t="txT" r="txR" b="txB"/>
            <a:pathLst>
              <a:path w="21910" h="21600" fill="none">
                <a:moveTo>
                  <a:pt x="0" y="2"/>
                </a:moveTo>
                <a:cubicBezTo>
                  <a:pt x="103" y="0"/>
                  <a:pt x="206" y="-1"/>
                  <a:pt x="310" y="0"/>
                </a:cubicBezTo>
                <a:cubicBezTo>
                  <a:pt x="12239" y="0"/>
                  <a:pt x="21910" y="9670"/>
                  <a:pt x="21910" y="21600"/>
                </a:cubicBezTo>
              </a:path>
              <a:path w="21910" h="21600" stroke="0">
                <a:moveTo>
                  <a:pt x="0" y="2"/>
                </a:moveTo>
                <a:cubicBezTo>
                  <a:pt x="103" y="0"/>
                  <a:pt x="206" y="-1"/>
                  <a:pt x="310" y="0"/>
                </a:cubicBezTo>
                <a:cubicBezTo>
                  <a:pt x="12239" y="0"/>
                  <a:pt x="21910" y="9670"/>
                  <a:pt x="21910" y="21600"/>
                </a:cubicBezTo>
                <a:lnTo>
                  <a:pt x="310" y="21600"/>
                </a:lnTo>
                <a:close/>
              </a:path>
            </a:pathLst>
          </a:custGeom>
          <a:noFill/>
          <a:ln w="38100" cap="rnd" cmpd="sng">
            <a:solidFill>
              <a:srgbClr val="FF00FF"/>
            </a:solidFill>
            <a:prstDash val="sysDot"/>
            <a:round/>
            <a:headEnd type="none" w="med" len="med"/>
            <a:tailEnd type="none" w="sm" len="lg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34" name="Arc 18"/>
          <p:cNvSpPr/>
          <p:nvPr/>
        </p:nvSpPr>
        <p:spPr>
          <a:xfrm rot="5400000" flipH="1" flipV="1">
            <a:off x="5495925" y="4283075"/>
            <a:ext cx="166688" cy="233363"/>
          </a:xfrm>
          <a:custGeom>
            <a:avLst/>
            <a:gdLst>
              <a:gd name="txL" fmla="*/ 0 w 21600"/>
              <a:gd name="txT" fmla="*/ 0 h 42850"/>
              <a:gd name="txR" fmla="*/ 21600 w 21600"/>
              <a:gd name="txB" fmla="*/ 42850 h 42850"/>
            </a:gdLst>
            <a:ahLst/>
            <a:cxnLst>
              <a:cxn ang="0">
                <a:pos x="0" y="0"/>
              </a:cxn>
              <a:cxn ang="0">
                <a:pos x="29865" y="233362"/>
              </a:cxn>
              <a:cxn ang="0">
                <a:pos x="0" y="117634"/>
              </a:cxn>
            </a:cxnLst>
            <a:rect l="txL" t="txT" r="txR" b="txB"/>
            <a:pathLst>
              <a:path w="21600" h="4285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036"/>
                  <a:pt x="14137" y="40980"/>
                  <a:pt x="3870" y="42850"/>
                </a:cubicBezTo>
              </a:path>
              <a:path w="21600" h="4285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036"/>
                  <a:pt x="14137" y="40980"/>
                  <a:pt x="3870" y="4285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rnd" cmpd="sng">
            <a:solidFill>
              <a:srgbClr val="FF00FF"/>
            </a:solidFill>
            <a:prstDash val="sysDot"/>
            <a:round/>
            <a:headEnd type="none" w="med" len="med"/>
            <a:tailEnd type="none" w="sm" len="lg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35" name="Arc 19"/>
          <p:cNvSpPr/>
          <p:nvPr/>
        </p:nvSpPr>
        <p:spPr>
          <a:xfrm rot="-5400000" flipH="1">
            <a:off x="5935663" y="4102100"/>
            <a:ext cx="1241425" cy="1693863"/>
          </a:xfrm>
          <a:custGeom>
            <a:avLst/>
            <a:gdLst>
              <a:gd name="txL" fmla="*/ 0 w 21600"/>
              <a:gd name="txT" fmla="*/ 0 h 21507"/>
              <a:gd name="txR" fmla="*/ 21600 w 21600"/>
              <a:gd name="txB" fmla="*/ 21507 h 21507"/>
            </a:gdLst>
            <a:ahLst/>
            <a:cxnLst>
              <a:cxn ang="0">
                <a:pos x="115349" y="0"/>
              </a:cxn>
              <a:cxn ang="0">
                <a:pos x="1241425" y="1693862"/>
              </a:cxn>
              <a:cxn ang="0">
                <a:pos x="0" y="1693862"/>
              </a:cxn>
            </a:cxnLst>
            <a:rect l="txL" t="txT" r="txR" b="txB"/>
            <a:pathLst>
              <a:path w="21600" h="21507" fill="none">
                <a:moveTo>
                  <a:pt x="2006" y="0"/>
                </a:moveTo>
                <a:cubicBezTo>
                  <a:pt x="13110" y="1036"/>
                  <a:pt x="21600" y="10355"/>
                  <a:pt x="21600" y="21507"/>
                </a:cubicBezTo>
              </a:path>
              <a:path w="21600" h="21507" stroke="0">
                <a:moveTo>
                  <a:pt x="2006" y="0"/>
                </a:moveTo>
                <a:cubicBezTo>
                  <a:pt x="13110" y="1036"/>
                  <a:pt x="21600" y="10355"/>
                  <a:pt x="21600" y="21507"/>
                </a:cubicBezTo>
                <a:lnTo>
                  <a:pt x="0" y="21507"/>
                </a:lnTo>
                <a:close/>
              </a:path>
            </a:pathLst>
          </a:custGeom>
          <a:noFill/>
          <a:ln w="38100" cap="rnd" cmpd="sng">
            <a:solidFill>
              <a:srgbClr val="FF00FF"/>
            </a:solidFill>
            <a:prstDash val="sysDot"/>
            <a:round/>
            <a:headEnd type="none" w="med" len="med"/>
            <a:tailEnd type="none" w="sm" len="lg"/>
          </a:ln>
        </p:spPr>
        <p:txBody>
          <a:bodyPr wrap="none" lIns="0" tIns="0" rIns="0" bIns="0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36" name="Rectangle 20"/>
          <p:cNvSpPr/>
          <p:nvPr/>
        </p:nvSpPr>
        <p:spPr>
          <a:xfrm>
            <a:off x="6856413" y="5062538"/>
            <a:ext cx="2093912" cy="365125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zh-CN" altLang="en-US" b="1" i="1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</a:t>
            </a:r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不是常数）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5049838" y="3797300"/>
            <a:ext cx="2736850" cy="2192338"/>
            <a:chOff x="3347" y="2118"/>
            <a:chExt cx="2110" cy="1883"/>
          </a:xfrm>
        </p:grpSpPr>
        <p:sp>
          <p:nvSpPr>
            <p:cNvPr id="217110" name="Line 22"/>
            <p:cNvSpPr/>
            <p:nvPr/>
          </p:nvSpPr>
          <p:spPr>
            <a:xfrm flipV="1">
              <a:off x="3527" y="2335"/>
              <a:ext cx="0" cy="15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7111" name="Line 23"/>
            <p:cNvSpPr/>
            <p:nvPr/>
          </p:nvSpPr>
          <p:spPr>
            <a:xfrm>
              <a:off x="3517" y="3863"/>
              <a:ext cx="183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7112" name="Rectangle 24"/>
            <p:cNvSpPr/>
            <p:nvPr/>
          </p:nvSpPr>
          <p:spPr>
            <a:xfrm>
              <a:off x="3347" y="2200"/>
              <a:ext cx="0" cy="31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7113" name="Rectangle 25"/>
            <p:cNvSpPr/>
            <p:nvPr/>
          </p:nvSpPr>
          <p:spPr>
            <a:xfrm>
              <a:off x="5457" y="3688"/>
              <a:ext cx="0" cy="31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217114" name="Rectangle 26"/>
            <p:cNvSpPr/>
            <p:nvPr/>
          </p:nvSpPr>
          <p:spPr>
            <a:xfrm>
              <a:off x="3690" y="2118"/>
              <a:ext cx="0" cy="36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sz="2800" b="1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9243" name="Rectangle 27"/>
          <p:cNvSpPr/>
          <p:nvPr/>
        </p:nvSpPr>
        <p:spPr>
          <a:xfrm>
            <a:off x="7707313" y="5546725"/>
            <a:ext cx="2032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</a:p>
        </p:txBody>
      </p:sp>
      <p:sp>
        <p:nvSpPr>
          <p:cNvPr id="9244" name="Rectangle 28"/>
          <p:cNvSpPr/>
          <p:nvPr/>
        </p:nvSpPr>
        <p:spPr>
          <a:xfrm>
            <a:off x="4760913" y="3927475"/>
            <a:ext cx="233362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</a:p>
        </p:txBody>
      </p:sp>
      <p:grpSp>
        <p:nvGrpSpPr>
          <p:cNvPr id="3" name="Group 29"/>
          <p:cNvGrpSpPr/>
          <p:nvPr/>
        </p:nvGrpSpPr>
        <p:grpSpPr>
          <a:xfrm>
            <a:off x="1273175" y="3825875"/>
            <a:ext cx="2736850" cy="2192338"/>
            <a:chOff x="3347" y="2118"/>
            <a:chExt cx="2110" cy="1883"/>
          </a:xfrm>
        </p:grpSpPr>
        <p:sp>
          <p:nvSpPr>
            <p:cNvPr id="217118" name="Line 30"/>
            <p:cNvSpPr/>
            <p:nvPr/>
          </p:nvSpPr>
          <p:spPr>
            <a:xfrm flipV="1">
              <a:off x="3527" y="2335"/>
              <a:ext cx="0" cy="15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7119" name="Line 31"/>
            <p:cNvSpPr/>
            <p:nvPr/>
          </p:nvSpPr>
          <p:spPr>
            <a:xfrm>
              <a:off x="3517" y="3863"/>
              <a:ext cx="183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217120" name="Rectangle 32"/>
            <p:cNvSpPr/>
            <p:nvPr/>
          </p:nvSpPr>
          <p:spPr>
            <a:xfrm>
              <a:off x="3347" y="2200"/>
              <a:ext cx="0" cy="31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7121" name="Rectangle 33"/>
            <p:cNvSpPr/>
            <p:nvPr/>
          </p:nvSpPr>
          <p:spPr>
            <a:xfrm>
              <a:off x="5457" y="3688"/>
              <a:ext cx="0" cy="31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217122" name="Rectangle 34"/>
            <p:cNvSpPr/>
            <p:nvPr/>
          </p:nvSpPr>
          <p:spPr>
            <a:xfrm>
              <a:off x="3690" y="2118"/>
              <a:ext cx="0" cy="36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endParaRPr lang="zh-CN" altLang="zh-CN" sz="2800" b="1" dirty="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9251" name="Rectangle 35"/>
          <p:cNvSpPr/>
          <p:nvPr/>
        </p:nvSpPr>
        <p:spPr>
          <a:xfrm>
            <a:off x="3930650" y="5575300"/>
            <a:ext cx="2032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</a:p>
        </p:txBody>
      </p:sp>
      <p:sp>
        <p:nvSpPr>
          <p:cNvPr id="9252" name="Rectangle 36"/>
          <p:cNvSpPr/>
          <p:nvPr/>
        </p:nvSpPr>
        <p:spPr>
          <a:xfrm>
            <a:off x="984250" y="3956050"/>
            <a:ext cx="233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b="1" i="1" dirty="0">
                <a:solidFill>
                  <a:srgbClr val="CC3399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</a:p>
        </p:txBody>
      </p:sp>
      <p:sp>
        <p:nvSpPr>
          <p:cNvPr id="9253" name="Freeform 37"/>
          <p:cNvSpPr/>
          <p:nvPr/>
        </p:nvSpPr>
        <p:spPr>
          <a:xfrm>
            <a:off x="5321300" y="4467225"/>
            <a:ext cx="2327275" cy="1352550"/>
          </a:xfrm>
          <a:custGeom>
            <a:avLst/>
            <a:gdLst>
              <a:gd name="txL" fmla="*/ 0 w 1466"/>
              <a:gd name="txT" fmla="*/ 0 h 852"/>
              <a:gd name="txR" fmla="*/ 1466 w 1466"/>
              <a:gd name="txB" fmla="*/ 852 h 852"/>
            </a:gdLst>
            <a:ahLst/>
            <a:cxnLst>
              <a:cxn ang="0">
                <a:pos x="0" y="852"/>
              </a:cxn>
              <a:cxn ang="0">
                <a:pos x="104" y="798"/>
              </a:cxn>
              <a:cxn ang="0">
                <a:pos x="183" y="707"/>
              </a:cxn>
              <a:cxn ang="0">
                <a:pos x="209" y="654"/>
              </a:cxn>
              <a:cxn ang="0">
                <a:pos x="235" y="589"/>
              </a:cxn>
              <a:cxn ang="0">
                <a:pos x="262" y="484"/>
              </a:cxn>
              <a:cxn ang="0">
                <a:pos x="301" y="419"/>
              </a:cxn>
              <a:cxn ang="0">
                <a:pos x="340" y="340"/>
              </a:cxn>
              <a:cxn ang="0">
                <a:pos x="366" y="288"/>
              </a:cxn>
              <a:cxn ang="0">
                <a:pos x="458" y="183"/>
              </a:cxn>
              <a:cxn ang="0">
                <a:pos x="497" y="144"/>
              </a:cxn>
              <a:cxn ang="0">
                <a:pos x="563" y="91"/>
              </a:cxn>
              <a:cxn ang="0">
                <a:pos x="641" y="52"/>
              </a:cxn>
              <a:cxn ang="0">
                <a:pos x="746" y="52"/>
              </a:cxn>
              <a:cxn ang="0">
                <a:pos x="1466" y="0"/>
              </a:cxn>
            </a:cxnLst>
            <a:rect l="txL" t="txT" r="txR" b="txB"/>
            <a:pathLst>
              <a:path w="1466" h="852">
                <a:moveTo>
                  <a:pt x="0" y="852"/>
                </a:moveTo>
                <a:lnTo>
                  <a:pt x="104" y="798"/>
                </a:lnTo>
                <a:lnTo>
                  <a:pt x="183" y="707"/>
                </a:lnTo>
                <a:lnTo>
                  <a:pt x="209" y="654"/>
                </a:lnTo>
                <a:lnTo>
                  <a:pt x="235" y="589"/>
                </a:lnTo>
                <a:lnTo>
                  <a:pt x="262" y="484"/>
                </a:lnTo>
                <a:lnTo>
                  <a:pt x="301" y="419"/>
                </a:lnTo>
                <a:lnTo>
                  <a:pt x="340" y="340"/>
                </a:lnTo>
                <a:lnTo>
                  <a:pt x="366" y="288"/>
                </a:lnTo>
                <a:lnTo>
                  <a:pt x="458" y="183"/>
                </a:lnTo>
                <a:lnTo>
                  <a:pt x="497" y="144"/>
                </a:lnTo>
                <a:lnTo>
                  <a:pt x="563" y="91"/>
                </a:lnTo>
                <a:lnTo>
                  <a:pt x="641" y="52"/>
                </a:lnTo>
                <a:lnTo>
                  <a:pt x="746" y="52"/>
                </a:lnTo>
                <a:lnTo>
                  <a:pt x="1466" y="0"/>
                </a:ln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54" name="Rectangle 38"/>
          <p:cNvSpPr/>
          <p:nvPr/>
        </p:nvSpPr>
        <p:spPr>
          <a:xfrm>
            <a:off x="7607300" y="4259263"/>
            <a:ext cx="233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b="1" i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</a:p>
        </p:txBody>
      </p:sp>
      <p:sp>
        <p:nvSpPr>
          <p:cNvPr id="9255" name="Rectangle 39"/>
          <p:cNvSpPr/>
          <p:nvPr/>
        </p:nvSpPr>
        <p:spPr>
          <a:xfrm>
            <a:off x="4973638" y="5651500"/>
            <a:ext cx="127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</a:p>
        </p:txBody>
      </p:sp>
      <p:sp>
        <p:nvSpPr>
          <p:cNvPr id="217128" name="Line 40"/>
          <p:cNvSpPr/>
          <p:nvPr/>
        </p:nvSpPr>
        <p:spPr>
          <a:xfrm>
            <a:off x="1517650" y="58404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57" name="Line 41"/>
          <p:cNvSpPr/>
          <p:nvPr/>
        </p:nvSpPr>
        <p:spPr>
          <a:xfrm flipV="1">
            <a:off x="1497013" y="4446588"/>
            <a:ext cx="1993900" cy="1414462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58" name="Rectangle 42"/>
          <p:cNvSpPr/>
          <p:nvPr/>
        </p:nvSpPr>
        <p:spPr>
          <a:xfrm>
            <a:off x="1135063" y="5657850"/>
            <a:ext cx="127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2806700" y="5988050"/>
            <a:ext cx="3587750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磁通随磁通势变化曲线</a:t>
            </a:r>
          </a:p>
        </p:txBody>
      </p:sp>
      <p:sp>
        <p:nvSpPr>
          <p:cNvPr id="9260" name="Rectangle 44"/>
          <p:cNvSpPr/>
          <p:nvPr/>
        </p:nvSpPr>
        <p:spPr>
          <a:xfrm>
            <a:off x="898525" y="5975350"/>
            <a:ext cx="14351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空心线圈</a:t>
            </a:r>
          </a:p>
        </p:txBody>
      </p:sp>
      <p:sp>
        <p:nvSpPr>
          <p:cNvPr id="9261" name="Rectangle 45"/>
          <p:cNvSpPr/>
          <p:nvPr/>
        </p:nvSpPr>
        <p:spPr>
          <a:xfrm>
            <a:off x="6848475" y="5962650"/>
            <a:ext cx="14351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铁心线圈</a:t>
            </a:r>
          </a:p>
        </p:txBody>
      </p:sp>
      <p:sp>
        <p:nvSpPr>
          <p:cNvPr id="9262" name="AutoShape 46"/>
          <p:cNvSpPr/>
          <p:nvPr/>
        </p:nvSpPr>
        <p:spPr>
          <a:xfrm>
            <a:off x="5754688" y="3724275"/>
            <a:ext cx="1971675" cy="669925"/>
          </a:xfrm>
          <a:prstGeom prst="wedgeEllipseCallout">
            <a:avLst>
              <a:gd name="adj1" fmla="val -9019"/>
              <a:gd name="adj2" fmla="val 71329"/>
            </a:avLst>
          </a:prstGeom>
          <a:solidFill>
            <a:srgbClr val="EFF9FF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磁饱和</a:t>
            </a:r>
          </a:p>
        </p:txBody>
      </p:sp>
      <p:sp>
        <p:nvSpPr>
          <p:cNvPr id="47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79962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9219" grpId="0" build="p"/>
      <p:bldP spid="9220" grpId="0" animBg="1"/>
      <p:bldP spid="9221" grpId="0" animBg="1"/>
      <p:bldP spid="9222" grpId="0" build="p"/>
      <p:bldP spid="9223" grpId="0" build="p"/>
      <p:bldP spid="9224" grpId="0" build="p"/>
      <p:bldP spid="9225" grpId="0" build="p"/>
      <p:bldP spid="9227" grpId="0" build="p"/>
      <p:bldP spid="9230" grpId="0" build="p"/>
      <p:bldP spid="9231" grpId="0" build="p"/>
      <p:bldP spid="9233" grpId="0" animBg="1"/>
      <p:bldP spid="9234" grpId="0" animBg="1"/>
      <p:bldP spid="9235" grpId="0" animBg="1"/>
      <p:bldP spid="9236" grpId="0"/>
      <p:bldP spid="9243" grpId="0" build="p"/>
      <p:bldP spid="9244" grpId="0" build="p"/>
      <p:bldP spid="9251" grpId="0" build="p"/>
      <p:bldP spid="9252" grpId="0" build="p"/>
      <p:bldP spid="9253" grpId="0" animBg="1"/>
      <p:bldP spid="9254" grpId="0" build="p"/>
      <p:bldP spid="9255" grpId="0" build="p"/>
      <p:bldP spid="9258" grpId="0" build="p"/>
      <p:bldP spid="9259" grpId="0" build="p"/>
      <p:bldP spid="9260" grpId="0"/>
      <p:bldP spid="9261" grpId="0"/>
      <p:bldP spid="92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359525" y="1263650"/>
            <a:ext cx="1978025" cy="1984375"/>
            <a:chOff x="4032" y="557"/>
            <a:chExt cx="1246" cy="1250"/>
          </a:xfrm>
        </p:grpSpPr>
        <p:sp>
          <p:nvSpPr>
            <p:cNvPr id="218115" name="Line 3"/>
            <p:cNvSpPr/>
            <p:nvPr/>
          </p:nvSpPr>
          <p:spPr>
            <a:xfrm>
              <a:off x="5230" y="617"/>
              <a:ext cx="0" cy="1135"/>
            </a:xfrm>
            <a:prstGeom prst="line">
              <a:avLst/>
            </a:prstGeom>
            <a:ln w="95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8116" name="Group 4"/>
            <p:cNvGrpSpPr/>
            <p:nvPr/>
          </p:nvGrpSpPr>
          <p:grpSpPr>
            <a:xfrm>
              <a:off x="4032" y="587"/>
              <a:ext cx="1210" cy="1220"/>
              <a:chOff x="4032" y="587"/>
              <a:chExt cx="1210" cy="1220"/>
            </a:xfrm>
          </p:grpSpPr>
          <p:sp>
            <p:nvSpPr>
              <p:cNvPr id="218117" name="Rectangle 5"/>
              <p:cNvSpPr/>
              <p:nvPr/>
            </p:nvSpPr>
            <p:spPr>
              <a:xfrm>
                <a:off x="4032" y="629"/>
                <a:ext cx="1187" cy="1178"/>
              </a:xfrm>
              <a:prstGeom prst="rect">
                <a:avLst/>
              </a:prstGeom>
              <a:solidFill>
                <a:srgbClr val="BBD1D3"/>
              </a:soli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TopRight">
                  <a:rot lat="0" lon="0" rev="0"/>
                </a:camera>
                <a:lightRig rig="legacyFlat4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BBD1D3"/>
                </a:extrusionClr>
              </a:sp3d>
            </p:spPr>
            <p:txBody>
              <a:bodyPr wrap="none" lIns="0" tIns="0" rIns="0" bIns="0" anchor="ctr" anchorCtr="0">
                <a:flatTx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8118" name="Rectangle 6"/>
              <p:cNvSpPr/>
              <p:nvPr/>
            </p:nvSpPr>
            <p:spPr>
              <a:xfrm>
                <a:off x="4222" y="865"/>
                <a:ext cx="798" cy="726"/>
              </a:xfrm>
              <a:prstGeom prst="rect">
                <a:avLst/>
              </a:prstGeom>
              <a:solidFill>
                <a:srgbClr val="EFF9FF"/>
              </a:solidFill>
              <a:ln w="9525" cap="flat" cmpd="sng">
                <a:solidFill>
                  <a:srgbClr val="5F5F5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/>
              <a:lstStyle/>
              <a:p>
                <a:pPr algn="ctr"/>
                <a:endParaRPr lang="zh-CN" altLang="zh-CN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8119" name="Line 7"/>
              <p:cNvSpPr/>
              <p:nvPr/>
            </p:nvSpPr>
            <p:spPr>
              <a:xfrm>
                <a:off x="5242" y="587"/>
                <a:ext cx="0" cy="1135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8120" name="Line 8"/>
            <p:cNvSpPr/>
            <p:nvPr/>
          </p:nvSpPr>
          <p:spPr>
            <a:xfrm>
              <a:off x="5260" y="581"/>
              <a:ext cx="0" cy="1117"/>
            </a:xfrm>
            <a:prstGeom prst="line">
              <a:avLst/>
            </a:prstGeom>
            <a:ln w="95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8121" name="Line 9"/>
            <p:cNvSpPr/>
            <p:nvPr/>
          </p:nvSpPr>
          <p:spPr>
            <a:xfrm>
              <a:off x="5278" y="557"/>
              <a:ext cx="0" cy="1093"/>
            </a:xfrm>
            <a:prstGeom prst="line">
              <a:avLst/>
            </a:prstGeom>
            <a:ln w="95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23850" y="527050"/>
            <a:ext cx="52705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四、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交流铁芯线圈电路</a:t>
            </a:r>
          </a:p>
        </p:txBody>
      </p:sp>
      <p:sp>
        <p:nvSpPr>
          <p:cNvPr id="10251" name="Line 11"/>
          <p:cNvSpPr/>
          <p:nvPr/>
        </p:nvSpPr>
        <p:spPr>
          <a:xfrm flipV="1">
            <a:off x="5673725" y="1758950"/>
            <a:ext cx="609600" cy="0"/>
          </a:xfrm>
          <a:prstGeom prst="line">
            <a:avLst/>
          </a:prstGeom>
          <a:ln w="38100" cap="flat" cmpd="sng">
            <a:solidFill>
              <a:srgbClr val="D65616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12"/>
          <p:cNvGrpSpPr/>
          <p:nvPr/>
        </p:nvGrpSpPr>
        <p:grpSpPr>
          <a:xfrm>
            <a:off x="6283325" y="2009775"/>
            <a:ext cx="457200" cy="228600"/>
            <a:chOff x="1022" y="3111"/>
            <a:chExt cx="1108" cy="594"/>
          </a:xfrm>
        </p:grpSpPr>
        <p:sp>
          <p:nvSpPr>
            <p:cNvPr id="218125" name="Arc 13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26" name="Arc 14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27" name="Line 15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6"/>
          <p:cNvGrpSpPr/>
          <p:nvPr/>
        </p:nvGrpSpPr>
        <p:grpSpPr>
          <a:xfrm>
            <a:off x="6207125" y="1758950"/>
            <a:ext cx="533400" cy="76200"/>
            <a:chOff x="3888" y="3120"/>
            <a:chExt cx="336" cy="48"/>
          </a:xfrm>
        </p:grpSpPr>
        <p:sp>
          <p:nvSpPr>
            <p:cNvPr id="218129" name="Arc 17"/>
            <p:cNvSpPr/>
            <p:nvPr/>
          </p:nvSpPr>
          <p:spPr>
            <a:xfrm flipV="1">
              <a:off x="4176" y="3120"/>
              <a:ext cx="48" cy="48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5" y="0"/>
                </a:cxn>
                <a:cxn ang="0">
                  <a:pos x="0" y="48"/>
                </a:cxn>
                <a:cxn ang="0">
                  <a:pos x="5" y="24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30" name="Line 18"/>
            <p:cNvSpPr/>
            <p:nvPr/>
          </p:nvSpPr>
          <p:spPr>
            <a:xfrm flipH="1" flipV="1">
              <a:off x="3888" y="3120"/>
              <a:ext cx="30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9"/>
          <p:cNvGrpSpPr/>
          <p:nvPr/>
        </p:nvGrpSpPr>
        <p:grpSpPr>
          <a:xfrm>
            <a:off x="6283325" y="2222500"/>
            <a:ext cx="457200" cy="228600"/>
            <a:chOff x="1022" y="3111"/>
            <a:chExt cx="1108" cy="594"/>
          </a:xfrm>
        </p:grpSpPr>
        <p:sp>
          <p:nvSpPr>
            <p:cNvPr id="218132" name="Arc 20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33" name="Arc 21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34" name="Line 22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3"/>
          <p:cNvGrpSpPr/>
          <p:nvPr/>
        </p:nvGrpSpPr>
        <p:grpSpPr>
          <a:xfrm>
            <a:off x="6283325" y="2401888"/>
            <a:ext cx="457200" cy="228600"/>
            <a:chOff x="1022" y="3111"/>
            <a:chExt cx="1108" cy="594"/>
          </a:xfrm>
        </p:grpSpPr>
        <p:sp>
          <p:nvSpPr>
            <p:cNvPr id="218136" name="Arc 24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37" name="Arc 25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38" name="Line 26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7"/>
          <p:cNvGrpSpPr/>
          <p:nvPr/>
        </p:nvGrpSpPr>
        <p:grpSpPr>
          <a:xfrm>
            <a:off x="6283325" y="2597150"/>
            <a:ext cx="457200" cy="228600"/>
            <a:chOff x="1022" y="3111"/>
            <a:chExt cx="1108" cy="594"/>
          </a:xfrm>
        </p:grpSpPr>
        <p:sp>
          <p:nvSpPr>
            <p:cNvPr id="218140" name="Arc 28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41" name="Arc 29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42" name="Line 30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31"/>
          <p:cNvGrpSpPr/>
          <p:nvPr/>
        </p:nvGrpSpPr>
        <p:grpSpPr>
          <a:xfrm>
            <a:off x="6283325" y="1835150"/>
            <a:ext cx="457200" cy="228600"/>
            <a:chOff x="1022" y="3111"/>
            <a:chExt cx="1108" cy="594"/>
          </a:xfrm>
        </p:grpSpPr>
        <p:sp>
          <p:nvSpPr>
            <p:cNvPr id="218144" name="Arc 32"/>
            <p:cNvSpPr/>
            <p:nvPr/>
          </p:nvSpPr>
          <p:spPr>
            <a:xfrm flipH="1">
              <a:off x="1022" y="3111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45" name="Arc 33"/>
            <p:cNvSpPr/>
            <p:nvPr/>
          </p:nvSpPr>
          <p:spPr>
            <a:xfrm>
              <a:off x="1952" y="3406"/>
              <a:ext cx="178" cy="299"/>
            </a:xfrm>
            <a:custGeom>
              <a:avLst/>
              <a:gdLst>
                <a:gd name="txL" fmla="*/ 0 w 23843"/>
                <a:gd name="txT" fmla="*/ 0 h 43200"/>
                <a:gd name="txR" fmla="*/ 23843 w 23843"/>
                <a:gd name="txB" fmla="*/ 43200 h 43200"/>
              </a:gdLst>
              <a:ahLst/>
              <a:cxnLst>
                <a:cxn ang="0">
                  <a:pos x="17" y="0"/>
                </a:cxn>
                <a:cxn ang="0">
                  <a:pos x="0" y="298"/>
                </a:cxn>
                <a:cxn ang="0">
                  <a:pos x="17" y="150"/>
                </a:cxn>
              </a:cxnLst>
              <a:rect l="txL" t="txT" r="txR" b="txB"/>
              <a:pathLst>
                <a:path w="23843" h="43200" fill="none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D6561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46" name="Line 34"/>
            <p:cNvSpPr/>
            <p:nvPr/>
          </p:nvSpPr>
          <p:spPr>
            <a:xfrm>
              <a:off x="1189" y="3422"/>
              <a:ext cx="789" cy="0"/>
            </a:xfrm>
            <a:prstGeom prst="line">
              <a:avLst/>
            </a:prstGeom>
            <a:ln w="38100" cap="flat" cmpd="sng">
              <a:solidFill>
                <a:srgbClr val="D6561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275" name="Line 35"/>
          <p:cNvSpPr/>
          <p:nvPr/>
        </p:nvSpPr>
        <p:spPr>
          <a:xfrm flipV="1">
            <a:off x="5673725" y="2825750"/>
            <a:ext cx="685800" cy="0"/>
          </a:xfrm>
          <a:prstGeom prst="line">
            <a:avLst/>
          </a:prstGeom>
          <a:ln w="38100" cap="flat" cmpd="sng">
            <a:solidFill>
              <a:srgbClr val="D6561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6" name="Line 36"/>
          <p:cNvSpPr/>
          <p:nvPr/>
        </p:nvSpPr>
        <p:spPr>
          <a:xfrm>
            <a:off x="5688013" y="1597025"/>
            <a:ext cx="558800" cy="0"/>
          </a:xfrm>
          <a:prstGeom prst="line">
            <a:avLst/>
          </a:prstGeom>
          <a:ln w="28575" cap="flat" cmpd="sng">
            <a:solidFill>
              <a:srgbClr val="339933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277" name="Text Box 37"/>
          <p:cNvSpPr txBox="1"/>
          <p:nvPr/>
        </p:nvSpPr>
        <p:spPr>
          <a:xfrm>
            <a:off x="5795963" y="1196975"/>
            <a:ext cx="18732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3399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</a:t>
            </a:r>
          </a:p>
        </p:txBody>
      </p:sp>
      <p:grpSp>
        <p:nvGrpSpPr>
          <p:cNvPr id="10" name="Group 38"/>
          <p:cNvGrpSpPr/>
          <p:nvPr/>
        </p:nvGrpSpPr>
        <p:grpSpPr>
          <a:xfrm>
            <a:off x="6519863" y="1524000"/>
            <a:ext cx="1547812" cy="1597025"/>
            <a:chOff x="2849" y="1825"/>
            <a:chExt cx="975" cy="1006"/>
          </a:xfrm>
        </p:grpSpPr>
        <p:grpSp>
          <p:nvGrpSpPr>
            <p:cNvPr id="218151" name="Group 39"/>
            <p:cNvGrpSpPr/>
            <p:nvPr/>
          </p:nvGrpSpPr>
          <p:grpSpPr>
            <a:xfrm>
              <a:off x="2849" y="1825"/>
              <a:ext cx="975" cy="1006"/>
              <a:chOff x="2038" y="1916"/>
              <a:chExt cx="1251" cy="1091"/>
            </a:xfrm>
          </p:grpSpPr>
          <p:sp>
            <p:nvSpPr>
              <p:cNvPr id="218152" name="Line 40"/>
              <p:cNvSpPr/>
              <p:nvPr/>
            </p:nvSpPr>
            <p:spPr>
              <a:xfrm>
                <a:off x="2098" y="1927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8153" name="Line 41"/>
              <p:cNvSpPr/>
              <p:nvPr/>
            </p:nvSpPr>
            <p:spPr>
              <a:xfrm>
                <a:off x="2083" y="2989"/>
                <a:ext cx="1189" cy="0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8154" name="Line 42"/>
              <p:cNvSpPr/>
              <p:nvPr/>
            </p:nvSpPr>
            <p:spPr>
              <a:xfrm rot="5400000" flipH="1">
                <a:off x="1516" y="244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8155" name="Line 43"/>
              <p:cNvSpPr/>
              <p:nvPr/>
            </p:nvSpPr>
            <p:spPr>
              <a:xfrm rot="5400000" flipH="1">
                <a:off x="2756" y="2474"/>
                <a:ext cx="1055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8156" name="Line 44"/>
              <p:cNvSpPr/>
              <p:nvPr/>
            </p:nvSpPr>
            <p:spPr>
              <a:xfrm flipV="1">
                <a:off x="2487" y="1916"/>
                <a:ext cx="166" cy="11"/>
              </a:xfrm>
              <a:prstGeom prst="line">
                <a:avLst/>
              </a:prstGeom>
              <a:ln w="381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8157" name="Line 45"/>
            <p:cNvSpPr/>
            <p:nvPr/>
          </p:nvSpPr>
          <p:spPr>
            <a:xfrm>
              <a:off x="3173" y="1830"/>
              <a:ext cx="27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stealth" w="med" len="lg"/>
            </a:ln>
          </p:spPr>
        </p:sp>
      </p:grpSp>
      <p:sp>
        <p:nvSpPr>
          <p:cNvPr id="10286" name="Text Box 46"/>
          <p:cNvSpPr txBox="1"/>
          <p:nvPr/>
        </p:nvSpPr>
        <p:spPr>
          <a:xfrm>
            <a:off x="5400675" y="2105025"/>
            <a:ext cx="19843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008000"/>
                </a:solidFill>
                <a:latin typeface="Times New Roman" panose="02020603050405020304" pitchFamily="18" charset="0"/>
              </a:rPr>
              <a:t>u</a:t>
            </a:r>
          </a:p>
        </p:txBody>
      </p:sp>
      <p:sp>
        <p:nvSpPr>
          <p:cNvPr id="10287" name="Text Box 47"/>
          <p:cNvSpPr txBox="1"/>
          <p:nvPr/>
        </p:nvSpPr>
        <p:spPr>
          <a:xfrm>
            <a:off x="5348288" y="2500313"/>
            <a:ext cx="357187" cy="365125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–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288" name="Text Box 48"/>
          <p:cNvSpPr txBox="1"/>
          <p:nvPr/>
        </p:nvSpPr>
        <p:spPr>
          <a:xfrm>
            <a:off x="5343525" y="1655763"/>
            <a:ext cx="357188" cy="365125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</a:t>
            </a:r>
          </a:p>
        </p:txBody>
      </p:sp>
      <p:sp>
        <p:nvSpPr>
          <p:cNvPr id="10289" name="AutoShape 49"/>
          <p:cNvSpPr/>
          <p:nvPr/>
        </p:nvSpPr>
        <p:spPr>
          <a:xfrm>
            <a:off x="6861175" y="627063"/>
            <a:ext cx="1662113" cy="619125"/>
          </a:xfrm>
          <a:prstGeom prst="wedgeEllipseCallout">
            <a:avLst>
              <a:gd name="adj1" fmla="val -47231"/>
              <a:gd name="adj2" fmla="val 92565"/>
            </a:avLst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sz="20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主磁通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0290" name="Text Box 50"/>
          <p:cNvSpPr txBox="1"/>
          <p:nvPr/>
        </p:nvSpPr>
        <p:spPr>
          <a:xfrm>
            <a:off x="5759450" y="1758950"/>
            <a:ext cx="180975" cy="487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e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0291" name="Text Box 51"/>
          <p:cNvSpPr txBox="1"/>
          <p:nvPr/>
        </p:nvSpPr>
        <p:spPr>
          <a:xfrm>
            <a:off x="5697538" y="2179638"/>
            <a:ext cx="415925" cy="4873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rgbClr val="FF9933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800" b="1" baseline="-25000" dirty="0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sz="2800" b="1" dirty="0">
                <a:solidFill>
                  <a:srgbClr val="FF9933"/>
                </a:solidFill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12" name="Group 52"/>
          <p:cNvGrpSpPr/>
          <p:nvPr/>
        </p:nvGrpSpPr>
        <p:grpSpPr>
          <a:xfrm>
            <a:off x="6543675" y="1716088"/>
            <a:ext cx="433388" cy="1077912"/>
            <a:chOff x="3920" y="2450"/>
            <a:chExt cx="273" cy="679"/>
          </a:xfrm>
        </p:grpSpPr>
        <p:sp>
          <p:nvSpPr>
            <p:cNvPr id="218165" name="Oval 53"/>
            <p:cNvSpPr/>
            <p:nvPr/>
          </p:nvSpPr>
          <p:spPr>
            <a:xfrm rot="-5400000">
              <a:off x="3717" y="2653"/>
              <a:ext cx="679" cy="273"/>
            </a:xfrm>
            <a:prstGeom prst="ellipse">
              <a:avLst/>
            </a:prstGeom>
            <a:noFill/>
            <a:ln w="28575" cap="flat" cmpd="sng">
              <a:solidFill>
                <a:srgbClr val="FF9933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8166" name="Line 54"/>
            <p:cNvSpPr/>
            <p:nvPr/>
          </p:nvSpPr>
          <p:spPr>
            <a:xfrm>
              <a:off x="4177" y="2723"/>
              <a:ext cx="0" cy="104"/>
            </a:xfrm>
            <a:prstGeom prst="line">
              <a:avLst/>
            </a:prstGeom>
            <a:ln w="28575" cap="flat" cmpd="sng">
              <a:solidFill>
                <a:srgbClr val="FF9933"/>
              </a:solidFill>
              <a:prstDash val="dash"/>
              <a:headEnd type="none" w="med" len="med"/>
              <a:tailEnd type="arrow" w="med" len="med"/>
            </a:ln>
          </p:spPr>
        </p:sp>
      </p:grpSp>
      <p:sp>
        <p:nvSpPr>
          <p:cNvPr id="10295" name="Line 55"/>
          <p:cNvSpPr/>
          <p:nvPr/>
        </p:nvSpPr>
        <p:spPr>
          <a:xfrm rot="5400000">
            <a:off x="5964238" y="2482850"/>
            <a:ext cx="349250" cy="0"/>
          </a:xfrm>
          <a:prstGeom prst="line">
            <a:avLst/>
          </a:prstGeom>
          <a:ln w="28575" cap="flat" cmpd="sng">
            <a:solidFill>
              <a:srgbClr val="FF9933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296" name="Line 56"/>
          <p:cNvSpPr/>
          <p:nvPr/>
        </p:nvSpPr>
        <p:spPr>
          <a:xfrm rot="5400000">
            <a:off x="5945188" y="2044700"/>
            <a:ext cx="349250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297" name="AutoShape 57"/>
          <p:cNvSpPr/>
          <p:nvPr/>
        </p:nvSpPr>
        <p:spPr>
          <a:xfrm>
            <a:off x="6708775" y="3613150"/>
            <a:ext cx="2062163" cy="490538"/>
          </a:xfrm>
          <a:prstGeom prst="wedgeEllipseCallout">
            <a:avLst>
              <a:gd name="adj1" fmla="val -39454"/>
              <a:gd name="adj2" fmla="val -234144"/>
            </a:avLst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en-US" altLang="zh-CN" sz="20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漏磁通</a:t>
            </a:r>
            <a:r>
              <a:rPr lang="zh-CN" altLang="en-US" sz="2000" b="1" i="1" dirty="0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zh-CN" altLang="en-US" sz="20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</a:t>
            </a:r>
            <a:endParaRPr lang="zh-CN" altLang="en-US" sz="2000" b="1" i="1" dirty="0">
              <a:solidFill>
                <a:srgbClr val="FF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18170" name="Object 58"/>
          <p:cNvGraphicFramePr/>
          <p:nvPr/>
        </p:nvGraphicFramePr>
        <p:xfrm>
          <a:off x="636588" y="1603375"/>
          <a:ext cx="21034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2" r:id="rId4" imgW="2030095" imgH="355600" progId="Equation.3">
                  <p:embed/>
                </p:oleObj>
              </mc:Choice>
              <mc:Fallback>
                <p:oleObj r:id="rId4" imgW="2030095" imgH="355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6588" y="1603375"/>
                        <a:ext cx="2103437" cy="366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71" name="Object 59"/>
          <p:cNvGraphicFramePr/>
          <p:nvPr/>
        </p:nvGraphicFramePr>
        <p:xfrm>
          <a:off x="2820988" y="1393825"/>
          <a:ext cx="13160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3" r:id="rId6" imgW="1269365" imgH="279400" progId="Equation.3">
                  <p:embed/>
                </p:oleObj>
              </mc:Choice>
              <mc:Fallback>
                <p:oleObj r:id="rId6" imgW="1269365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20988" y="1393825"/>
                        <a:ext cx="1316037" cy="288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72" name="Object 60"/>
          <p:cNvGraphicFramePr/>
          <p:nvPr/>
        </p:nvGraphicFramePr>
        <p:xfrm>
          <a:off x="2771775" y="1773238"/>
          <a:ext cx="15541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4" r:id="rId8" imgW="1497330" imgH="405765" progId="Equation.3">
                  <p:embed/>
                </p:oleObj>
              </mc:Choice>
              <mc:Fallback>
                <p:oleObj r:id="rId8" imgW="1497330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71775" y="1773238"/>
                        <a:ext cx="1554163" cy="42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3" name="Text Box 63"/>
          <p:cNvSpPr txBox="1"/>
          <p:nvPr/>
        </p:nvSpPr>
        <p:spPr>
          <a:xfrm>
            <a:off x="430213" y="2354263"/>
            <a:ext cx="4795837" cy="427037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</a:rPr>
              <a:t>一、 电磁关系</a:t>
            </a:r>
            <a:endParaRPr lang="zh-CN" altLang="en-US" sz="2800" b="1" dirty="0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18174" name="Object 66"/>
          <p:cNvGraphicFramePr/>
          <p:nvPr/>
        </p:nvGraphicFramePr>
        <p:xfrm>
          <a:off x="4427538" y="5516563"/>
          <a:ext cx="4119562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5" r:id="rId10" imgW="2158365" imgH="431800" progId="Equation.3">
                  <p:embed/>
                </p:oleObj>
              </mc:Choice>
              <mc:Fallback>
                <p:oleObj r:id="rId10" imgW="2158365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427538" y="5516563"/>
                        <a:ext cx="4119562" cy="823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7" name="Text Box 67"/>
          <p:cNvSpPr txBox="1"/>
          <p:nvPr/>
        </p:nvSpPr>
        <p:spPr>
          <a:xfrm>
            <a:off x="468313" y="5641975"/>
            <a:ext cx="3803650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感应电动势的有效值：</a:t>
            </a:r>
            <a:endParaRPr lang="zh-CN" altLang="en-US" sz="2800" b="1" i="1" dirty="0">
              <a:solidFill>
                <a:schemeClr val="accent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18176" name="Object 106"/>
          <p:cNvGraphicFramePr/>
          <p:nvPr/>
        </p:nvGraphicFramePr>
        <p:xfrm>
          <a:off x="915988" y="3500438"/>
          <a:ext cx="168116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6" r:id="rId12" imgW="761365" imgH="405765" progId="Equation.3">
                  <p:embed/>
                </p:oleObj>
              </mc:Choice>
              <mc:Fallback>
                <p:oleObj r:id="rId12" imgW="761365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15988" y="3500438"/>
                        <a:ext cx="1681162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7" name="Text Box 107"/>
          <p:cNvSpPr txBox="1"/>
          <p:nvPr/>
        </p:nvSpPr>
        <p:spPr>
          <a:xfrm>
            <a:off x="811213" y="2997200"/>
            <a:ext cx="31845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设：</a:t>
            </a:r>
            <a:r>
              <a:rPr lang="zh-CN" altLang="en-US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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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sin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 t</a:t>
            </a:r>
          </a:p>
        </p:txBody>
      </p:sp>
      <p:sp>
        <p:nvSpPr>
          <p:cNvPr id="10348" name="Text Box 108"/>
          <p:cNvSpPr txBox="1"/>
          <p:nvPr/>
        </p:nvSpPr>
        <p:spPr>
          <a:xfrm>
            <a:off x="1208088" y="4437063"/>
            <a:ext cx="6243637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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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cos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 t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 =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sz="2800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sin(</a:t>
            </a:r>
            <a:r>
              <a:rPr lang="en-US" altLang="zh-CN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 t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-90)</a:t>
            </a:r>
          </a:p>
        </p:txBody>
      </p:sp>
      <p:graphicFrame>
        <p:nvGraphicFramePr>
          <p:cNvPr id="218179" name="Object 109"/>
          <p:cNvGraphicFramePr/>
          <p:nvPr/>
        </p:nvGraphicFramePr>
        <p:xfrm>
          <a:off x="900113" y="5100638"/>
          <a:ext cx="36576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7" r:id="rId14" imgW="3185160" imgH="405765" progId="Equation.3">
                  <p:embed/>
                </p:oleObj>
              </mc:Choice>
              <mc:Fallback>
                <p:oleObj r:id="rId14" imgW="3185160" imgH="4057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00113" y="5100638"/>
                        <a:ext cx="3657600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2" name="Text Box 112"/>
          <p:cNvSpPr txBox="1"/>
          <p:nvPr/>
        </p:nvSpPr>
        <p:spPr>
          <a:xfrm>
            <a:off x="468313" y="5661025"/>
            <a:ext cx="3803650" cy="427038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感应电动势的有效值：</a:t>
            </a:r>
            <a:endParaRPr lang="zh-CN" altLang="en-US" sz="2800" b="1" i="1" dirty="0">
              <a:solidFill>
                <a:schemeClr val="accent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6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8323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8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8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8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0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218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18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21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0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7" grpId="0" build="p"/>
      <p:bldP spid="10286" grpId="0" build="p"/>
      <p:bldP spid="10287" grpId="0" build="p"/>
      <p:bldP spid="10288" grpId="0" build="p"/>
      <p:bldP spid="10289" grpId="0" animBg="1"/>
      <p:bldP spid="10290" grpId="0" build="p"/>
      <p:bldP spid="10291" grpId="0" build="p"/>
      <p:bldP spid="10297" grpId="0" animBg="1"/>
      <p:bldP spid="10303" grpId="0" build="p"/>
      <p:bldP spid="10307" grpId="0"/>
      <p:bldP spid="10347" grpId="0"/>
      <p:bldP spid="10348" grpId="0"/>
      <p:bldP spid="103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163575-3e22-4ada-a94c-8368a9ae85e3"/>
  <p:tag name="COMMONDATA" val="eyJoZGlkIjoiZjQ0NTU5NzZmNmQxZTI0ODdiM2QxYTYyNGY2NzJkYj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2640</Words>
  <Application>Microsoft Office PowerPoint</Application>
  <PresentationFormat>全屏显示(4:3)</PresentationFormat>
  <Paragraphs>533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sample</vt:lpstr>
      <vt:lpstr>Microsoft 公式 3.0</vt:lpstr>
      <vt:lpstr>Bitmap Image</vt:lpstr>
      <vt:lpstr>Equation.DSMT4</vt:lpstr>
      <vt:lpstr>第5章 磁路与变压器</vt:lpstr>
      <vt:lpstr>第5章 主要内容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john</cp:lastModifiedBy>
  <cp:revision>271</cp:revision>
  <dcterms:created xsi:type="dcterms:W3CDTF">2004-08-26T06:30:00Z</dcterms:created>
  <dcterms:modified xsi:type="dcterms:W3CDTF">2023-07-11T23:25:12Z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B591987EDC744637BB4B970C84E7B065_13</vt:lpwstr>
  </property>
  <property fmtid="{D5CDD505-2E9C-101B-9397-08002B2CF9AE}" pid="3" name="KSOProductBuildVer">
    <vt:lpwstr>2052-11.1.0.14309</vt:lpwstr>
  </property>
</Properties>
</file>